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0" d="100"/>
          <a:sy n="80" d="100"/>
        </p:scale>
        <p:origin x="30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chemeClr val="tx1"/>
                </a:solidFill>
                <a:latin typeface="Alga"/>
                <a:cs typeface="Alg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Ariana Pro Book"/>
                <a:cs typeface="Ariana Pro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tx1"/>
                </a:solidFill>
                <a:latin typeface="Alga"/>
                <a:cs typeface="Alg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chemeClr val="tx1"/>
                </a:solidFill>
                <a:latin typeface="Ariana Pro Book"/>
                <a:cs typeface="Ariana Pro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tx1"/>
                </a:solidFill>
                <a:latin typeface="Alga"/>
                <a:cs typeface="Alg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tx1"/>
                </a:solidFill>
                <a:latin typeface="Alga"/>
                <a:cs typeface="Alg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562804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7993" y="10287000"/>
                </a:lnTo>
                <a:lnTo>
                  <a:pt x="18288000" y="2659964"/>
                </a:lnTo>
                <a:lnTo>
                  <a:pt x="18287182" y="2594686"/>
                </a:lnTo>
                <a:lnTo>
                  <a:pt x="18284753" y="2529446"/>
                </a:lnTo>
                <a:lnTo>
                  <a:pt x="18280801" y="2464284"/>
                </a:lnTo>
                <a:lnTo>
                  <a:pt x="18275228" y="2399245"/>
                </a:lnTo>
                <a:lnTo>
                  <a:pt x="18267989" y="2334352"/>
                </a:lnTo>
                <a:lnTo>
                  <a:pt x="18259226" y="2269667"/>
                </a:lnTo>
                <a:lnTo>
                  <a:pt x="18248823" y="2205210"/>
                </a:lnTo>
                <a:lnTo>
                  <a:pt x="18236849" y="2141029"/>
                </a:lnTo>
                <a:lnTo>
                  <a:pt x="18223371" y="2077162"/>
                </a:lnTo>
                <a:lnTo>
                  <a:pt x="18208274" y="2013648"/>
                </a:lnTo>
                <a:lnTo>
                  <a:pt x="18191673" y="1950513"/>
                </a:lnTo>
                <a:lnTo>
                  <a:pt x="18173501" y="1887816"/>
                </a:lnTo>
                <a:lnTo>
                  <a:pt x="18153785" y="1825582"/>
                </a:lnTo>
                <a:lnTo>
                  <a:pt x="18132544" y="1763852"/>
                </a:lnTo>
                <a:lnTo>
                  <a:pt x="18109779" y="1702654"/>
                </a:lnTo>
                <a:lnTo>
                  <a:pt x="18085490" y="1642046"/>
                </a:lnTo>
                <a:lnTo>
                  <a:pt x="18059800" y="1582038"/>
                </a:lnTo>
                <a:lnTo>
                  <a:pt x="18032633" y="1522679"/>
                </a:lnTo>
                <a:lnTo>
                  <a:pt x="18004010" y="1464011"/>
                </a:lnTo>
                <a:lnTo>
                  <a:pt x="17973959" y="1406067"/>
                </a:lnTo>
                <a:lnTo>
                  <a:pt x="17942431" y="1348867"/>
                </a:lnTo>
                <a:lnTo>
                  <a:pt x="17909570" y="1292466"/>
                </a:lnTo>
                <a:lnTo>
                  <a:pt x="17875301" y="1236887"/>
                </a:lnTo>
                <a:lnTo>
                  <a:pt x="17839745" y="1182166"/>
                </a:lnTo>
                <a:lnTo>
                  <a:pt x="17802788" y="1128333"/>
                </a:lnTo>
                <a:lnTo>
                  <a:pt x="17764498" y="1075423"/>
                </a:lnTo>
                <a:lnTo>
                  <a:pt x="17724996" y="1023467"/>
                </a:lnTo>
                <a:lnTo>
                  <a:pt x="17684208" y="972502"/>
                </a:lnTo>
                <a:lnTo>
                  <a:pt x="17642176" y="922545"/>
                </a:lnTo>
                <a:lnTo>
                  <a:pt x="17598953" y="873645"/>
                </a:lnTo>
                <a:lnTo>
                  <a:pt x="17554499" y="825811"/>
                </a:lnTo>
                <a:lnTo>
                  <a:pt x="17508948" y="779081"/>
                </a:lnTo>
                <a:lnTo>
                  <a:pt x="17462201" y="733491"/>
                </a:lnTo>
                <a:lnTo>
                  <a:pt x="17414359" y="689063"/>
                </a:lnTo>
                <a:lnTo>
                  <a:pt x="17365448" y="645818"/>
                </a:lnTo>
                <a:lnTo>
                  <a:pt x="17315489" y="603783"/>
                </a:lnTo>
                <a:lnTo>
                  <a:pt x="17264510" y="562986"/>
                </a:lnTo>
                <a:lnTo>
                  <a:pt x="17212530" y="523455"/>
                </a:lnTo>
                <a:lnTo>
                  <a:pt x="17159667" y="485213"/>
                </a:lnTo>
                <a:lnTo>
                  <a:pt x="17105850" y="448284"/>
                </a:lnTo>
                <a:lnTo>
                  <a:pt x="17051129" y="412683"/>
                </a:lnTo>
                <a:lnTo>
                  <a:pt x="16995551" y="378434"/>
                </a:lnTo>
                <a:lnTo>
                  <a:pt x="16939136" y="345563"/>
                </a:lnTo>
                <a:lnTo>
                  <a:pt x="16881911" y="314083"/>
                </a:lnTo>
                <a:lnTo>
                  <a:pt x="16823999" y="284019"/>
                </a:lnTo>
                <a:lnTo>
                  <a:pt x="16765325" y="255384"/>
                </a:lnTo>
                <a:lnTo>
                  <a:pt x="16705964" y="228201"/>
                </a:lnTo>
                <a:lnTo>
                  <a:pt x="16645983" y="202476"/>
                </a:lnTo>
                <a:lnTo>
                  <a:pt x="16585330" y="178233"/>
                </a:lnTo>
                <a:lnTo>
                  <a:pt x="16524152" y="155486"/>
                </a:lnTo>
                <a:lnTo>
                  <a:pt x="16462383" y="134256"/>
                </a:lnTo>
                <a:lnTo>
                  <a:pt x="16400137" y="114541"/>
                </a:lnTo>
                <a:lnTo>
                  <a:pt x="16337442" y="96358"/>
                </a:lnTo>
                <a:lnTo>
                  <a:pt x="16274318" y="79717"/>
                </a:lnTo>
                <a:lnTo>
                  <a:pt x="16210807" y="64630"/>
                </a:lnTo>
                <a:lnTo>
                  <a:pt x="16146962" y="51104"/>
                </a:lnTo>
                <a:lnTo>
                  <a:pt x="16082812" y="39162"/>
                </a:lnTo>
                <a:lnTo>
                  <a:pt x="16018375" y="28790"/>
                </a:lnTo>
                <a:lnTo>
                  <a:pt x="15953632" y="20007"/>
                </a:lnTo>
                <a:lnTo>
                  <a:pt x="15888746" y="12814"/>
                </a:lnTo>
                <a:lnTo>
                  <a:pt x="15823711" y="7207"/>
                </a:lnTo>
                <a:lnTo>
                  <a:pt x="15758533" y="3200"/>
                </a:lnTo>
                <a:lnTo>
                  <a:pt x="15693287" y="800"/>
                </a:lnTo>
                <a:lnTo>
                  <a:pt x="15628040" y="0"/>
                </a:lnTo>
                <a:close/>
              </a:path>
            </a:pathLst>
          </a:custGeom>
          <a:solidFill>
            <a:srgbClr val="7F9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6573" y="0"/>
            <a:ext cx="15531426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3" y="0"/>
                </a:moveTo>
                <a:lnTo>
                  <a:pt x="0" y="0"/>
                </a:lnTo>
                <a:lnTo>
                  <a:pt x="0" y="10287000"/>
                </a:lnTo>
                <a:lnTo>
                  <a:pt x="15628042" y="10287000"/>
                </a:lnTo>
                <a:lnTo>
                  <a:pt x="15660665" y="10286780"/>
                </a:lnTo>
                <a:lnTo>
                  <a:pt x="15725911" y="10285207"/>
                </a:lnTo>
                <a:lnTo>
                  <a:pt x="15791140" y="10282011"/>
                </a:lnTo>
                <a:lnTo>
                  <a:pt x="15856248" y="10277205"/>
                </a:lnTo>
                <a:lnTo>
                  <a:pt x="15921209" y="10270819"/>
                </a:lnTo>
                <a:lnTo>
                  <a:pt x="15986022" y="10262818"/>
                </a:lnTo>
                <a:lnTo>
                  <a:pt x="16050630" y="10253209"/>
                </a:lnTo>
                <a:lnTo>
                  <a:pt x="16114924" y="10242065"/>
                </a:lnTo>
                <a:lnTo>
                  <a:pt x="16178927" y="10229342"/>
                </a:lnTo>
                <a:lnTo>
                  <a:pt x="16242606" y="10215003"/>
                </a:lnTo>
                <a:lnTo>
                  <a:pt x="16305935" y="10199149"/>
                </a:lnTo>
                <a:lnTo>
                  <a:pt x="16368844" y="10181767"/>
                </a:lnTo>
                <a:lnTo>
                  <a:pt x="16431321" y="10162817"/>
                </a:lnTo>
                <a:lnTo>
                  <a:pt x="16493328" y="10142338"/>
                </a:lnTo>
                <a:lnTo>
                  <a:pt x="16554807" y="10120335"/>
                </a:lnTo>
                <a:lnTo>
                  <a:pt x="16615724" y="10096809"/>
                </a:lnTo>
                <a:lnTo>
                  <a:pt x="16676053" y="10071811"/>
                </a:lnTo>
                <a:lnTo>
                  <a:pt x="16735723" y="10045380"/>
                </a:lnTo>
                <a:lnTo>
                  <a:pt x="16794759" y="10017484"/>
                </a:lnTo>
                <a:lnTo>
                  <a:pt x="16853052" y="9988147"/>
                </a:lnTo>
                <a:lnTo>
                  <a:pt x="16910626" y="9957379"/>
                </a:lnTo>
                <a:lnTo>
                  <a:pt x="16967447" y="9925181"/>
                </a:lnTo>
                <a:lnTo>
                  <a:pt x="17023449" y="9891616"/>
                </a:lnTo>
                <a:lnTo>
                  <a:pt x="17078598" y="9856702"/>
                </a:lnTo>
                <a:lnTo>
                  <a:pt x="17132879" y="9820424"/>
                </a:lnTo>
                <a:lnTo>
                  <a:pt x="17186219" y="9782852"/>
                </a:lnTo>
                <a:lnTo>
                  <a:pt x="17238647" y="9743944"/>
                </a:lnTo>
                <a:lnTo>
                  <a:pt x="17290125" y="9703747"/>
                </a:lnTo>
                <a:lnTo>
                  <a:pt x="17340601" y="9662315"/>
                </a:lnTo>
                <a:lnTo>
                  <a:pt x="17390036" y="9619695"/>
                </a:lnTo>
                <a:lnTo>
                  <a:pt x="17438418" y="9575880"/>
                </a:lnTo>
                <a:lnTo>
                  <a:pt x="17485714" y="9530870"/>
                </a:lnTo>
                <a:lnTo>
                  <a:pt x="17531862" y="9484685"/>
                </a:lnTo>
                <a:lnTo>
                  <a:pt x="17576864" y="9437398"/>
                </a:lnTo>
                <a:lnTo>
                  <a:pt x="17620714" y="9389018"/>
                </a:lnTo>
                <a:lnTo>
                  <a:pt x="17663343" y="9339583"/>
                </a:lnTo>
                <a:lnTo>
                  <a:pt x="17704765" y="9289113"/>
                </a:lnTo>
                <a:lnTo>
                  <a:pt x="17744908" y="9237678"/>
                </a:lnTo>
                <a:lnTo>
                  <a:pt x="17783811" y="9185249"/>
                </a:lnTo>
                <a:lnTo>
                  <a:pt x="17821435" y="9131866"/>
                </a:lnTo>
                <a:lnTo>
                  <a:pt x="17857684" y="9077575"/>
                </a:lnTo>
                <a:lnTo>
                  <a:pt x="17892598" y="9022429"/>
                </a:lnTo>
                <a:lnTo>
                  <a:pt x="17926169" y="8966429"/>
                </a:lnTo>
                <a:lnTo>
                  <a:pt x="17958363" y="8909608"/>
                </a:lnTo>
                <a:lnTo>
                  <a:pt x="17989165" y="8852034"/>
                </a:lnTo>
                <a:lnTo>
                  <a:pt x="18018502" y="8793741"/>
                </a:lnTo>
                <a:lnTo>
                  <a:pt x="18046403" y="8734703"/>
                </a:lnTo>
                <a:lnTo>
                  <a:pt x="18072830" y="8675024"/>
                </a:lnTo>
                <a:lnTo>
                  <a:pt x="18097827" y="8614737"/>
                </a:lnTo>
                <a:lnTo>
                  <a:pt x="18121353" y="8553825"/>
                </a:lnTo>
                <a:lnTo>
                  <a:pt x="18143356" y="8492353"/>
                </a:lnTo>
                <a:lnTo>
                  <a:pt x="18163835" y="8430397"/>
                </a:lnTo>
                <a:lnTo>
                  <a:pt x="18182785" y="8367920"/>
                </a:lnTo>
                <a:lnTo>
                  <a:pt x="18200172" y="8305007"/>
                </a:lnTo>
                <a:lnTo>
                  <a:pt x="18216026" y="8241672"/>
                </a:lnTo>
                <a:lnTo>
                  <a:pt x="18230314" y="8177950"/>
                </a:lnTo>
                <a:lnTo>
                  <a:pt x="18243035" y="8113906"/>
                </a:lnTo>
                <a:lnTo>
                  <a:pt x="18254222" y="8049612"/>
                </a:lnTo>
                <a:lnTo>
                  <a:pt x="18263800" y="7985038"/>
                </a:lnTo>
                <a:lnTo>
                  <a:pt x="18271801" y="7920216"/>
                </a:lnTo>
                <a:lnTo>
                  <a:pt x="18278218" y="7855225"/>
                </a:lnTo>
                <a:lnTo>
                  <a:pt x="18282981" y="7790122"/>
                </a:lnTo>
                <a:lnTo>
                  <a:pt x="18286171" y="7724929"/>
                </a:lnTo>
                <a:lnTo>
                  <a:pt x="18287791" y="7659683"/>
                </a:lnTo>
                <a:lnTo>
                  <a:pt x="18287998" y="7627024"/>
                </a:lnTo>
                <a:lnTo>
                  <a:pt x="18287993" y="0"/>
                </a:lnTo>
                <a:close/>
              </a:path>
            </a:pathLst>
          </a:custGeom>
          <a:solidFill>
            <a:srgbClr val="7F9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2044" y="39341"/>
            <a:ext cx="15484106" cy="1705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chemeClr val="tx1"/>
                </a:solidFill>
                <a:latin typeface="Alga"/>
                <a:cs typeface="Alg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1572" y="3255218"/>
            <a:ext cx="8992235" cy="287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chemeClr val="tx1"/>
                </a:solidFill>
                <a:latin typeface="Ariana Pro Book"/>
                <a:cs typeface="Ariana Pro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bracingnonviolence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mbracingnonviolenc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058" y="7900315"/>
            <a:ext cx="4855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Ariana Pro Book"/>
                <a:cs typeface="Ariana Pro Book"/>
              </a:rPr>
              <a:t>Presented</a:t>
            </a:r>
            <a:r>
              <a:rPr sz="2400" b="0" spc="-70" dirty="0">
                <a:latin typeface="Ariana Pro Book"/>
                <a:cs typeface="Ariana Pro Book"/>
              </a:rPr>
              <a:t> </a:t>
            </a:r>
            <a:r>
              <a:rPr sz="2400" b="0" dirty="0">
                <a:latin typeface="Ariana Pro Book"/>
                <a:cs typeface="Ariana Pro Book"/>
              </a:rPr>
              <a:t>by:</a:t>
            </a:r>
            <a:r>
              <a:rPr sz="2400" b="0" spc="-65" dirty="0">
                <a:latin typeface="Ariana Pro Book"/>
                <a:cs typeface="Ariana Pro Book"/>
              </a:rPr>
              <a:t> </a:t>
            </a:r>
            <a:r>
              <a:rPr sz="2400" b="0" dirty="0">
                <a:latin typeface="Ariana Pro Book"/>
                <a:cs typeface="Ariana Pro Book"/>
              </a:rPr>
              <a:t>Daniel</a:t>
            </a:r>
            <a:r>
              <a:rPr sz="2400" b="0" spc="-65" dirty="0">
                <a:latin typeface="Ariana Pro Book"/>
                <a:cs typeface="Ariana Pro Book"/>
              </a:rPr>
              <a:t> </a:t>
            </a:r>
            <a:r>
              <a:rPr sz="2400" b="0" spc="-10" dirty="0">
                <a:latin typeface="Ariana Pro Book"/>
                <a:cs typeface="Ariana Pro Book"/>
              </a:rPr>
              <a:t>Mondragon</a:t>
            </a:r>
            <a:endParaRPr sz="2400">
              <a:latin typeface="Ariana Pro Book"/>
              <a:cs typeface="Ariana Pro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2460" y="8807705"/>
            <a:ext cx="5374005" cy="110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na Pro Book"/>
                <a:cs typeface="Ariana Pro Book"/>
              </a:rPr>
              <a:t>Instagram:</a:t>
            </a:r>
            <a:r>
              <a:rPr sz="2400" b="0" spc="-135" dirty="0">
                <a:latin typeface="Ariana Pro Book"/>
                <a:cs typeface="Ariana Pro Book"/>
              </a:rPr>
              <a:t> </a:t>
            </a:r>
            <a:r>
              <a:rPr sz="2400" b="0" spc="-10" dirty="0">
                <a:latin typeface="Ariana Pro Book"/>
                <a:cs typeface="Ariana Pro Book"/>
              </a:rPr>
              <a:t>@embracingnonviolence</a:t>
            </a:r>
            <a:endParaRPr sz="2400">
              <a:latin typeface="Ariana Pro Book"/>
              <a:cs typeface="Ariana Pro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Ariana Pro Book"/>
              <a:cs typeface="Ariana Pro Book"/>
            </a:endParaRPr>
          </a:p>
          <a:p>
            <a:pPr marL="12700">
              <a:lnSpc>
                <a:spcPct val="100000"/>
              </a:lnSpc>
            </a:pPr>
            <a:r>
              <a:rPr sz="2400" b="0" spc="-10" dirty="0">
                <a:latin typeface="Ariana Pro Book"/>
                <a:cs typeface="Ariana Pro Book"/>
                <a:hlinkClick r:id="rId2"/>
              </a:rPr>
              <a:t>embracingnonviolence@gmail.com</a:t>
            </a:r>
            <a:endParaRPr sz="2400">
              <a:latin typeface="Ariana Pro Book"/>
              <a:cs typeface="Ariana Pro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2181225"/>
                </a:moveTo>
                <a:lnTo>
                  <a:pt x="6444615" y="2181225"/>
                </a:lnTo>
                <a:lnTo>
                  <a:pt x="6444615" y="0"/>
                </a:lnTo>
                <a:lnTo>
                  <a:pt x="6425565" y="0"/>
                </a:lnTo>
                <a:lnTo>
                  <a:pt x="6425565" y="2181225"/>
                </a:lnTo>
                <a:lnTo>
                  <a:pt x="0" y="2181225"/>
                </a:lnTo>
                <a:lnTo>
                  <a:pt x="0" y="2200275"/>
                </a:lnTo>
                <a:lnTo>
                  <a:pt x="6425565" y="2200275"/>
                </a:lnTo>
                <a:lnTo>
                  <a:pt x="6425565" y="8562975"/>
                </a:lnTo>
                <a:lnTo>
                  <a:pt x="0" y="8562975"/>
                </a:lnTo>
                <a:lnTo>
                  <a:pt x="0" y="8582025"/>
                </a:lnTo>
                <a:lnTo>
                  <a:pt x="6425565" y="8582025"/>
                </a:lnTo>
                <a:lnTo>
                  <a:pt x="6425565" y="10287000"/>
                </a:lnTo>
                <a:lnTo>
                  <a:pt x="6444615" y="10287000"/>
                </a:lnTo>
                <a:lnTo>
                  <a:pt x="6444615" y="8582025"/>
                </a:lnTo>
                <a:lnTo>
                  <a:pt x="18288000" y="8582025"/>
                </a:lnTo>
                <a:lnTo>
                  <a:pt x="18288000" y="8562975"/>
                </a:lnTo>
                <a:lnTo>
                  <a:pt x="6444615" y="8562975"/>
                </a:lnTo>
                <a:lnTo>
                  <a:pt x="6444615" y="2200275"/>
                </a:lnTo>
                <a:lnTo>
                  <a:pt x="18288000" y="2200275"/>
                </a:lnTo>
                <a:lnTo>
                  <a:pt x="18288000" y="2181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3" y="0"/>
                </a:moveTo>
                <a:lnTo>
                  <a:pt x="2659964" y="0"/>
                </a:lnTo>
                <a:lnTo>
                  <a:pt x="2627324" y="200"/>
                </a:lnTo>
                <a:lnTo>
                  <a:pt x="2562064" y="1800"/>
                </a:lnTo>
                <a:lnTo>
                  <a:pt x="2496849" y="5002"/>
                </a:lnTo>
                <a:lnTo>
                  <a:pt x="2431750" y="9811"/>
                </a:lnTo>
                <a:lnTo>
                  <a:pt x="2366779" y="16212"/>
                </a:lnTo>
                <a:lnTo>
                  <a:pt x="2301990" y="24199"/>
                </a:lnTo>
                <a:lnTo>
                  <a:pt x="2237409" y="33779"/>
                </a:lnTo>
                <a:lnTo>
                  <a:pt x="2173087" y="44937"/>
                </a:lnTo>
                <a:lnTo>
                  <a:pt x="2109051" y="57672"/>
                </a:lnTo>
                <a:lnTo>
                  <a:pt x="2045362" y="71978"/>
                </a:lnTo>
                <a:lnTo>
                  <a:pt x="1982030" y="87845"/>
                </a:lnTo>
                <a:lnTo>
                  <a:pt x="1919113" y="105256"/>
                </a:lnTo>
                <a:lnTo>
                  <a:pt x="1856638" y="124208"/>
                </a:lnTo>
                <a:lnTo>
                  <a:pt x="1794658" y="144682"/>
                </a:lnTo>
                <a:lnTo>
                  <a:pt x="1733186" y="166673"/>
                </a:lnTo>
                <a:lnTo>
                  <a:pt x="1672283" y="190167"/>
                </a:lnTo>
                <a:lnTo>
                  <a:pt x="1611961" y="215156"/>
                </a:lnTo>
                <a:lnTo>
                  <a:pt x="1552283" y="241611"/>
                </a:lnTo>
                <a:lnTo>
                  <a:pt x="1493264" y="269524"/>
                </a:lnTo>
                <a:lnTo>
                  <a:pt x="1434952" y="298871"/>
                </a:lnTo>
                <a:lnTo>
                  <a:pt x="1377371" y="329649"/>
                </a:lnTo>
                <a:lnTo>
                  <a:pt x="1320569" y="361825"/>
                </a:lnTo>
                <a:lnTo>
                  <a:pt x="1264569" y="395388"/>
                </a:lnTo>
                <a:lnTo>
                  <a:pt x="1209420" y="430316"/>
                </a:lnTo>
                <a:lnTo>
                  <a:pt x="1155136" y="466584"/>
                </a:lnTo>
                <a:lnTo>
                  <a:pt x="1101767" y="504170"/>
                </a:lnTo>
                <a:lnTo>
                  <a:pt x="1049324" y="543063"/>
                </a:lnTo>
                <a:lnTo>
                  <a:pt x="997865" y="583225"/>
                </a:lnTo>
                <a:lnTo>
                  <a:pt x="947394" y="624650"/>
                </a:lnTo>
                <a:lnTo>
                  <a:pt x="897968" y="667289"/>
                </a:lnTo>
                <a:lnTo>
                  <a:pt x="849590" y="711133"/>
                </a:lnTo>
                <a:lnTo>
                  <a:pt x="802313" y="756140"/>
                </a:lnTo>
                <a:lnTo>
                  <a:pt x="756150" y="802308"/>
                </a:lnTo>
                <a:lnTo>
                  <a:pt x="711135" y="849590"/>
                </a:lnTo>
                <a:lnTo>
                  <a:pt x="667289" y="897962"/>
                </a:lnTo>
                <a:lnTo>
                  <a:pt x="624650" y="947392"/>
                </a:lnTo>
                <a:lnTo>
                  <a:pt x="583233" y="997860"/>
                </a:lnTo>
                <a:lnTo>
                  <a:pt x="543075" y="1049322"/>
                </a:lnTo>
                <a:lnTo>
                  <a:pt x="504182" y="1101762"/>
                </a:lnTo>
                <a:lnTo>
                  <a:pt x="466591" y="1155135"/>
                </a:lnTo>
                <a:lnTo>
                  <a:pt x="430317" y="1209420"/>
                </a:lnTo>
                <a:lnTo>
                  <a:pt x="395394" y="1264569"/>
                </a:lnTo>
                <a:lnTo>
                  <a:pt x="361825" y="1320567"/>
                </a:lnTo>
                <a:lnTo>
                  <a:pt x="329649" y="1377366"/>
                </a:lnTo>
                <a:lnTo>
                  <a:pt x="298877" y="1434950"/>
                </a:lnTo>
                <a:lnTo>
                  <a:pt x="269526" y="1493253"/>
                </a:lnTo>
                <a:lnTo>
                  <a:pt x="241611" y="1552278"/>
                </a:lnTo>
                <a:lnTo>
                  <a:pt x="215156" y="1611961"/>
                </a:lnTo>
                <a:lnTo>
                  <a:pt x="190172" y="1672276"/>
                </a:lnTo>
                <a:lnTo>
                  <a:pt x="166680" y="1733179"/>
                </a:lnTo>
                <a:lnTo>
                  <a:pt x="144687" y="1794653"/>
                </a:lnTo>
                <a:lnTo>
                  <a:pt x="124209" y="1856637"/>
                </a:lnTo>
                <a:lnTo>
                  <a:pt x="105256" y="1919111"/>
                </a:lnTo>
                <a:lnTo>
                  <a:pt x="87845" y="1982025"/>
                </a:lnTo>
                <a:lnTo>
                  <a:pt x="71979" y="2045362"/>
                </a:lnTo>
                <a:lnTo>
                  <a:pt x="57677" y="2109051"/>
                </a:lnTo>
                <a:lnTo>
                  <a:pt x="44942" y="2173086"/>
                </a:lnTo>
                <a:lnTo>
                  <a:pt x="33779" y="2237404"/>
                </a:lnTo>
                <a:lnTo>
                  <a:pt x="24199" y="2301983"/>
                </a:lnTo>
                <a:lnTo>
                  <a:pt x="16212" y="2366772"/>
                </a:lnTo>
                <a:lnTo>
                  <a:pt x="9813" y="2431750"/>
                </a:lnTo>
                <a:lnTo>
                  <a:pt x="5013" y="2496849"/>
                </a:lnTo>
                <a:lnTo>
                  <a:pt x="1805" y="2562062"/>
                </a:lnTo>
                <a:lnTo>
                  <a:pt x="200" y="2627319"/>
                </a:lnTo>
                <a:lnTo>
                  <a:pt x="0" y="10287000"/>
                </a:lnTo>
                <a:lnTo>
                  <a:pt x="18288003" y="10287000"/>
                </a:lnTo>
                <a:lnTo>
                  <a:pt x="18288003" y="0"/>
                </a:lnTo>
                <a:close/>
              </a:path>
            </a:pathLst>
          </a:custGeom>
          <a:solidFill>
            <a:srgbClr val="7F9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0556" y="1817003"/>
            <a:ext cx="15584169" cy="629031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210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45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ensure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each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person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respected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as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fellow</a:t>
            </a:r>
            <a:r>
              <a:rPr sz="2900" b="0" spc="-11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participants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conversation.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200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60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listen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fully</a:t>
            </a:r>
            <a:r>
              <a:rPr sz="2900" b="0" spc="-1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each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other.</a:t>
            </a:r>
            <a:endParaRPr sz="2900">
              <a:latin typeface="Ariana Pro Book"/>
              <a:cs typeface="Ariana Pro Book"/>
            </a:endParaRPr>
          </a:p>
          <a:p>
            <a:pPr marL="325755" marR="894080" indent="-313055">
              <a:lnSpc>
                <a:spcPct val="157500"/>
              </a:lnSpc>
              <a:buFont typeface="DejaVu Serif"/>
              <a:buChar char="•"/>
              <a:tabLst>
                <a:tab pos="325755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60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each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speak/write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chat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from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our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own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experience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and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knowledge,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being </a:t>
            </a:r>
            <a:r>
              <a:rPr sz="2900" b="0" dirty="0">
                <a:latin typeface="Ariana Pro Book"/>
                <a:cs typeface="Ariana Pro Book"/>
              </a:rPr>
              <a:t>cautious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about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sharing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unverified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story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or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opinion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based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fact.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200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-30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touch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on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matters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that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are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political,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but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partisan.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200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15" dirty="0">
                <a:latin typeface="Ariana Pro"/>
                <a:cs typeface="Ariana Pro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refrain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from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“othering”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anyone</a:t>
            </a:r>
            <a:r>
              <a:rPr sz="2900" b="0" spc="-13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with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whom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we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disagree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or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see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as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“opposition.”</a:t>
            </a:r>
            <a:endParaRPr sz="2900">
              <a:latin typeface="Ariana Pro Book"/>
              <a:cs typeface="Ariana Pro Book"/>
            </a:endParaRPr>
          </a:p>
          <a:p>
            <a:pPr marL="325755" marR="1504315" indent="-313055">
              <a:lnSpc>
                <a:spcPct val="157500"/>
              </a:lnSpc>
              <a:buFont typeface="DejaVu Serif"/>
              <a:buChar char="•"/>
              <a:tabLst>
                <a:tab pos="325755" algn="l"/>
              </a:tabLst>
            </a:pPr>
            <a:r>
              <a:rPr sz="2900" b="1" spc="-90" dirty="0">
                <a:latin typeface="Ariana Pro"/>
                <a:cs typeface="Ariana Pro"/>
              </a:rPr>
              <a:t>We</a:t>
            </a:r>
            <a:r>
              <a:rPr sz="2900" b="1" spc="-8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will</a:t>
            </a:r>
            <a:r>
              <a:rPr sz="2900" b="1" spc="80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hold</a:t>
            </a:r>
            <a:r>
              <a:rPr sz="2900" b="0" spc="-3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our</a:t>
            </a:r>
            <a:r>
              <a:rPr sz="2900" b="0" spc="-1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thoughts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quietly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when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something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expressed</a:t>
            </a:r>
            <a:r>
              <a:rPr sz="2900" b="0" spc="-9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that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causes</a:t>
            </a:r>
            <a:r>
              <a:rPr sz="2900" b="0" spc="-35" dirty="0">
                <a:latin typeface="Ariana Pro Book"/>
                <a:cs typeface="Ariana Pro Book"/>
              </a:rPr>
              <a:t> </a:t>
            </a:r>
            <a:r>
              <a:rPr sz="2900" b="0" spc="-50" dirty="0">
                <a:latin typeface="Ariana Pro Book"/>
                <a:cs typeface="Ariana Pro Book"/>
              </a:rPr>
              <a:t>a </a:t>
            </a:r>
            <a:r>
              <a:rPr sz="2900" b="0" dirty="0">
                <a:latin typeface="Ariana Pro Book"/>
                <a:cs typeface="Ariana Pro Book"/>
              </a:rPr>
              <a:t>negative</a:t>
            </a:r>
            <a:r>
              <a:rPr sz="2900" b="0" spc="-1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internal</a:t>
            </a:r>
            <a:r>
              <a:rPr sz="2900" b="0" spc="-14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reaction.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200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1" spc="-10" dirty="0">
                <a:latin typeface="Ariana Pro"/>
                <a:cs typeface="Ariana Pro"/>
              </a:rPr>
              <a:t>Now</a:t>
            </a:r>
            <a:r>
              <a:rPr sz="2900" b="1" spc="-135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is</a:t>
            </a:r>
            <a:r>
              <a:rPr sz="2900" b="1" spc="-5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not</a:t>
            </a:r>
            <a:r>
              <a:rPr sz="2900" b="1" spc="-114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the</a:t>
            </a:r>
            <a:r>
              <a:rPr sz="2900" b="1" spc="-114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time</a:t>
            </a:r>
            <a:r>
              <a:rPr sz="2900" b="1" spc="-50" dirty="0">
                <a:latin typeface="Ariana Pro"/>
                <a:cs typeface="Ariana Pro"/>
              </a:rPr>
              <a:t> </a:t>
            </a:r>
            <a:r>
              <a:rPr sz="2900" b="1" spc="-30" dirty="0">
                <a:latin typeface="Ariana Pro"/>
                <a:cs typeface="Ariana Pro"/>
              </a:rPr>
              <a:t>for</a:t>
            </a:r>
            <a:r>
              <a:rPr sz="2900" b="1" spc="-120" dirty="0">
                <a:latin typeface="Ariana Pro"/>
                <a:cs typeface="Ariana Pro"/>
              </a:rPr>
              <a:t> </a:t>
            </a:r>
            <a:r>
              <a:rPr sz="2900" b="1" dirty="0">
                <a:latin typeface="Ariana Pro"/>
                <a:cs typeface="Ariana Pro"/>
              </a:rPr>
              <a:t>debate.</a:t>
            </a:r>
            <a:r>
              <a:rPr sz="2900" b="1" spc="-25" dirty="0">
                <a:latin typeface="Ariana Pro"/>
                <a:cs typeface="Ariana Pro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Allow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each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other</a:t>
            </a:r>
            <a:r>
              <a:rPr sz="2900" b="0" spc="-1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be.</a:t>
            </a:r>
            <a:endParaRPr sz="2900">
              <a:latin typeface="Ariana Pro Book"/>
              <a:cs typeface="Ariana Pro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9191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Agreements</a:t>
            </a:r>
            <a:r>
              <a:rPr spc="-235" dirty="0"/>
              <a:t> </a:t>
            </a:r>
            <a:r>
              <a:rPr spc="-45" dirty="0"/>
              <a:t>for</a:t>
            </a:r>
            <a:r>
              <a:rPr spc="-235" dirty="0"/>
              <a:t> </a:t>
            </a:r>
            <a:r>
              <a:rPr dirty="0"/>
              <a:t>Critical</a:t>
            </a:r>
            <a:r>
              <a:rPr spc="-235" dirty="0"/>
              <a:t> </a:t>
            </a:r>
            <a:r>
              <a:rPr spc="-10" dirty="0"/>
              <a:t>Conversation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770418"/>
                </a:moveTo>
                <a:lnTo>
                  <a:pt x="1424940" y="1770418"/>
                </a:lnTo>
                <a:lnTo>
                  <a:pt x="1424940" y="0"/>
                </a:lnTo>
                <a:lnTo>
                  <a:pt x="1405890" y="0"/>
                </a:lnTo>
                <a:lnTo>
                  <a:pt x="1405890" y="1770418"/>
                </a:lnTo>
                <a:lnTo>
                  <a:pt x="0" y="1770418"/>
                </a:lnTo>
                <a:lnTo>
                  <a:pt x="0" y="1789468"/>
                </a:lnTo>
                <a:lnTo>
                  <a:pt x="1405890" y="1789468"/>
                </a:lnTo>
                <a:lnTo>
                  <a:pt x="1405890" y="9140190"/>
                </a:lnTo>
                <a:lnTo>
                  <a:pt x="0" y="9140190"/>
                </a:lnTo>
                <a:lnTo>
                  <a:pt x="0" y="9159240"/>
                </a:lnTo>
                <a:lnTo>
                  <a:pt x="1405890" y="9159240"/>
                </a:lnTo>
                <a:lnTo>
                  <a:pt x="1405890" y="10287000"/>
                </a:lnTo>
                <a:lnTo>
                  <a:pt x="1424940" y="10287000"/>
                </a:lnTo>
                <a:lnTo>
                  <a:pt x="1424940" y="9159240"/>
                </a:lnTo>
                <a:lnTo>
                  <a:pt x="18288000" y="9159240"/>
                </a:lnTo>
                <a:lnTo>
                  <a:pt x="18288000" y="9140190"/>
                </a:lnTo>
                <a:lnTo>
                  <a:pt x="1424940" y="9140190"/>
                </a:lnTo>
                <a:lnTo>
                  <a:pt x="1424940" y="1789468"/>
                </a:lnTo>
                <a:lnTo>
                  <a:pt x="18288000" y="1789468"/>
                </a:lnTo>
                <a:lnTo>
                  <a:pt x="18288000" y="1770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3" y="0"/>
                </a:moveTo>
                <a:lnTo>
                  <a:pt x="0" y="0"/>
                </a:lnTo>
                <a:lnTo>
                  <a:pt x="3" y="7627024"/>
                </a:lnTo>
                <a:lnTo>
                  <a:pt x="801" y="7692318"/>
                </a:lnTo>
                <a:lnTo>
                  <a:pt x="3212" y="7757516"/>
                </a:lnTo>
                <a:lnTo>
                  <a:pt x="7212" y="7822693"/>
                </a:lnTo>
                <a:lnTo>
                  <a:pt x="12813" y="7887717"/>
                </a:lnTo>
                <a:lnTo>
                  <a:pt x="20006" y="7952657"/>
                </a:lnTo>
                <a:lnTo>
                  <a:pt x="28790" y="8017358"/>
                </a:lnTo>
                <a:lnTo>
                  <a:pt x="39162" y="8081795"/>
                </a:lnTo>
                <a:lnTo>
                  <a:pt x="51116" y="8145946"/>
                </a:lnTo>
                <a:lnTo>
                  <a:pt x="64631" y="8209859"/>
                </a:lnTo>
                <a:lnTo>
                  <a:pt x="79717" y="8273390"/>
                </a:lnTo>
                <a:lnTo>
                  <a:pt x="96357" y="8336516"/>
                </a:lnTo>
                <a:lnTo>
                  <a:pt x="114540" y="8399222"/>
                </a:lnTo>
                <a:lnTo>
                  <a:pt x="134257" y="8461441"/>
                </a:lnTo>
                <a:lnTo>
                  <a:pt x="155498" y="8523136"/>
                </a:lnTo>
                <a:lnTo>
                  <a:pt x="178239" y="8584359"/>
                </a:lnTo>
                <a:lnTo>
                  <a:pt x="202475" y="8644954"/>
                </a:lnTo>
                <a:lnTo>
                  <a:pt x="228200" y="8704941"/>
                </a:lnTo>
                <a:lnTo>
                  <a:pt x="255383" y="8764309"/>
                </a:lnTo>
                <a:lnTo>
                  <a:pt x="284023" y="8822983"/>
                </a:lnTo>
                <a:lnTo>
                  <a:pt x="314083" y="8880895"/>
                </a:lnTo>
                <a:lnTo>
                  <a:pt x="345563" y="8938119"/>
                </a:lnTo>
                <a:lnTo>
                  <a:pt x="378433" y="8994534"/>
                </a:lnTo>
                <a:lnTo>
                  <a:pt x="412687" y="9050108"/>
                </a:lnTo>
                <a:lnTo>
                  <a:pt x="448283" y="9104834"/>
                </a:lnTo>
                <a:lnTo>
                  <a:pt x="485223" y="9158671"/>
                </a:lnTo>
                <a:lnTo>
                  <a:pt x="523467" y="9211603"/>
                </a:lnTo>
                <a:lnTo>
                  <a:pt x="562996" y="9263514"/>
                </a:lnTo>
                <a:lnTo>
                  <a:pt x="603782" y="9314473"/>
                </a:lnTo>
                <a:lnTo>
                  <a:pt x="645818" y="9364431"/>
                </a:lnTo>
                <a:lnTo>
                  <a:pt x="689063" y="9413342"/>
                </a:lnTo>
                <a:lnTo>
                  <a:pt x="733497" y="9461179"/>
                </a:lnTo>
                <a:lnTo>
                  <a:pt x="779093" y="9507919"/>
                </a:lnTo>
                <a:lnTo>
                  <a:pt x="825812" y="9553523"/>
                </a:lnTo>
                <a:lnTo>
                  <a:pt x="873645" y="9597937"/>
                </a:lnTo>
                <a:lnTo>
                  <a:pt x="922549" y="9641153"/>
                </a:lnTo>
                <a:lnTo>
                  <a:pt x="972501" y="9683179"/>
                </a:lnTo>
                <a:lnTo>
                  <a:pt x="1023471" y="9724000"/>
                </a:lnTo>
                <a:lnTo>
                  <a:pt x="1075422" y="9763583"/>
                </a:lnTo>
                <a:lnTo>
                  <a:pt x="1128337" y="9801799"/>
                </a:lnTo>
                <a:lnTo>
                  <a:pt x="1182166" y="9838729"/>
                </a:lnTo>
                <a:lnTo>
                  <a:pt x="1236887" y="9874332"/>
                </a:lnTo>
                <a:lnTo>
                  <a:pt x="1292465" y="9908553"/>
                </a:lnTo>
                <a:lnTo>
                  <a:pt x="1348871" y="9941458"/>
                </a:lnTo>
                <a:lnTo>
                  <a:pt x="1406067" y="9972942"/>
                </a:lnTo>
                <a:lnTo>
                  <a:pt x="1464017" y="10002994"/>
                </a:lnTo>
                <a:lnTo>
                  <a:pt x="1522691" y="10031616"/>
                </a:lnTo>
                <a:lnTo>
                  <a:pt x="1582039" y="10058779"/>
                </a:lnTo>
                <a:lnTo>
                  <a:pt x="1642045" y="10084474"/>
                </a:lnTo>
                <a:lnTo>
                  <a:pt x="1702662" y="10108763"/>
                </a:lnTo>
                <a:lnTo>
                  <a:pt x="1763851" y="10131527"/>
                </a:lnTo>
                <a:lnTo>
                  <a:pt x="1825586" y="10152768"/>
                </a:lnTo>
                <a:lnTo>
                  <a:pt x="1887816" y="10172485"/>
                </a:lnTo>
                <a:lnTo>
                  <a:pt x="1950517" y="10190655"/>
                </a:lnTo>
                <a:lnTo>
                  <a:pt x="2013647" y="10207245"/>
                </a:lnTo>
                <a:lnTo>
                  <a:pt x="2077162" y="10222369"/>
                </a:lnTo>
                <a:lnTo>
                  <a:pt x="2141028" y="10235921"/>
                </a:lnTo>
                <a:lnTo>
                  <a:pt x="2205214" y="10247828"/>
                </a:lnTo>
                <a:lnTo>
                  <a:pt x="2269667" y="10258210"/>
                </a:lnTo>
                <a:lnTo>
                  <a:pt x="2334360" y="10267020"/>
                </a:lnTo>
                <a:lnTo>
                  <a:pt x="2399245" y="10274212"/>
                </a:lnTo>
                <a:lnTo>
                  <a:pt x="2464283" y="10279805"/>
                </a:lnTo>
                <a:lnTo>
                  <a:pt x="2529445" y="10283826"/>
                </a:lnTo>
                <a:lnTo>
                  <a:pt x="2594690" y="10286191"/>
                </a:lnTo>
                <a:lnTo>
                  <a:pt x="2659963" y="10286996"/>
                </a:lnTo>
                <a:lnTo>
                  <a:pt x="18288003" y="10286996"/>
                </a:lnTo>
                <a:lnTo>
                  <a:pt x="18288003" y="0"/>
                </a:lnTo>
                <a:close/>
              </a:path>
            </a:pathLst>
          </a:custGeom>
          <a:solidFill>
            <a:srgbClr val="7F9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202" y="1894626"/>
            <a:ext cx="3769360" cy="1701164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 marR="5080">
              <a:lnSpc>
                <a:spcPct val="77400"/>
              </a:lnSpc>
              <a:spcBef>
                <a:spcPts val="1770"/>
              </a:spcBef>
            </a:pPr>
            <a:r>
              <a:rPr spc="-10" dirty="0"/>
              <a:t>Beloved Community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295400"/>
                  </a:moveTo>
                  <a:lnTo>
                    <a:pt x="11026140" y="1295400"/>
                  </a:lnTo>
                  <a:lnTo>
                    <a:pt x="11026140" y="0"/>
                  </a:lnTo>
                  <a:lnTo>
                    <a:pt x="11007090" y="0"/>
                  </a:lnTo>
                  <a:lnTo>
                    <a:pt x="11007090" y="1295400"/>
                  </a:lnTo>
                  <a:lnTo>
                    <a:pt x="11007090" y="1314450"/>
                  </a:lnTo>
                  <a:lnTo>
                    <a:pt x="11007090" y="9140190"/>
                  </a:lnTo>
                  <a:lnTo>
                    <a:pt x="1424940" y="9140190"/>
                  </a:lnTo>
                  <a:lnTo>
                    <a:pt x="1424940" y="1314450"/>
                  </a:lnTo>
                  <a:lnTo>
                    <a:pt x="11007090" y="1314450"/>
                  </a:lnTo>
                  <a:lnTo>
                    <a:pt x="11007090" y="1295400"/>
                  </a:lnTo>
                  <a:lnTo>
                    <a:pt x="1424940" y="1295400"/>
                  </a:lnTo>
                  <a:lnTo>
                    <a:pt x="1424940" y="0"/>
                  </a:lnTo>
                  <a:lnTo>
                    <a:pt x="1405890" y="0"/>
                  </a:lnTo>
                  <a:lnTo>
                    <a:pt x="1405890" y="1295400"/>
                  </a:lnTo>
                  <a:lnTo>
                    <a:pt x="0" y="1295400"/>
                  </a:lnTo>
                  <a:lnTo>
                    <a:pt x="0" y="1314450"/>
                  </a:lnTo>
                  <a:lnTo>
                    <a:pt x="1405890" y="1314450"/>
                  </a:lnTo>
                  <a:lnTo>
                    <a:pt x="1405890" y="9140190"/>
                  </a:lnTo>
                  <a:lnTo>
                    <a:pt x="0" y="9140190"/>
                  </a:lnTo>
                  <a:lnTo>
                    <a:pt x="0" y="9159240"/>
                  </a:lnTo>
                  <a:lnTo>
                    <a:pt x="1405890" y="9159240"/>
                  </a:lnTo>
                  <a:lnTo>
                    <a:pt x="1405890" y="10287000"/>
                  </a:lnTo>
                  <a:lnTo>
                    <a:pt x="1424940" y="10287000"/>
                  </a:lnTo>
                  <a:lnTo>
                    <a:pt x="1424940" y="9159240"/>
                  </a:lnTo>
                  <a:lnTo>
                    <a:pt x="11007090" y="9159240"/>
                  </a:lnTo>
                  <a:lnTo>
                    <a:pt x="11007090" y="10287000"/>
                  </a:lnTo>
                  <a:lnTo>
                    <a:pt x="11026140" y="10287000"/>
                  </a:lnTo>
                  <a:lnTo>
                    <a:pt x="11026140" y="9159240"/>
                  </a:lnTo>
                  <a:lnTo>
                    <a:pt x="18288000" y="9159240"/>
                  </a:lnTo>
                  <a:lnTo>
                    <a:pt x="18288000" y="9140190"/>
                  </a:lnTo>
                  <a:lnTo>
                    <a:pt x="11026140" y="9140190"/>
                  </a:lnTo>
                  <a:lnTo>
                    <a:pt x="11026140" y="1314450"/>
                  </a:lnTo>
                  <a:lnTo>
                    <a:pt x="18288000" y="1314450"/>
                  </a:lnTo>
                  <a:lnTo>
                    <a:pt x="1828800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11280" y="1594878"/>
              <a:ext cx="7176719" cy="709717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02200" y="3867781"/>
            <a:ext cx="8040370" cy="466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600" b="0" dirty="0">
                <a:latin typeface="Ariana Pro Book"/>
                <a:cs typeface="Ariana Pro Book"/>
              </a:rPr>
              <a:t>“The</a:t>
            </a:r>
            <a:r>
              <a:rPr sz="2600" b="0" spc="-8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aftermath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of</a:t>
            </a:r>
            <a:r>
              <a:rPr sz="2600" b="0" spc="-15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nonviolence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is</a:t>
            </a:r>
            <a:r>
              <a:rPr sz="2600" b="0" spc="-12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the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creation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spc="-25" dirty="0">
                <a:latin typeface="Ariana Pro Book"/>
                <a:cs typeface="Ariana Pro Book"/>
              </a:rPr>
              <a:t>of </a:t>
            </a:r>
            <a:r>
              <a:rPr sz="2600" b="0" dirty="0">
                <a:latin typeface="Ariana Pro Book"/>
                <a:cs typeface="Ariana Pro Book"/>
              </a:rPr>
              <a:t>the</a:t>
            </a:r>
            <a:r>
              <a:rPr sz="2600" b="0" spc="-8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beloved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community,</a:t>
            </a:r>
            <a:r>
              <a:rPr sz="2600" b="0" spc="-13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while</a:t>
            </a:r>
            <a:r>
              <a:rPr sz="2600" b="0" spc="-13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the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aftermath</a:t>
            </a:r>
            <a:r>
              <a:rPr sz="2600" b="0" spc="-80" dirty="0">
                <a:latin typeface="Ariana Pro Book"/>
                <a:cs typeface="Ariana Pro Book"/>
              </a:rPr>
              <a:t> </a:t>
            </a:r>
            <a:r>
              <a:rPr sz="2600" b="0" spc="-25" dirty="0">
                <a:latin typeface="Ariana Pro Book"/>
                <a:cs typeface="Ariana Pro Book"/>
              </a:rPr>
              <a:t>of </a:t>
            </a:r>
            <a:r>
              <a:rPr sz="2600" b="0" dirty="0">
                <a:latin typeface="Ariana Pro Book"/>
                <a:cs typeface="Ariana Pro Book"/>
              </a:rPr>
              <a:t>violence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is</a:t>
            </a:r>
            <a:r>
              <a:rPr sz="2600" b="0" spc="-12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tragic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spc="-30" dirty="0">
                <a:latin typeface="Ariana Pro Book"/>
                <a:cs typeface="Ariana Pro Book"/>
              </a:rPr>
              <a:t>bitterness.”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It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connotes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realty </a:t>
            </a:r>
            <a:r>
              <a:rPr sz="2600" b="0" dirty="0">
                <a:latin typeface="Ariana Pro Book"/>
                <a:cs typeface="Ariana Pro Book"/>
              </a:rPr>
              <a:t>where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all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are</a:t>
            </a:r>
            <a:r>
              <a:rPr sz="2600" b="0" spc="-11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welcome,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respected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as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equals,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spc="-20" dirty="0">
                <a:latin typeface="Ariana Pro Book"/>
                <a:cs typeface="Ariana Pro Book"/>
              </a:rPr>
              <a:t>live </a:t>
            </a:r>
            <a:r>
              <a:rPr sz="2600" b="0" dirty="0">
                <a:latin typeface="Ariana Pro Book"/>
                <a:cs typeface="Ariana Pro Book"/>
              </a:rPr>
              <a:t>free</a:t>
            </a:r>
            <a:r>
              <a:rPr sz="2600" b="0" spc="-90" dirty="0">
                <a:latin typeface="Ariana Pro Book"/>
                <a:cs typeface="Ariana Pro Book"/>
              </a:rPr>
              <a:t> </a:t>
            </a:r>
            <a:r>
              <a:rPr sz="2600" b="0" spc="-20" dirty="0">
                <a:latin typeface="Ariana Pro Book"/>
                <a:cs typeface="Ariana Pro Book"/>
              </a:rPr>
              <a:t>of</a:t>
            </a:r>
            <a:r>
              <a:rPr sz="2600" b="0" spc="-1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violence,</a:t>
            </a:r>
            <a:r>
              <a:rPr sz="2600" b="0" spc="-5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5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can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contribute</a:t>
            </a:r>
            <a:r>
              <a:rPr sz="2600" b="0" spc="-10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to</a:t>
            </a:r>
            <a:r>
              <a:rPr sz="2600" b="0" spc="-5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50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benefit </a:t>
            </a:r>
            <a:r>
              <a:rPr sz="2600" b="0" dirty="0">
                <a:latin typeface="Ariana Pro Book"/>
                <a:cs typeface="Ariana Pro Book"/>
              </a:rPr>
              <a:t>from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society.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It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is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loving</a:t>
            </a:r>
            <a:r>
              <a:rPr sz="2600" b="0" spc="-11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way</a:t>
            </a:r>
            <a:r>
              <a:rPr sz="2600" b="0" spc="-11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of</a:t>
            </a:r>
            <a:r>
              <a:rPr sz="2600" b="0" spc="-140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life.</a:t>
            </a:r>
            <a:r>
              <a:rPr sz="2600" b="0" spc="-140" dirty="0">
                <a:latin typeface="Ariana Pro Book"/>
                <a:cs typeface="Ariana Pro Book"/>
              </a:rPr>
              <a:t> </a:t>
            </a:r>
            <a:r>
              <a:rPr sz="2600" b="0" spc="-50" dirty="0">
                <a:latin typeface="Ariana Pro Book"/>
                <a:cs typeface="Ariana Pro Book"/>
              </a:rPr>
              <a:t>A </a:t>
            </a:r>
            <a:r>
              <a:rPr sz="2600" b="0" dirty="0">
                <a:latin typeface="Ariana Pro Book"/>
                <a:cs typeface="Ariana Pro Book"/>
              </a:rPr>
              <a:t>commitment</a:t>
            </a:r>
            <a:r>
              <a:rPr sz="2600" b="0" spc="-12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to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nonviolence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7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each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spc="-25" dirty="0">
                <a:latin typeface="Ariana Pro Book"/>
                <a:cs typeface="Ariana Pro Book"/>
              </a:rPr>
              <a:t>other.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It's</a:t>
            </a:r>
            <a:r>
              <a:rPr sz="2600" b="0" spc="-70" dirty="0">
                <a:latin typeface="Ariana Pro Book"/>
                <a:cs typeface="Ariana Pro Book"/>
              </a:rPr>
              <a:t> </a:t>
            </a:r>
            <a:r>
              <a:rPr sz="2600" b="0" spc="-50" dirty="0">
                <a:latin typeface="Ariana Pro Book"/>
                <a:cs typeface="Ariana Pro Book"/>
              </a:rPr>
              <a:t>a </a:t>
            </a:r>
            <a:r>
              <a:rPr sz="2600" b="0" dirty="0">
                <a:latin typeface="Ariana Pro Book"/>
                <a:cs typeface="Ariana Pro Book"/>
              </a:rPr>
              <a:t>place</a:t>
            </a:r>
            <a:r>
              <a:rPr sz="2600" b="0" spc="-11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where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racism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poverty</a:t>
            </a:r>
            <a:r>
              <a:rPr sz="2600" b="0" spc="-11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are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ended,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spc="-25" dirty="0">
                <a:latin typeface="Ariana Pro Book"/>
                <a:cs typeface="Ariana Pro Book"/>
              </a:rPr>
              <a:t>and </a:t>
            </a:r>
            <a:r>
              <a:rPr sz="2600" b="0" dirty="0">
                <a:latin typeface="Ariana Pro Book"/>
                <a:cs typeface="Ariana Pro Book"/>
              </a:rPr>
              <a:t>people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share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spirit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of</a:t>
            </a:r>
            <a:r>
              <a:rPr sz="2600" b="0" spc="-12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compassion.</a:t>
            </a:r>
            <a:endParaRPr sz="2600">
              <a:latin typeface="Ariana Pro Book"/>
              <a:cs typeface="Ariana Pro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044" y="66661"/>
            <a:ext cx="12048756" cy="9656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Mahatma</a:t>
            </a:r>
            <a:r>
              <a:rPr spc="-265" dirty="0"/>
              <a:t> </a:t>
            </a:r>
            <a:r>
              <a:rPr dirty="0"/>
              <a:t>Gandhi’s</a:t>
            </a:r>
            <a:r>
              <a:rPr lang="en-US" dirty="0"/>
              <a:t> Teachings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295400"/>
                  </a:moveTo>
                  <a:lnTo>
                    <a:pt x="8063852" y="1295400"/>
                  </a:lnTo>
                  <a:lnTo>
                    <a:pt x="8044802" y="1295400"/>
                  </a:lnTo>
                  <a:lnTo>
                    <a:pt x="8044802" y="1314450"/>
                  </a:lnTo>
                  <a:lnTo>
                    <a:pt x="8044802" y="9140190"/>
                  </a:lnTo>
                  <a:lnTo>
                    <a:pt x="1424940" y="9140190"/>
                  </a:lnTo>
                  <a:lnTo>
                    <a:pt x="1424940" y="1314450"/>
                  </a:lnTo>
                  <a:lnTo>
                    <a:pt x="8044802" y="1314450"/>
                  </a:lnTo>
                  <a:lnTo>
                    <a:pt x="8044802" y="1295400"/>
                  </a:lnTo>
                  <a:lnTo>
                    <a:pt x="1424940" y="1295400"/>
                  </a:lnTo>
                  <a:lnTo>
                    <a:pt x="1424940" y="0"/>
                  </a:lnTo>
                  <a:lnTo>
                    <a:pt x="1405890" y="0"/>
                  </a:lnTo>
                  <a:lnTo>
                    <a:pt x="1405890" y="1295400"/>
                  </a:lnTo>
                  <a:lnTo>
                    <a:pt x="0" y="1295400"/>
                  </a:lnTo>
                  <a:lnTo>
                    <a:pt x="0" y="1314450"/>
                  </a:lnTo>
                  <a:lnTo>
                    <a:pt x="1405890" y="1314450"/>
                  </a:lnTo>
                  <a:lnTo>
                    <a:pt x="1405890" y="9140190"/>
                  </a:lnTo>
                  <a:lnTo>
                    <a:pt x="0" y="9140190"/>
                  </a:lnTo>
                  <a:lnTo>
                    <a:pt x="0" y="9159240"/>
                  </a:lnTo>
                  <a:lnTo>
                    <a:pt x="1405890" y="9159240"/>
                  </a:lnTo>
                  <a:lnTo>
                    <a:pt x="1405890" y="10287000"/>
                  </a:lnTo>
                  <a:lnTo>
                    <a:pt x="1424940" y="10287000"/>
                  </a:lnTo>
                  <a:lnTo>
                    <a:pt x="1424940" y="9159240"/>
                  </a:lnTo>
                  <a:lnTo>
                    <a:pt x="8044802" y="9159240"/>
                  </a:lnTo>
                  <a:lnTo>
                    <a:pt x="8044802" y="10287000"/>
                  </a:lnTo>
                  <a:lnTo>
                    <a:pt x="8063852" y="10287000"/>
                  </a:lnTo>
                  <a:lnTo>
                    <a:pt x="8063852" y="9159240"/>
                  </a:lnTo>
                  <a:lnTo>
                    <a:pt x="18288000" y="9159240"/>
                  </a:lnTo>
                  <a:lnTo>
                    <a:pt x="18288000" y="9140190"/>
                  </a:lnTo>
                  <a:lnTo>
                    <a:pt x="8063852" y="9140190"/>
                  </a:lnTo>
                  <a:lnTo>
                    <a:pt x="8063852" y="1314450"/>
                  </a:lnTo>
                  <a:lnTo>
                    <a:pt x="18288000" y="1314450"/>
                  </a:lnTo>
                  <a:lnTo>
                    <a:pt x="1828800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1198"/>
              <a:ext cx="7675511" cy="711223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369663" y="1479477"/>
            <a:ext cx="8539480" cy="73729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5120" marR="52705" indent="-313055">
              <a:lnSpc>
                <a:spcPts val="3629"/>
              </a:lnSpc>
              <a:spcBef>
                <a:spcPts val="9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Ahimsa: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“Lacking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any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desire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kill.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implies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50" dirty="0">
                <a:latin typeface="Ariana Pro Book"/>
                <a:cs typeface="Ariana Pro Book"/>
              </a:rPr>
              <a:t>a </a:t>
            </a:r>
            <a:r>
              <a:rPr sz="2900" b="0" dirty="0">
                <a:latin typeface="Ariana Pro Book"/>
                <a:cs typeface="Ariana Pro Book"/>
              </a:rPr>
              <a:t>state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10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which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violence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–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spc="-30" dirty="0">
                <a:latin typeface="Ariana Pro Book"/>
                <a:cs typeface="Ariana Pro Book"/>
              </a:rPr>
              <a:t>of</a:t>
            </a:r>
            <a:r>
              <a:rPr sz="2900" b="0" spc="-1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thought,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or </a:t>
            </a:r>
            <a:r>
              <a:rPr sz="2900" b="0" dirty="0">
                <a:latin typeface="Ariana Pro Book"/>
                <a:cs typeface="Ariana Pro Book"/>
              </a:rPr>
              <a:t>action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–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exists.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such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state,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there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only </a:t>
            </a:r>
            <a:r>
              <a:rPr sz="2900" b="0" dirty="0">
                <a:latin typeface="Ariana Pro Book"/>
                <a:cs typeface="Ariana Pro Book"/>
              </a:rPr>
              <a:t>love.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choice,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attitude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harm,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to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kill.”</a:t>
            </a:r>
            <a:endParaRPr sz="2900">
              <a:latin typeface="Ariana Pro Book"/>
              <a:cs typeface="Ariana Pro Book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Font typeface="DejaVu Serif"/>
              <a:buChar char="•"/>
            </a:pPr>
            <a:endParaRPr sz="2900">
              <a:latin typeface="Ariana Pro Book"/>
              <a:cs typeface="Ariana Pro Book"/>
            </a:endParaRPr>
          </a:p>
          <a:p>
            <a:pPr marL="325120" marR="5080" indent="-313055">
              <a:lnSpc>
                <a:spcPct val="104200"/>
              </a:lnSpc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Satyagraha: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“It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force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intense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love….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is </a:t>
            </a:r>
            <a:r>
              <a:rPr sz="2900" b="0" dirty="0">
                <a:latin typeface="Ariana Pro Book"/>
                <a:cs typeface="Ariana Pro Book"/>
              </a:rPr>
              <a:t>an</a:t>
            </a:r>
            <a:r>
              <a:rPr sz="2900" b="0" spc="-11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active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seeking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30" dirty="0">
                <a:latin typeface="Ariana Pro Book"/>
                <a:cs typeface="Ariana Pro Book"/>
              </a:rPr>
              <a:t>of</a:t>
            </a:r>
            <a:r>
              <a:rPr sz="2900" b="0" spc="-1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truth,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devoid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of </a:t>
            </a:r>
            <a:r>
              <a:rPr sz="2900" b="0" spc="-10" dirty="0">
                <a:latin typeface="Ariana Pro Book"/>
                <a:cs typeface="Ariana Pro Book"/>
              </a:rPr>
              <a:t>hostility,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anger,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and</a:t>
            </a:r>
            <a:r>
              <a:rPr sz="2900" b="0" spc="-18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violence….”</a:t>
            </a:r>
            <a:endParaRPr sz="2900">
              <a:latin typeface="Ariana Pro Book"/>
              <a:cs typeface="Ariana Pro Book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Font typeface="DejaVu Serif"/>
              <a:buChar char="•"/>
            </a:pPr>
            <a:endParaRPr sz="2900">
              <a:latin typeface="Ariana Pro Book"/>
              <a:cs typeface="Ariana Pro Book"/>
            </a:endParaRPr>
          </a:p>
          <a:p>
            <a:pPr marL="640080" marR="1307465" lvl="1" indent="-314960">
              <a:lnSpc>
                <a:spcPct val="104200"/>
              </a:lnSpc>
              <a:buFont typeface="DejaVu Serif"/>
              <a:buChar char="◦"/>
              <a:tabLst>
                <a:tab pos="640080" algn="l"/>
              </a:tabLst>
            </a:pPr>
            <a:r>
              <a:rPr sz="2900" b="0" dirty="0">
                <a:latin typeface="Ariana Pro Book"/>
                <a:cs typeface="Ariana Pro Book"/>
              </a:rPr>
              <a:t>Satya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(truth):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“an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expression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70" dirty="0">
                <a:latin typeface="Ariana Pro Book"/>
                <a:cs typeface="Ariana Pro Book"/>
              </a:rPr>
              <a:t> </a:t>
            </a:r>
            <a:r>
              <a:rPr sz="2900" b="0" spc="-45" dirty="0">
                <a:latin typeface="Ariana Pro Book"/>
                <a:cs typeface="Ariana Pro Book"/>
              </a:rPr>
              <a:t>love.” </a:t>
            </a:r>
            <a:r>
              <a:rPr sz="2900" b="0" spc="-10" dirty="0">
                <a:latin typeface="Ariana Pro Book"/>
                <a:cs typeface="Ariana Pro Book"/>
              </a:rPr>
              <a:t>Truth=Love!!!</a:t>
            </a:r>
            <a:endParaRPr sz="2900">
              <a:latin typeface="Ariana Pro Book"/>
              <a:cs typeface="Ariana Pro Book"/>
            </a:endParaRPr>
          </a:p>
          <a:p>
            <a:pPr lvl="1">
              <a:lnSpc>
                <a:spcPct val="100000"/>
              </a:lnSpc>
              <a:spcBef>
                <a:spcPts val="375"/>
              </a:spcBef>
              <a:buFont typeface="DejaVu Serif"/>
              <a:buChar char="◦"/>
            </a:pPr>
            <a:endParaRPr sz="2900">
              <a:latin typeface="Ariana Pro Book"/>
              <a:cs typeface="Ariana Pro Book"/>
            </a:endParaRPr>
          </a:p>
          <a:p>
            <a:pPr marL="640080" marR="497205" lvl="1" indent="-314960" algn="just">
              <a:lnSpc>
                <a:spcPct val="104200"/>
              </a:lnSpc>
              <a:buFont typeface="DejaVu Serif"/>
              <a:buChar char="◦"/>
              <a:tabLst>
                <a:tab pos="640080" algn="l"/>
              </a:tabLst>
            </a:pPr>
            <a:r>
              <a:rPr sz="2900" b="0" dirty="0">
                <a:latin typeface="Ariana Pro Book"/>
                <a:cs typeface="Ariana Pro Book"/>
              </a:rPr>
              <a:t>Agraha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(firmness):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commitment</a:t>
            </a:r>
            <a:r>
              <a:rPr sz="2900" b="0" spc="-1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90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“the </a:t>
            </a:r>
            <a:r>
              <a:rPr sz="2900" b="0" dirty="0">
                <a:latin typeface="Ariana Pro Book"/>
                <a:cs typeface="Ariana Pro Book"/>
              </a:rPr>
              <a:t>denial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spc="-60" dirty="0">
                <a:latin typeface="Ariana Pro Book"/>
                <a:cs typeface="Ariana Pro Book"/>
              </a:rPr>
              <a:t>self-</a:t>
            </a:r>
            <a:r>
              <a:rPr sz="2900" b="0" dirty="0">
                <a:latin typeface="Ariana Pro Book"/>
                <a:cs typeface="Ariana Pro Book"/>
              </a:rPr>
              <a:t>interest”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-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this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was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Gandhi’s </a:t>
            </a:r>
            <a:r>
              <a:rPr sz="2900" b="0" dirty="0">
                <a:latin typeface="Ariana Pro Book"/>
                <a:cs typeface="Ariana Pro Book"/>
              </a:rPr>
              <a:t>solution</a:t>
            </a:r>
            <a:r>
              <a:rPr sz="2900" b="0" spc="-1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subjectivity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spc="-30" dirty="0">
                <a:latin typeface="Ariana Pro Book"/>
                <a:cs typeface="Ariana Pro Book"/>
              </a:rPr>
              <a:t>of</a:t>
            </a:r>
            <a:r>
              <a:rPr sz="2900" b="0" spc="-16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truth.</a:t>
            </a:r>
            <a:endParaRPr sz="2900">
              <a:latin typeface="Ariana Pro Book"/>
              <a:cs typeface="Ariana Pro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3" y="0"/>
                </a:moveTo>
                <a:lnTo>
                  <a:pt x="2659964" y="0"/>
                </a:lnTo>
                <a:lnTo>
                  <a:pt x="2627324" y="200"/>
                </a:lnTo>
                <a:lnTo>
                  <a:pt x="2562064" y="1800"/>
                </a:lnTo>
                <a:lnTo>
                  <a:pt x="2496849" y="5002"/>
                </a:lnTo>
                <a:lnTo>
                  <a:pt x="2431750" y="9811"/>
                </a:lnTo>
                <a:lnTo>
                  <a:pt x="2366779" y="16212"/>
                </a:lnTo>
                <a:lnTo>
                  <a:pt x="2301990" y="24199"/>
                </a:lnTo>
                <a:lnTo>
                  <a:pt x="2237409" y="33779"/>
                </a:lnTo>
                <a:lnTo>
                  <a:pt x="2173087" y="44937"/>
                </a:lnTo>
                <a:lnTo>
                  <a:pt x="2109051" y="57672"/>
                </a:lnTo>
                <a:lnTo>
                  <a:pt x="2045362" y="71978"/>
                </a:lnTo>
                <a:lnTo>
                  <a:pt x="1982030" y="87845"/>
                </a:lnTo>
                <a:lnTo>
                  <a:pt x="1919113" y="105256"/>
                </a:lnTo>
                <a:lnTo>
                  <a:pt x="1856638" y="124208"/>
                </a:lnTo>
                <a:lnTo>
                  <a:pt x="1794658" y="144682"/>
                </a:lnTo>
                <a:lnTo>
                  <a:pt x="1733186" y="166673"/>
                </a:lnTo>
                <a:lnTo>
                  <a:pt x="1672283" y="190167"/>
                </a:lnTo>
                <a:lnTo>
                  <a:pt x="1611961" y="215156"/>
                </a:lnTo>
                <a:lnTo>
                  <a:pt x="1552283" y="241611"/>
                </a:lnTo>
                <a:lnTo>
                  <a:pt x="1493264" y="269524"/>
                </a:lnTo>
                <a:lnTo>
                  <a:pt x="1434952" y="298871"/>
                </a:lnTo>
                <a:lnTo>
                  <a:pt x="1377371" y="329649"/>
                </a:lnTo>
                <a:lnTo>
                  <a:pt x="1320569" y="361825"/>
                </a:lnTo>
                <a:lnTo>
                  <a:pt x="1264569" y="395388"/>
                </a:lnTo>
                <a:lnTo>
                  <a:pt x="1209420" y="430316"/>
                </a:lnTo>
                <a:lnTo>
                  <a:pt x="1155136" y="466584"/>
                </a:lnTo>
                <a:lnTo>
                  <a:pt x="1101767" y="504170"/>
                </a:lnTo>
                <a:lnTo>
                  <a:pt x="1049324" y="543063"/>
                </a:lnTo>
                <a:lnTo>
                  <a:pt x="997865" y="583225"/>
                </a:lnTo>
                <a:lnTo>
                  <a:pt x="947394" y="624650"/>
                </a:lnTo>
                <a:lnTo>
                  <a:pt x="897968" y="667289"/>
                </a:lnTo>
                <a:lnTo>
                  <a:pt x="849590" y="711133"/>
                </a:lnTo>
                <a:lnTo>
                  <a:pt x="802313" y="756140"/>
                </a:lnTo>
                <a:lnTo>
                  <a:pt x="756150" y="802308"/>
                </a:lnTo>
                <a:lnTo>
                  <a:pt x="711135" y="849590"/>
                </a:lnTo>
                <a:lnTo>
                  <a:pt x="667289" y="897962"/>
                </a:lnTo>
                <a:lnTo>
                  <a:pt x="624650" y="947392"/>
                </a:lnTo>
                <a:lnTo>
                  <a:pt x="583233" y="997860"/>
                </a:lnTo>
                <a:lnTo>
                  <a:pt x="543075" y="1049322"/>
                </a:lnTo>
                <a:lnTo>
                  <a:pt x="504182" y="1101762"/>
                </a:lnTo>
                <a:lnTo>
                  <a:pt x="466591" y="1155135"/>
                </a:lnTo>
                <a:lnTo>
                  <a:pt x="430317" y="1209420"/>
                </a:lnTo>
                <a:lnTo>
                  <a:pt x="395394" y="1264569"/>
                </a:lnTo>
                <a:lnTo>
                  <a:pt x="361825" y="1320567"/>
                </a:lnTo>
                <a:lnTo>
                  <a:pt x="329649" y="1377366"/>
                </a:lnTo>
                <a:lnTo>
                  <a:pt x="298877" y="1434950"/>
                </a:lnTo>
                <a:lnTo>
                  <a:pt x="269526" y="1493253"/>
                </a:lnTo>
                <a:lnTo>
                  <a:pt x="241611" y="1552278"/>
                </a:lnTo>
                <a:lnTo>
                  <a:pt x="215156" y="1611961"/>
                </a:lnTo>
                <a:lnTo>
                  <a:pt x="190172" y="1672276"/>
                </a:lnTo>
                <a:lnTo>
                  <a:pt x="166680" y="1733179"/>
                </a:lnTo>
                <a:lnTo>
                  <a:pt x="144687" y="1794653"/>
                </a:lnTo>
                <a:lnTo>
                  <a:pt x="124209" y="1856637"/>
                </a:lnTo>
                <a:lnTo>
                  <a:pt x="105256" y="1919111"/>
                </a:lnTo>
                <a:lnTo>
                  <a:pt x="87845" y="1982025"/>
                </a:lnTo>
                <a:lnTo>
                  <a:pt x="71979" y="2045362"/>
                </a:lnTo>
                <a:lnTo>
                  <a:pt x="57677" y="2109051"/>
                </a:lnTo>
                <a:lnTo>
                  <a:pt x="44942" y="2173086"/>
                </a:lnTo>
                <a:lnTo>
                  <a:pt x="33779" y="2237404"/>
                </a:lnTo>
                <a:lnTo>
                  <a:pt x="24199" y="2301983"/>
                </a:lnTo>
                <a:lnTo>
                  <a:pt x="16212" y="2366772"/>
                </a:lnTo>
                <a:lnTo>
                  <a:pt x="9813" y="2431750"/>
                </a:lnTo>
                <a:lnTo>
                  <a:pt x="5013" y="2496849"/>
                </a:lnTo>
                <a:lnTo>
                  <a:pt x="1805" y="2562062"/>
                </a:lnTo>
                <a:lnTo>
                  <a:pt x="200" y="2627319"/>
                </a:lnTo>
                <a:lnTo>
                  <a:pt x="0" y="10287000"/>
                </a:lnTo>
                <a:lnTo>
                  <a:pt x="18288003" y="10287000"/>
                </a:lnTo>
                <a:lnTo>
                  <a:pt x="18288003" y="0"/>
                </a:lnTo>
                <a:close/>
              </a:path>
            </a:pathLst>
          </a:custGeom>
          <a:solidFill>
            <a:srgbClr val="7F94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46070" y="2137825"/>
            <a:ext cx="10080625" cy="19672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600" b="0" spc="-10" dirty="0">
                <a:latin typeface="Ariana Pro Book"/>
                <a:cs typeface="Ariana Pro Book"/>
              </a:rPr>
              <a:t>Segregation</a:t>
            </a:r>
            <a:r>
              <a:rPr sz="2600" b="0" spc="-7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mistreatment</a:t>
            </a:r>
            <a:r>
              <a:rPr sz="2600" b="0" spc="-7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on</a:t>
            </a:r>
            <a:r>
              <a:rPr sz="2600" b="0" spc="-12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the</a:t>
            </a:r>
            <a:r>
              <a:rPr sz="2600" b="0" spc="-6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buses,</a:t>
            </a:r>
            <a:r>
              <a:rPr sz="2600" b="0" spc="-7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stemming</a:t>
            </a:r>
            <a:r>
              <a:rPr sz="2600" b="0" spc="-7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from…..</a:t>
            </a:r>
            <a:endParaRPr sz="2600">
              <a:latin typeface="Ariana Pro Book"/>
              <a:cs typeface="Ariana Pro Book"/>
            </a:endParaRPr>
          </a:p>
          <a:p>
            <a:pPr marL="292735" indent="-280035">
              <a:lnSpc>
                <a:spcPct val="100000"/>
              </a:lnSpc>
              <a:spcBef>
                <a:spcPts val="700"/>
              </a:spcBef>
              <a:buFont typeface="DejaVu Serif"/>
              <a:buChar char="•"/>
              <a:tabLst>
                <a:tab pos="292735" algn="l"/>
                <a:tab pos="2063750" algn="l"/>
              </a:tabLst>
            </a:pPr>
            <a:r>
              <a:rPr sz="2600" b="0" dirty="0">
                <a:latin typeface="Ariana Pro Book"/>
                <a:cs typeface="Ariana Pro Book"/>
              </a:rPr>
              <a:t>System</a:t>
            </a:r>
            <a:r>
              <a:rPr sz="2600" b="0" spc="-130" dirty="0">
                <a:latin typeface="Ariana Pro Book"/>
                <a:cs typeface="Ariana Pro Book"/>
              </a:rPr>
              <a:t> </a:t>
            </a:r>
            <a:r>
              <a:rPr sz="2600" b="0" spc="-25" dirty="0">
                <a:latin typeface="Ariana Pro Book"/>
                <a:cs typeface="Ariana Pro Book"/>
              </a:rPr>
              <a:t>of</a:t>
            </a:r>
            <a:r>
              <a:rPr sz="2600" b="0" dirty="0">
                <a:latin typeface="Ariana Pro Book"/>
                <a:cs typeface="Ariana Pro Book"/>
              </a:rPr>
              <a:t>	</a:t>
            </a:r>
            <a:r>
              <a:rPr sz="2600" b="0" spc="-25" dirty="0">
                <a:latin typeface="Ariana Pro Book"/>
                <a:cs typeface="Ariana Pro Book"/>
              </a:rPr>
              <a:t>“Jim</a:t>
            </a:r>
            <a:r>
              <a:rPr sz="2600" b="0" spc="-10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Crow”</a:t>
            </a:r>
            <a:r>
              <a:rPr sz="2600" b="0" spc="-8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laws</a:t>
            </a:r>
            <a:r>
              <a:rPr sz="2600" b="0" spc="-9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9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“</a:t>
            </a:r>
            <a:r>
              <a:rPr sz="2600" b="0" spc="-8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southern</a:t>
            </a:r>
            <a:r>
              <a:rPr sz="2600" b="0" spc="-9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customs”</a:t>
            </a:r>
            <a:r>
              <a:rPr sz="2600" b="0" spc="-8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from……</a:t>
            </a:r>
            <a:endParaRPr sz="2600">
              <a:latin typeface="Ariana Pro Book"/>
              <a:cs typeface="Ariana Pro Book"/>
            </a:endParaRPr>
          </a:p>
          <a:p>
            <a:pPr marL="574675" lvl="1" indent="-281305">
              <a:lnSpc>
                <a:spcPct val="100000"/>
              </a:lnSpc>
              <a:spcBef>
                <a:spcPts val="705"/>
              </a:spcBef>
              <a:buFont typeface="DejaVu Serif"/>
              <a:buChar char="◦"/>
              <a:tabLst>
                <a:tab pos="574675" algn="l"/>
              </a:tabLst>
            </a:pPr>
            <a:r>
              <a:rPr sz="2600" b="0" spc="-10" dirty="0">
                <a:latin typeface="Ariana Pro Book"/>
                <a:cs typeface="Ariana Pro Book"/>
              </a:rPr>
              <a:t>Discrimination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and</a:t>
            </a:r>
            <a:r>
              <a:rPr sz="2600" b="0" spc="-5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hatred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of</a:t>
            </a:r>
            <a:r>
              <a:rPr sz="2600" b="0" spc="-13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black</a:t>
            </a:r>
            <a:r>
              <a:rPr sz="2600" b="0" spc="-60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people</a:t>
            </a:r>
            <a:endParaRPr sz="2600">
              <a:latin typeface="Ariana Pro Book"/>
              <a:cs typeface="Ariana Pro Book"/>
            </a:endParaRPr>
          </a:p>
          <a:p>
            <a:pPr marL="574675" lvl="1" indent="-281305">
              <a:lnSpc>
                <a:spcPct val="100000"/>
              </a:lnSpc>
              <a:spcBef>
                <a:spcPts val="700"/>
              </a:spcBef>
              <a:buFont typeface="DejaVu Serif"/>
              <a:buChar char="◦"/>
              <a:tabLst>
                <a:tab pos="574675" algn="l"/>
              </a:tabLst>
            </a:pPr>
            <a:r>
              <a:rPr sz="2600" b="0" dirty="0">
                <a:latin typeface="Ariana Pro Book"/>
                <a:cs typeface="Ariana Pro Book"/>
              </a:rPr>
              <a:t>Superiority</a:t>
            </a:r>
            <a:r>
              <a:rPr sz="2600" b="0" spc="-114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belief</a:t>
            </a:r>
            <a:r>
              <a:rPr sz="2600" b="0" spc="-130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system</a:t>
            </a:r>
            <a:endParaRPr sz="2600">
              <a:latin typeface="Ariana Pro Book"/>
              <a:cs typeface="Ariana Pro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5739" y="5081228"/>
            <a:ext cx="35109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spc="-55" dirty="0">
                <a:latin typeface="Ariana Pro Book"/>
                <a:cs typeface="Ariana Pro Book"/>
              </a:rPr>
              <a:t>Self-</a:t>
            </a:r>
            <a:r>
              <a:rPr sz="2600" b="0" dirty="0">
                <a:latin typeface="Ariana Pro Book"/>
                <a:cs typeface="Ariana Pro Book"/>
              </a:rPr>
              <a:t>esteem</a:t>
            </a:r>
            <a:r>
              <a:rPr sz="2600" b="0" spc="-3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&amp;</a:t>
            </a:r>
            <a:r>
              <a:rPr sz="2600" b="0" spc="-15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Agency</a:t>
            </a:r>
            <a:endParaRPr sz="2600">
              <a:latin typeface="Ariana Pro Book"/>
              <a:cs typeface="Ariana Pro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5739" y="7442158"/>
            <a:ext cx="34893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latin typeface="Ariana Pro Book"/>
                <a:cs typeface="Ariana Pro Book"/>
              </a:rPr>
              <a:t>Respect</a:t>
            </a:r>
            <a:r>
              <a:rPr sz="2600" b="0" spc="-50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&amp;</a:t>
            </a:r>
            <a:r>
              <a:rPr sz="2600" b="0" spc="-85" dirty="0">
                <a:latin typeface="Ariana Pro Book"/>
                <a:cs typeface="Ariana Pro Book"/>
              </a:rPr>
              <a:t> </a:t>
            </a:r>
            <a:r>
              <a:rPr sz="2600" b="0" dirty="0">
                <a:latin typeface="Ariana Pro Book"/>
                <a:cs typeface="Ariana Pro Book"/>
              </a:rPr>
              <a:t>Civil</a:t>
            </a:r>
            <a:r>
              <a:rPr sz="2600" b="0" spc="-45" dirty="0">
                <a:latin typeface="Ariana Pro Book"/>
                <a:cs typeface="Ariana Pro Book"/>
              </a:rPr>
              <a:t> </a:t>
            </a:r>
            <a:r>
              <a:rPr sz="2600" b="0" spc="-10" dirty="0">
                <a:latin typeface="Ariana Pro Book"/>
                <a:cs typeface="Ariana Pro Book"/>
              </a:rPr>
              <a:t>Rights</a:t>
            </a:r>
            <a:endParaRPr sz="2600">
              <a:latin typeface="Ariana Pro Book"/>
              <a:cs typeface="Ariana Pro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2200" y="2834636"/>
            <a:ext cx="1849755" cy="786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0" spc="-10" dirty="0">
                <a:latin typeface="Alga"/>
                <a:cs typeface="Alga"/>
              </a:rPr>
              <a:t>FOCUS</a:t>
            </a:r>
            <a:endParaRPr sz="5000">
              <a:latin typeface="Alga"/>
              <a:cs typeface="Alg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42545" marR="5080">
              <a:lnSpc>
                <a:spcPct val="77400"/>
              </a:lnSpc>
              <a:spcBef>
                <a:spcPts val="1770"/>
              </a:spcBef>
            </a:pPr>
            <a:r>
              <a:rPr dirty="0"/>
              <a:t>Outcomes</a:t>
            </a:r>
            <a:r>
              <a:rPr spc="-215" dirty="0"/>
              <a:t> </a:t>
            </a:r>
            <a:r>
              <a:rPr dirty="0"/>
              <a:t>and</a:t>
            </a:r>
            <a:r>
              <a:rPr spc="-210" dirty="0"/>
              <a:t> </a:t>
            </a:r>
            <a:r>
              <a:rPr dirty="0"/>
              <a:t>Lessons</a:t>
            </a:r>
            <a:r>
              <a:rPr spc="-210" dirty="0"/>
              <a:t> </a:t>
            </a:r>
            <a:r>
              <a:rPr dirty="0"/>
              <a:t>Learned</a:t>
            </a:r>
            <a:r>
              <a:rPr spc="-210" dirty="0"/>
              <a:t> </a:t>
            </a:r>
            <a:r>
              <a:rPr spc="-20" dirty="0"/>
              <a:t>from</a:t>
            </a:r>
            <a:r>
              <a:rPr spc="-210" dirty="0"/>
              <a:t> </a:t>
            </a:r>
            <a:r>
              <a:rPr spc="-25" dirty="0"/>
              <a:t>the Montgomery</a:t>
            </a:r>
            <a:r>
              <a:rPr spc="-229" dirty="0"/>
              <a:t> </a:t>
            </a:r>
            <a:r>
              <a:rPr spc="-10" dirty="0"/>
              <a:t>story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2200" y="4909327"/>
            <a:ext cx="209168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latin typeface="Alga"/>
                <a:cs typeface="Alga"/>
              </a:rPr>
              <a:t>IM</a:t>
            </a:r>
            <a:r>
              <a:rPr sz="5000" spc="-635" dirty="0">
                <a:latin typeface="Alga"/>
                <a:cs typeface="Alga"/>
              </a:rPr>
              <a:t>P</a:t>
            </a:r>
            <a:r>
              <a:rPr sz="5000" spc="-235" dirty="0">
                <a:latin typeface="Alga"/>
                <a:cs typeface="Alga"/>
              </a:rPr>
              <a:t>A</a:t>
            </a:r>
            <a:r>
              <a:rPr sz="5000" dirty="0">
                <a:latin typeface="Alga"/>
                <a:cs typeface="Alga"/>
              </a:rPr>
              <a:t>CT</a:t>
            </a:r>
            <a:endParaRPr sz="5000">
              <a:latin typeface="Alga"/>
              <a:cs typeface="Alg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5040" y="6623827"/>
            <a:ext cx="364490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25"/>
              </a:lnSpc>
              <a:spcBef>
                <a:spcPts val="100"/>
              </a:spcBef>
            </a:pPr>
            <a:r>
              <a:rPr sz="5000" spc="-10" dirty="0">
                <a:latin typeface="Alga"/>
                <a:cs typeface="Alga"/>
              </a:rPr>
              <a:t>BELOVED</a:t>
            </a:r>
            <a:endParaRPr sz="5000">
              <a:latin typeface="Alga"/>
              <a:cs typeface="Alga"/>
            </a:endParaRPr>
          </a:p>
          <a:p>
            <a:pPr marL="12700" marR="5080">
              <a:lnSpc>
                <a:spcPct val="77500"/>
              </a:lnSpc>
              <a:spcBef>
                <a:spcPts val="675"/>
              </a:spcBef>
            </a:pPr>
            <a:r>
              <a:rPr sz="5000" spc="-10" dirty="0">
                <a:latin typeface="Alga"/>
                <a:cs typeface="Alga"/>
              </a:rPr>
              <a:t>COMMUNITY </a:t>
            </a:r>
            <a:r>
              <a:rPr sz="5000" spc="65" dirty="0">
                <a:latin typeface="Alga"/>
                <a:cs typeface="Alga"/>
              </a:rPr>
              <a:t>INDI</a:t>
            </a:r>
            <a:r>
              <a:rPr sz="5000" spc="-125" dirty="0">
                <a:latin typeface="Alga"/>
                <a:cs typeface="Alga"/>
              </a:rPr>
              <a:t>C</a:t>
            </a:r>
            <a:r>
              <a:rPr sz="5000" spc="-465" dirty="0">
                <a:latin typeface="Alga"/>
                <a:cs typeface="Alga"/>
              </a:rPr>
              <a:t>A</a:t>
            </a:r>
            <a:r>
              <a:rPr sz="5000" spc="30" dirty="0">
                <a:latin typeface="Alga"/>
                <a:cs typeface="Alga"/>
              </a:rPr>
              <a:t>T</a:t>
            </a:r>
            <a:r>
              <a:rPr sz="5000" spc="65" dirty="0">
                <a:latin typeface="Alga"/>
                <a:cs typeface="Alga"/>
              </a:rPr>
              <a:t>ORS</a:t>
            </a:r>
            <a:endParaRPr sz="5000">
              <a:latin typeface="Alga"/>
              <a:cs typeface="Alg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770418"/>
                </a:moveTo>
                <a:lnTo>
                  <a:pt x="7011505" y="1770418"/>
                </a:lnTo>
                <a:lnTo>
                  <a:pt x="6992455" y="1770418"/>
                </a:lnTo>
                <a:lnTo>
                  <a:pt x="6992455" y="1789468"/>
                </a:lnTo>
                <a:lnTo>
                  <a:pt x="6992455" y="9140190"/>
                </a:lnTo>
                <a:lnTo>
                  <a:pt x="1424940" y="9140190"/>
                </a:lnTo>
                <a:lnTo>
                  <a:pt x="1424940" y="6153912"/>
                </a:lnTo>
                <a:lnTo>
                  <a:pt x="6992455" y="6153912"/>
                </a:lnTo>
                <a:lnTo>
                  <a:pt x="6992455" y="6134862"/>
                </a:lnTo>
                <a:lnTo>
                  <a:pt x="1424940" y="6134862"/>
                </a:lnTo>
                <a:lnTo>
                  <a:pt x="1424940" y="4610913"/>
                </a:lnTo>
                <a:lnTo>
                  <a:pt x="6992455" y="4610913"/>
                </a:lnTo>
                <a:lnTo>
                  <a:pt x="6992455" y="4591863"/>
                </a:lnTo>
                <a:lnTo>
                  <a:pt x="1424940" y="4591863"/>
                </a:lnTo>
                <a:lnTo>
                  <a:pt x="1424940" y="1789468"/>
                </a:lnTo>
                <a:lnTo>
                  <a:pt x="6992455" y="1789468"/>
                </a:lnTo>
                <a:lnTo>
                  <a:pt x="6992455" y="1770418"/>
                </a:lnTo>
                <a:lnTo>
                  <a:pt x="1424940" y="1770418"/>
                </a:lnTo>
                <a:lnTo>
                  <a:pt x="1424940" y="0"/>
                </a:lnTo>
                <a:lnTo>
                  <a:pt x="1405890" y="0"/>
                </a:lnTo>
                <a:lnTo>
                  <a:pt x="1405890" y="1770418"/>
                </a:lnTo>
                <a:lnTo>
                  <a:pt x="0" y="1770418"/>
                </a:lnTo>
                <a:lnTo>
                  <a:pt x="0" y="1789468"/>
                </a:lnTo>
                <a:lnTo>
                  <a:pt x="1405890" y="1789468"/>
                </a:lnTo>
                <a:lnTo>
                  <a:pt x="1405890" y="4591863"/>
                </a:lnTo>
                <a:lnTo>
                  <a:pt x="0" y="4591863"/>
                </a:lnTo>
                <a:lnTo>
                  <a:pt x="0" y="4610913"/>
                </a:lnTo>
                <a:lnTo>
                  <a:pt x="1405890" y="4610913"/>
                </a:lnTo>
                <a:lnTo>
                  <a:pt x="1405890" y="6134862"/>
                </a:lnTo>
                <a:lnTo>
                  <a:pt x="0" y="6134862"/>
                </a:lnTo>
                <a:lnTo>
                  <a:pt x="0" y="6153912"/>
                </a:lnTo>
                <a:lnTo>
                  <a:pt x="1405890" y="6153912"/>
                </a:lnTo>
                <a:lnTo>
                  <a:pt x="1405890" y="9140190"/>
                </a:lnTo>
                <a:lnTo>
                  <a:pt x="0" y="9140190"/>
                </a:lnTo>
                <a:lnTo>
                  <a:pt x="0" y="9159240"/>
                </a:lnTo>
                <a:lnTo>
                  <a:pt x="1405890" y="9159240"/>
                </a:lnTo>
                <a:lnTo>
                  <a:pt x="1405890" y="10287000"/>
                </a:lnTo>
                <a:lnTo>
                  <a:pt x="1424940" y="10287000"/>
                </a:lnTo>
                <a:lnTo>
                  <a:pt x="1424940" y="9159240"/>
                </a:lnTo>
                <a:lnTo>
                  <a:pt x="6992455" y="9159240"/>
                </a:lnTo>
                <a:lnTo>
                  <a:pt x="6992455" y="10287000"/>
                </a:lnTo>
                <a:lnTo>
                  <a:pt x="7011505" y="10287000"/>
                </a:lnTo>
                <a:lnTo>
                  <a:pt x="7011505" y="9159240"/>
                </a:lnTo>
                <a:lnTo>
                  <a:pt x="18288000" y="9159240"/>
                </a:lnTo>
                <a:lnTo>
                  <a:pt x="18288000" y="9140190"/>
                </a:lnTo>
                <a:lnTo>
                  <a:pt x="7011505" y="9140190"/>
                </a:lnTo>
                <a:lnTo>
                  <a:pt x="7011505" y="6153912"/>
                </a:lnTo>
                <a:lnTo>
                  <a:pt x="18288000" y="6153912"/>
                </a:lnTo>
                <a:lnTo>
                  <a:pt x="18288000" y="6134862"/>
                </a:lnTo>
                <a:lnTo>
                  <a:pt x="7011505" y="6134862"/>
                </a:lnTo>
                <a:lnTo>
                  <a:pt x="7011505" y="4610913"/>
                </a:lnTo>
                <a:lnTo>
                  <a:pt x="18288000" y="4610913"/>
                </a:lnTo>
                <a:lnTo>
                  <a:pt x="18288000" y="4591863"/>
                </a:lnTo>
                <a:lnTo>
                  <a:pt x="7011505" y="4591863"/>
                </a:lnTo>
                <a:lnTo>
                  <a:pt x="7011505" y="1789468"/>
                </a:lnTo>
                <a:lnTo>
                  <a:pt x="18288000" y="1789468"/>
                </a:lnTo>
                <a:lnTo>
                  <a:pt x="18288000" y="1770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>
              <a:lnSpc>
                <a:spcPts val="6600"/>
              </a:lnSpc>
              <a:spcBef>
                <a:spcPts val="90"/>
              </a:spcBef>
            </a:pPr>
            <a:r>
              <a:rPr spc="5" dirty="0"/>
              <a:t>RE</a:t>
            </a:r>
            <a:r>
              <a:rPr spc="-745" dirty="0"/>
              <a:t>V</a:t>
            </a:r>
            <a:r>
              <a:rPr spc="5" dirty="0"/>
              <a:t>.</a:t>
            </a:r>
            <a:r>
              <a:rPr spc="-150" dirty="0"/>
              <a:t> </a:t>
            </a:r>
            <a:r>
              <a:rPr dirty="0"/>
              <a:t>DR.</a:t>
            </a:r>
            <a:r>
              <a:rPr spc="-215" dirty="0"/>
              <a:t> </a:t>
            </a:r>
            <a:r>
              <a:rPr spc="-25" dirty="0"/>
              <a:t>MARTIN</a:t>
            </a:r>
            <a:r>
              <a:rPr spc="-185" dirty="0"/>
              <a:t> </a:t>
            </a:r>
            <a:r>
              <a:rPr dirty="0"/>
              <a:t>LUTHER</a:t>
            </a:r>
            <a:r>
              <a:rPr spc="-180" dirty="0"/>
              <a:t> </a:t>
            </a:r>
            <a:r>
              <a:rPr spc="-10" dirty="0"/>
              <a:t>KING’S</a:t>
            </a:r>
          </a:p>
          <a:p>
            <a:pPr marL="262255">
              <a:lnSpc>
                <a:spcPts val="6600"/>
              </a:lnSpc>
            </a:pPr>
            <a:r>
              <a:rPr dirty="0"/>
              <a:t>SIX</a:t>
            </a:r>
            <a:r>
              <a:rPr spc="-180" dirty="0"/>
              <a:t> </a:t>
            </a:r>
            <a:r>
              <a:rPr dirty="0"/>
              <a:t>STEPS</a:t>
            </a:r>
            <a:r>
              <a:rPr spc="-180" dirty="0"/>
              <a:t> </a:t>
            </a:r>
            <a:r>
              <a:rPr dirty="0"/>
              <a:t>FOR</a:t>
            </a:r>
            <a:r>
              <a:rPr spc="-180" dirty="0"/>
              <a:t> </a:t>
            </a:r>
            <a:r>
              <a:rPr spc="-10" dirty="0"/>
              <a:t>NONVIOLENT</a:t>
            </a:r>
            <a:r>
              <a:rPr spc="-175" dirty="0"/>
              <a:t> </a:t>
            </a:r>
            <a:r>
              <a:rPr dirty="0"/>
              <a:t>SOCIAL</a:t>
            </a:r>
            <a:r>
              <a:rPr spc="-180" dirty="0"/>
              <a:t> </a:t>
            </a:r>
            <a:r>
              <a:rPr spc="-10" dirty="0"/>
              <a:t>CHANGE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889175"/>
                  </a:moveTo>
                  <a:lnTo>
                    <a:pt x="7682852" y="1889175"/>
                  </a:lnTo>
                  <a:lnTo>
                    <a:pt x="7663802" y="1889175"/>
                  </a:lnTo>
                  <a:lnTo>
                    <a:pt x="7663802" y="1908225"/>
                  </a:lnTo>
                  <a:lnTo>
                    <a:pt x="7663802" y="9140190"/>
                  </a:lnTo>
                  <a:lnTo>
                    <a:pt x="1424940" y="9140190"/>
                  </a:lnTo>
                  <a:lnTo>
                    <a:pt x="1424940" y="1908225"/>
                  </a:lnTo>
                  <a:lnTo>
                    <a:pt x="7663802" y="1908225"/>
                  </a:lnTo>
                  <a:lnTo>
                    <a:pt x="7663802" y="1889175"/>
                  </a:lnTo>
                  <a:lnTo>
                    <a:pt x="1424940" y="1889175"/>
                  </a:lnTo>
                  <a:lnTo>
                    <a:pt x="1424940" y="0"/>
                  </a:lnTo>
                  <a:lnTo>
                    <a:pt x="1405890" y="0"/>
                  </a:lnTo>
                  <a:lnTo>
                    <a:pt x="1405890" y="1889175"/>
                  </a:lnTo>
                  <a:lnTo>
                    <a:pt x="0" y="1889175"/>
                  </a:lnTo>
                  <a:lnTo>
                    <a:pt x="0" y="1908225"/>
                  </a:lnTo>
                  <a:lnTo>
                    <a:pt x="1405890" y="1908225"/>
                  </a:lnTo>
                  <a:lnTo>
                    <a:pt x="1405890" y="9140190"/>
                  </a:lnTo>
                  <a:lnTo>
                    <a:pt x="0" y="9140190"/>
                  </a:lnTo>
                  <a:lnTo>
                    <a:pt x="0" y="9159240"/>
                  </a:lnTo>
                  <a:lnTo>
                    <a:pt x="1405890" y="9159240"/>
                  </a:lnTo>
                  <a:lnTo>
                    <a:pt x="1405890" y="10287000"/>
                  </a:lnTo>
                  <a:lnTo>
                    <a:pt x="1424940" y="10287000"/>
                  </a:lnTo>
                  <a:lnTo>
                    <a:pt x="1424940" y="9159240"/>
                  </a:lnTo>
                  <a:lnTo>
                    <a:pt x="7663802" y="9159240"/>
                  </a:lnTo>
                  <a:lnTo>
                    <a:pt x="7663802" y="10287000"/>
                  </a:lnTo>
                  <a:lnTo>
                    <a:pt x="7682852" y="10287000"/>
                  </a:lnTo>
                  <a:lnTo>
                    <a:pt x="7682852" y="9159240"/>
                  </a:lnTo>
                  <a:lnTo>
                    <a:pt x="18288000" y="9159240"/>
                  </a:lnTo>
                  <a:lnTo>
                    <a:pt x="18288000" y="9140190"/>
                  </a:lnTo>
                  <a:lnTo>
                    <a:pt x="7682852" y="9140190"/>
                  </a:lnTo>
                  <a:lnTo>
                    <a:pt x="7682852" y="1908225"/>
                  </a:lnTo>
                  <a:lnTo>
                    <a:pt x="18288000" y="1908225"/>
                  </a:lnTo>
                  <a:lnTo>
                    <a:pt x="18288000" y="1889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43024"/>
              <a:ext cx="7532268" cy="676235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41063" y="2186714"/>
            <a:ext cx="8810625" cy="634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900" i="1" dirty="0">
                <a:latin typeface="Ariana Pro"/>
                <a:cs typeface="Ariana Pro"/>
              </a:rPr>
              <a:t>The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Six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Steps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for</a:t>
            </a:r>
            <a:r>
              <a:rPr sz="2900" i="1" spc="-12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Nonviolent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Social</a:t>
            </a:r>
            <a:r>
              <a:rPr sz="2900" i="1" spc="-4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Change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spc="-25" dirty="0">
                <a:latin typeface="Ariana Pro"/>
                <a:cs typeface="Ariana Pro"/>
              </a:rPr>
              <a:t>are </a:t>
            </a:r>
            <a:r>
              <a:rPr sz="2900" i="1" dirty="0">
                <a:latin typeface="Ariana Pro"/>
                <a:cs typeface="Ariana Pro"/>
              </a:rPr>
              <a:t>based</a:t>
            </a:r>
            <a:r>
              <a:rPr sz="2900" i="1" spc="-6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on</a:t>
            </a:r>
            <a:r>
              <a:rPr sz="2900" i="1" spc="-60" dirty="0">
                <a:latin typeface="Ariana Pro"/>
                <a:cs typeface="Ariana Pro"/>
              </a:rPr>
              <a:t> </a:t>
            </a:r>
            <a:r>
              <a:rPr sz="2900" i="1" spc="-45" dirty="0">
                <a:latin typeface="Ariana Pro"/>
                <a:cs typeface="Ariana Pro"/>
              </a:rPr>
              <a:t>Dr.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King’s</a:t>
            </a:r>
            <a:r>
              <a:rPr sz="2900" i="1" spc="-6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nonviolent</a:t>
            </a:r>
            <a:r>
              <a:rPr sz="2900" i="1" spc="-6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campaigns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spc="-25" dirty="0">
                <a:latin typeface="Ariana Pro"/>
                <a:cs typeface="Ariana Pro"/>
              </a:rPr>
              <a:t>and </a:t>
            </a:r>
            <a:r>
              <a:rPr sz="2900" i="1" dirty="0">
                <a:latin typeface="Ariana Pro"/>
                <a:cs typeface="Ariana Pro"/>
              </a:rPr>
              <a:t>teachings</a:t>
            </a:r>
            <a:r>
              <a:rPr sz="2900" i="1" spc="-10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that</a:t>
            </a:r>
            <a:r>
              <a:rPr sz="2900" i="1" spc="-3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emphasize</a:t>
            </a:r>
            <a:r>
              <a:rPr sz="2900" i="1" spc="-3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love</a:t>
            </a:r>
            <a:r>
              <a:rPr sz="2900" i="1" spc="-3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in</a:t>
            </a:r>
            <a:r>
              <a:rPr sz="2900" i="1" spc="-3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action.</a:t>
            </a:r>
            <a:r>
              <a:rPr sz="2900" i="1" spc="-35" dirty="0">
                <a:latin typeface="Ariana Pro"/>
                <a:cs typeface="Ariana Pro"/>
              </a:rPr>
              <a:t> </a:t>
            </a:r>
            <a:r>
              <a:rPr sz="2900" i="1" spc="-20" dirty="0">
                <a:latin typeface="Ariana Pro"/>
                <a:cs typeface="Ariana Pro"/>
              </a:rPr>
              <a:t>From </a:t>
            </a:r>
            <a:r>
              <a:rPr sz="2900" i="1" dirty="0">
                <a:latin typeface="Ariana Pro"/>
                <a:cs typeface="Ariana Pro"/>
              </a:rPr>
              <a:t>Martin</a:t>
            </a:r>
            <a:r>
              <a:rPr sz="2900" i="1" spc="-5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Luther</a:t>
            </a:r>
            <a:r>
              <a:rPr sz="2900" i="1" spc="-12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King,</a:t>
            </a:r>
            <a:r>
              <a:rPr sz="2900" i="1" spc="-125" dirty="0">
                <a:latin typeface="Ariana Pro"/>
                <a:cs typeface="Ariana Pro"/>
              </a:rPr>
              <a:t> </a:t>
            </a:r>
            <a:r>
              <a:rPr sz="2900" i="1" spc="-135" dirty="0">
                <a:latin typeface="Ariana Pro"/>
                <a:cs typeface="Ariana Pro"/>
              </a:rPr>
              <a:t>Jr.’s</a:t>
            </a:r>
            <a:r>
              <a:rPr sz="2900" i="1" spc="-45" dirty="0">
                <a:latin typeface="Ariana Pro"/>
                <a:cs typeface="Ariana Pro"/>
              </a:rPr>
              <a:t> </a:t>
            </a:r>
            <a:r>
              <a:rPr sz="2900" i="1" spc="-10" dirty="0">
                <a:latin typeface="Ariana Pro"/>
                <a:cs typeface="Ariana Pro"/>
              </a:rPr>
              <a:t>“Letter</a:t>
            </a:r>
            <a:r>
              <a:rPr sz="2900" i="1" spc="-12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from</a:t>
            </a:r>
            <a:r>
              <a:rPr sz="2900" i="1" spc="-45" dirty="0">
                <a:latin typeface="Ariana Pro"/>
                <a:cs typeface="Ariana Pro"/>
              </a:rPr>
              <a:t> </a:t>
            </a:r>
            <a:r>
              <a:rPr sz="2900" i="1" spc="-10" dirty="0">
                <a:latin typeface="Ariana Pro"/>
                <a:cs typeface="Ariana Pro"/>
              </a:rPr>
              <a:t>Birmingham </a:t>
            </a:r>
            <a:r>
              <a:rPr sz="2900" i="1" dirty="0">
                <a:latin typeface="Ariana Pro"/>
                <a:cs typeface="Ariana Pro"/>
              </a:rPr>
              <a:t>Jail”</a:t>
            </a:r>
            <a:r>
              <a:rPr sz="2900" i="1" spc="-9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in</a:t>
            </a:r>
            <a:r>
              <a:rPr sz="2900" i="1" spc="-125" dirty="0">
                <a:latin typeface="Ariana Pro"/>
                <a:cs typeface="Ariana Pro"/>
              </a:rPr>
              <a:t> </a:t>
            </a:r>
            <a:r>
              <a:rPr sz="2900" i="1" spc="-35" dirty="0">
                <a:latin typeface="Ariana Pro"/>
                <a:cs typeface="Ariana Pro"/>
              </a:rPr>
              <a:t>Why</a:t>
            </a:r>
            <a:r>
              <a:rPr sz="2900" i="1" spc="-15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We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Can’t</a:t>
            </a:r>
            <a:r>
              <a:rPr sz="2900" i="1" spc="-12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Wait,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Penguin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Books,</a:t>
            </a:r>
            <a:r>
              <a:rPr sz="2900" i="1" spc="-55" dirty="0">
                <a:latin typeface="Ariana Pro"/>
                <a:cs typeface="Ariana Pro"/>
              </a:rPr>
              <a:t> </a:t>
            </a:r>
            <a:r>
              <a:rPr sz="2900" i="1" spc="-10" dirty="0">
                <a:latin typeface="Ariana Pro"/>
                <a:cs typeface="Ariana Pro"/>
              </a:rPr>
              <a:t>1963.</a:t>
            </a:r>
            <a:endParaRPr sz="2900">
              <a:latin typeface="Ariana Pro"/>
              <a:cs typeface="Ariana Pro"/>
            </a:endParaRPr>
          </a:p>
          <a:p>
            <a:pPr marL="325120" indent="-312420">
              <a:lnSpc>
                <a:spcPct val="100000"/>
              </a:lnSpc>
              <a:spcBef>
                <a:spcPts val="104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spc="-30" dirty="0">
                <a:latin typeface="Ariana Pro Book"/>
                <a:cs typeface="Ariana Pro Book"/>
              </a:rPr>
              <a:t>INFORMATION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GATHERING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EDUCATION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PERSONAL</a:t>
            </a:r>
            <a:r>
              <a:rPr sz="2900" b="0" spc="-1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COMMITMENT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spc="-25" dirty="0">
                <a:latin typeface="Ariana Pro Book"/>
                <a:cs typeface="Ariana Pro Book"/>
              </a:rPr>
              <a:t>DISCUSSION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/</a:t>
            </a:r>
            <a:r>
              <a:rPr sz="2900" b="0" spc="-11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NEGOTIATION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spc="-20" dirty="0">
                <a:latin typeface="Ariana Pro Book"/>
                <a:cs typeface="Ariana Pro Book"/>
              </a:rPr>
              <a:t>DIRECT</a:t>
            </a:r>
            <a:r>
              <a:rPr sz="2900" b="0" spc="-17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ACTION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155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STEP</a:t>
            </a:r>
            <a:r>
              <a:rPr sz="2900" b="0" spc="-195" dirty="0">
                <a:latin typeface="Ariana Pro Book"/>
                <a:cs typeface="Ariana Pro Book"/>
              </a:rPr>
              <a:t> </a:t>
            </a:r>
            <a:r>
              <a:rPr sz="2900" b="0" spc="-55" dirty="0">
                <a:latin typeface="Ariana Pro Book"/>
                <a:cs typeface="Ariana Pro Book"/>
              </a:rPr>
              <a:t>TOWARDS</a:t>
            </a:r>
            <a:r>
              <a:rPr sz="2900" b="0" spc="-13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3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BELOVED</a:t>
            </a:r>
            <a:r>
              <a:rPr sz="2900" b="0" spc="-3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COMMUNITY</a:t>
            </a:r>
            <a:endParaRPr sz="2900">
              <a:latin typeface="Ariana Pro Book"/>
              <a:cs typeface="Ariana Pro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>
              <a:lnSpc>
                <a:spcPts val="6600"/>
              </a:lnSpc>
              <a:spcBef>
                <a:spcPts val="90"/>
              </a:spcBef>
            </a:pPr>
            <a:r>
              <a:rPr spc="5" dirty="0"/>
              <a:t>RE</a:t>
            </a:r>
            <a:r>
              <a:rPr spc="-745" dirty="0"/>
              <a:t>V</a:t>
            </a:r>
            <a:r>
              <a:rPr spc="5" dirty="0"/>
              <a:t>.</a:t>
            </a:r>
            <a:r>
              <a:rPr spc="-150" dirty="0"/>
              <a:t> </a:t>
            </a:r>
            <a:r>
              <a:rPr dirty="0"/>
              <a:t>DR.</a:t>
            </a:r>
            <a:r>
              <a:rPr spc="-215" dirty="0"/>
              <a:t> </a:t>
            </a:r>
            <a:r>
              <a:rPr spc="-25" dirty="0"/>
              <a:t>MARTIN</a:t>
            </a:r>
            <a:r>
              <a:rPr spc="-185" dirty="0"/>
              <a:t> </a:t>
            </a:r>
            <a:r>
              <a:rPr dirty="0"/>
              <a:t>LUTHER</a:t>
            </a:r>
            <a:r>
              <a:rPr spc="-180" dirty="0"/>
              <a:t> </a:t>
            </a:r>
            <a:r>
              <a:rPr spc="-10" dirty="0"/>
              <a:t>KING’S</a:t>
            </a:r>
          </a:p>
          <a:p>
            <a:pPr marL="262255">
              <a:lnSpc>
                <a:spcPts val="6600"/>
              </a:lnSpc>
            </a:pPr>
            <a:r>
              <a:rPr dirty="0"/>
              <a:t>SIX</a:t>
            </a:r>
            <a:r>
              <a:rPr spc="-125" dirty="0"/>
              <a:t> </a:t>
            </a:r>
            <a:r>
              <a:rPr spc="-40" dirty="0"/>
              <a:t>CHARACTERISTICS</a:t>
            </a:r>
            <a:r>
              <a:rPr spc="-120" dirty="0"/>
              <a:t> </a:t>
            </a:r>
            <a:r>
              <a:rPr dirty="0"/>
              <a:t>OF</a:t>
            </a:r>
            <a:r>
              <a:rPr spc="-125" dirty="0"/>
              <a:t> </a:t>
            </a:r>
            <a:r>
              <a:rPr spc="-10" dirty="0"/>
              <a:t>NONVIOLENCE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889175"/>
                </a:moveTo>
                <a:lnTo>
                  <a:pt x="7682852" y="1889175"/>
                </a:lnTo>
                <a:lnTo>
                  <a:pt x="7663802" y="1889175"/>
                </a:lnTo>
                <a:lnTo>
                  <a:pt x="7663802" y="1908225"/>
                </a:lnTo>
                <a:lnTo>
                  <a:pt x="7663802" y="9140190"/>
                </a:lnTo>
                <a:lnTo>
                  <a:pt x="1424940" y="9140190"/>
                </a:lnTo>
                <a:lnTo>
                  <a:pt x="1424940" y="1908225"/>
                </a:lnTo>
                <a:lnTo>
                  <a:pt x="7663802" y="1908225"/>
                </a:lnTo>
                <a:lnTo>
                  <a:pt x="7663802" y="1889175"/>
                </a:lnTo>
                <a:lnTo>
                  <a:pt x="1424940" y="1889175"/>
                </a:lnTo>
                <a:lnTo>
                  <a:pt x="1424940" y="0"/>
                </a:lnTo>
                <a:lnTo>
                  <a:pt x="1405890" y="0"/>
                </a:lnTo>
                <a:lnTo>
                  <a:pt x="1405890" y="1889175"/>
                </a:lnTo>
                <a:lnTo>
                  <a:pt x="0" y="1889175"/>
                </a:lnTo>
                <a:lnTo>
                  <a:pt x="0" y="1908225"/>
                </a:lnTo>
                <a:lnTo>
                  <a:pt x="1405890" y="1908225"/>
                </a:lnTo>
                <a:lnTo>
                  <a:pt x="1405890" y="9140190"/>
                </a:lnTo>
                <a:lnTo>
                  <a:pt x="0" y="9140190"/>
                </a:lnTo>
                <a:lnTo>
                  <a:pt x="0" y="9159240"/>
                </a:lnTo>
                <a:lnTo>
                  <a:pt x="1405890" y="9159240"/>
                </a:lnTo>
                <a:lnTo>
                  <a:pt x="1405890" y="10287000"/>
                </a:lnTo>
                <a:lnTo>
                  <a:pt x="1424940" y="10287000"/>
                </a:lnTo>
                <a:lnTo>
                  <a:pt x="1424940" y="9159240"/>
                </a:lnTo>
                <a:lnTo>
                  <a:pt x="7663802" y="9159240"/>
                </a:lnTo>
                <a:lnTo>
                  <a:pt x="7663802" y="10287000"/>
                </a:lnTo>
                <a:lnTo>
                  <a:pt x="7682852" y="10287000"/>
                </a:lnTo>
                <a:lnTo>
                  <a:pt x="7682852" y="9159240"/>
                </a:lnTo>
                <a:lnTo>
                  <a:pt x="18288000" y="9159240"/>
                </a:lnTo>
                <a:lnTo>
                  <a:pt x="18288000" y="9140190"/>
                </a:lnTo>
                <a:lnTo>
                  <a:pt x="7682852" y="9140190"/>
                </a:lnTo>
                <a:lnTo>
                  <a:pt x="7682852" y="1908225"/>
                </a:lnTo>
                <a:lnTo>
                  <a:pt x="18288000" y="1908225"/>
                </a:lnTo>
                <a:lnTo>
                  <a:pt x="18288000" y="188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31538" y="1943929"/>
            <a:ext cx="9062720" cy="69202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900" i="1" dirty="0">
                <a:latin typeface="Ariana Pro"/>
                <a:cs typeface="Ariana Pro"/>
              </a:rPr>
              <a:t>Stride</a:t>
            </a:r>
            <a:r>
              <a:rPr sz="2900" i="1" spc="-190" dirty="0">
                <a:latin typeface="Ariana Pro"/>
                <a:cs typeface="Ariana Pro"/>
              </a:rPr>
              <a:t> </a:t>
            </a:r>
            <a:r>
              <a:rPr sz="2900" i="1" spc="-65" dirty="0">
                <a:latin typeface="Ariana Pro"/>
                <a:cs typeface="Ariana Pro"/>
              </a:rPr>
              <a:t>Toward</a:t>
            </a:r>
            <a:r>
              <a:rPr sz="2900" i="1" spc="-100" dirty="0">
                <a:latin typeface="Ariana Pro"/>
                <a:cs typeface="Ariana Pro"/>
              </a:rPr>
              <a:t> </a:t>
            </a:r>
            <a:r>
              <a:rPr sz="2900" i="1" dirty="0">
                <a:latin typeface="Ariana Pro"/>
                <a:cs typeface="Ariana Pro"/>
              </a:rPr>
              <a:t>Freedom,</a:t>
            </a:r>
            <a:r>
              <a:rPr sz="2900" i="1" spc="-100" dirty="0">
                <a:latin typeface="Ariana Pro"/>
                <a:cs typeface="Ariana Pro"/>
              </a:rPr>
              <a:t> </a:t>
            </a:r>
            <a:r>
              <a:rPr sz="2900" i="1" spc="-20" dirty="0">
                <a:latin typeface="Ariana Pro"/>
                <a:cs typeface="Ariana Pro"/>
              </a:rPr>
              <a:t>p.90</a:t>
            </a:r>
            <a:endParaRPr sz="2900">
              <a:latin typeface="Ariana Pro"/>
              <a:cs typeface="Ariana Pro"/>
            </a:endParaRPr>
          </a:p>
          <a:p>
            <a:pPr marL="325120" marR="5080" indent="-313055">
              <a:lnSpc>
                <a:spcPct val="130000"/>
              </a:lnSpc>
              <a:buFont typeface="DejaVu Serif"/>
              <a:buChar char="•"/>
              <a:tabLst>
                <a:tab pos="32512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Nonviolent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resistance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method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for </a:t>
            </a:r>
            <a:r>
              <a:rPr sz="2900" b="0" dirty="0">
                <a:latin typeface="Ariana Pro Book"/>
                <a:cs typeface="Ariana Pro Book"/>
              </a:rPr>
              <a:t>cowards.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way</a:t>
            </a:r>
            <a:r>
              <a:rPr sz="2900" b="0" spc="-14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life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for</a:t>
            </a:r>
            <a:r>
              <a:rPr sz="2900" b="0" spc="-1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courageous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people</a:t>
            </a:r>
            <a:endParaRPr sz="2900">
              <a:latin typeface="Ariana Pro Book"/>
              <a:cs typeface="Ariana Pro Book"/>
            </a:endParaRPr>
          </a:p>
          <a:p>
            <a:pPr marL="325120" marR="1184910" indent="-313055">
              <a:lnSpc>
                <a:spcPct val="130000"/>
              </a:lnSpc>
              <a:spcBef>
                <a:spcPts val="5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does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seek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defeat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or</a:t>
            </a:r>
            <a:r>
              <a:rPr sz="2900" b="0" spc="-1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humiliate</a:t>
            </a:r>
            <a:r>
              <a:rPr sz="2900" b="0" spc="-130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the </a:t>
            </a:r>
            <a:r>
              <a:rPr sz="2900" b="0" dirty="0">
                <a:latin typeface="Ariana Pro Book"/>
                <a:cs typeface="Ariana Pro Book"/>
              </a:rPr>
              <a:t>opponent,</a:t>
            </a:r>
            <a:r>
              <a:rPr sz="2900" b="0" spc="-10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but</a:t>
            </a:r>
            <a:r>
              <a:rPr sz="2900" b="0" spc="-1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win</a:t>
            </a:r>
            <a:r>
              <a:rPr sz="2900" b="0" spc="-10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friendship</a:t>
            </a:r>
            <a:r>
              <a:rPr sz="2900" b="0" spc="-100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and </a:t>
            </a:r>
            <a:r>
              <a:rPr sz="2900" b="0" spc="-10" dirty="0">
                <a:latin typeface="Ariana Pro Book"/>
                <a:cs typeface="Ariana Pro Book"/>
              </a:rPr>
              <a:t>understanding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directed</a:t>
            </a:r>
            <a:r>
              <a:rPr sz="2900" b="0" spc="-14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defeat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injustices,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not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people</a:t>
            </a:r>
            <a:endParaRPr sz="2900">
              <a:latin typeface="Ariana Pro Book"/>
              <a:cs typeface="Ariana Pro Book"/>
            </a:endParaRPr>
          </a:p>
          <a:p>
            <a:pPr marL="325120" marR="417195" indent="-313055">
              <a:lnSpc>
                <a:spcPct val="130000"/>
              </a:lnSpc>
              <a:buFont typeface="DejaVu Serif"/>
              <a:buChar char="•"/>
              <a:tabLst>
                <a:tab pos="32512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Nonviolence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enables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people</a:t>
            </a:r>
            <a:r>
              <a:rPr sz="2900" b="0" spc="-1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1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willingly</a:t>
            </a:r>
            <a:r>
              <a:rPr sz="2900" b="0" spc="-17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accept </a:t>
            </a:r>
            <a:r>
              <a:rPr sz="2900" b="0" spc="-30" dirty="0">
                <a:latin typeface="Ariana Pro Book"/>
                <a:cs typeface="Ariana Pro Book"/>
              </a:rPr>
              <a:t>suffering</a:t>
            </a:r>
            <a:r>
              <a:rPr sz="2900" b="0" spc="-1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without</a:t>
            </a:r>
            <a:r>
              <a:rPr sz="2900" b="0" spc="-8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retaliation</a:t>
            </a:r>
            <a:endParaRPr sz="290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5"/>
              </a:spcBef>
              <a:buFont typeface="DejaVu Serif"/>
              <a:buChar char="•"/>
              <a:tabLst>
                <a:tab pos="325120" algn="l"/>
                <a:tab pos="5189855" algn="l"/>
              </a:tabLst>
            </a:pPr>
            <a:r>
              <a:rPr sz="2900" b="0" dirty="0">
                <a:latin typeface="Ariana Pro Book"/>
                <a:cs typeface="Ariana Pro Book"/>
              </a:rPr>
              <a:t>It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chooses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love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over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hate</a:t>
            </a:r>
            <a:r>
              <a:rPr sz="2900" b="0" dirty="0">
                <a:latin typeface="Ariana Pro Book"/>
                <a:cs typeface="Ariana Pro Book"/>
              </a:rPr>
              <a:t>	(Agape</a:t>
            </a:r>
            <a:r>
              <a:rPr sz="2900" b="0" spc="-1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/</a:t>
            </a:r>
            <a:r>
              <a:rPr sz="2900" b="0" spc="-204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Aloha)</a:t>
            </a:r>
            <a:endParaRPr sz="2900">
              <a:latin typeface="Ariana Pro Book"/>
              <a:cs typeface="Ariana Pro Book"/>
            </a:endParaRPr>
          </a:p>
          <a:p>
            <a:pPr marL="325120" marR="226060" indent="-313055">
              <a:lnSpc>
                <a:spcPct val="130000"/>
              </a:lnSpc>
              <a:buFont typeface="DejaVu Serif"/>
              <a:buChar char="•"/>
              <a:tabLst>
                <a:tab pos="32512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Nonviolence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based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on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conviction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that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the </a:t>
            </a:r>
            <a:r>
              <a:rPr sz="2900" b="0" dirty="0">
                <a:latin typeface="Ariana Pro Book"/>
                <a:cs typeface="Ariana Pro Book"/>
              </a:rPr>
              <a:t>universe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is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on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side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5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justice</a:t>
            </a:r>
            <a:endParaRPr sz="2900">
              <a:latin typeface="Ariana Pro Book"/>
              <a:cs typeface="Ariana Pro Boo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0122" y="2281878"/>
            <a:ext cx="5168502" cy="6431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379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90"/>
              </a:spcBef>
            </a:pPr>
            <a:r>
              <a:rPr dirty="0"/>
              <a:t>Connection</a:t>
            </a:r>
            <a:r>
              <a:rPr spc="-170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dirty="0"/>
              <a:t>our</a:t>
            </a:r>
            <a:r>
              <a:rPr spc="-170" dirty="0"/>
              <a:t> </a:t>
            </a:r>
            <a:r>
              <a:rPr dirty="0"/>
              <a:t>Episcopal</a:t>
            </a:r>
            <a:r>
              <a:rPr spc="-165" dirty="0"/>
              <a:t> </a:t>
            </a:r>
            <a:r>
              <a:rPr spc="-10" dirty="0"/>
              <a:t>faith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8288000" y="1889175"/>
                  </a:moveTo>
                  <a:lnTo>
                    <a:pt x="7682852" y="1889175"/>
                  </a:lnTo>
                  <a:lnTo>
                    <a:pt x="7663802" y="1889175"/>
                  </a:lnTo>
                  <a:lnTo>
                    <a:pt x="7663802" y="1908225"/>
                  </a:lnTo>
                  <a:lnTo>
                    <a:pt x="7663802" y="9140190"/>
                  </a:lnTo>
                  <a:lnTo>
                    <a:pt x="1424940" y="9140190"/>
                  </a:lnTo>
                  <a:lnTo>
                    <a:pt x="1424940" y="1908225"/>
                  </a:lnTo>
                  <a:lnTo>
                    <a:pt x="7663802" y="1908225"/>
                  </a:lnTo>
                  <a:lnTo>
                    <a:pt x="7663802" y="1889175"/>
                  </a:lnTo>
                  <a:lnTo>
                    <a:pt x="1424940" y="1889175"/>
                  </a:lnTo>
                  <a:lnTo>
                    <a:pt x="1424940" y="0"/>
                  </a:lnTo>
                  <a:lnTo>
                    <a:pt x="1405890" y="0"/>
                  </a:lnTo>
                  <a:lnTo>
                    <a:pt x="1405890" y="1889175"/>
                  </a:lnTo>
                  <a:lnTo>
                    <a:pt x="0" y="1889175"/>
                  </a:lnTo>
                  <a:lnTo>
                    <a:pt x="0" y="1908225"/>
                  </a:lnTo>
                  <a:lnTo>
                    <a:pt x="1405890" y="1908225"/>
                  </a:lnTo>
                  <a:lnTo>
                    <a:pt x="1405890" y="9140190"/>
                  </a:lnTo>
                  <a:lnTo>
                    <a:pt x="0" y="9140190"/>
                  </a:lnTo>
                  <a:lnTo>
                    <a:pt x="0" y="9159240"/>
                  </a:lnTo>
                  <a:lnTo>
                    <a:pt x="1405890" y="9159240"/>
                  </a:lnTo>
                  <a:lnTo>
                    <a:pt x="1405890" y="10287000"/>
                  </a:lnTo>
                  <a:lnTo>
                    <a:pt x="1424940" y="10287000"/>
                  </a:lnTo>
                  <a:lnTo>
                    <a:pt x="1424940" y="9159240"/>
                  </a:lnTo>
                  <a:lnTo>
                    <a:pt x="7663802" y="9159240"/>
                  </a:lnTo>
                  <a:lnTo>
                    <a:pt x="7663802" y="10287000"/>
                  </a:lnTo>
                  <a:lnTo>
                    <a:pt x="7682852" y="10287000"/>
                  </a:lnTo>
                  <a:lnTo>
                    <a:pt x="7682852" y="9159240"/>
                  </a:lnTo>
                  <a:lnTo>
                    <a:pt x="18288000" y="9159240"/>
                  </a:lnTo>
                  <a:lnTo>
                    <a:pt x="18288000" y="9140190"/>
                  </a:lnTo>
                  <a:lnTo>
                    <a:pt x="7682852" y="9140190"/>
                  </a:lnTo>
                  <a:lnTo>
                    <a:pt x="7682852" y="1908225"/>
                  </a:lnTo>
                  <a:lnTo>
                    <a:pt x="18288000" y="1908225"/>
                  </a:lnTo>
                  <a:lnTo>
                    <a:pt x="18288000" y="1889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78" y="2361590"/>
              <a:ext cx="6576390" cy="62723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169269" y="2451416"/>
            <a:ext cx="9063990" cy="463665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25755" indent="-313055">
              <a:lnSpc>
                <a:spcPct val="100000"/>
              </a:lnSpc>
              <a:spcBef>
                <a:spcPts val="1140"/>
              </a:spcBef>
              <a:buFont typeface="DejaVu Serif"/>
              <a:buChar char="•"/>
              <a:tabLst>
                <a:tab pos="325755" algn="l"/>
              </a:tabLst>
            </a:pPr>
            <a:r>
              <a:rPr sz="2900" b="0" dirty="0">
                <a:latin typeface="Ariana Pro Book"/>
                <a:cs typeface="Ariana Pro Book"/>
              </a:rPr>
              <a:t>Baptismal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covenant</a:t>
            </a:r>
            <a:endParaRPr sz="2900" dirty="0">
              <a:latin typeface="Ariana Pro Book"/>
              <a:cs typeface="Ariana Pro Book"/>
            </a:endParaRPr>
          </a:p>
          <a:p>
            <a:pPr marL="640080" marR="581025" lvl="1" indent="-314960">
              <a:lnSpc>
                <a:spcPct val="130000"/>
              </a:lnSpc>
              <a:buFont typeface="DejaVu Serif"/>
              <a:buChar char="◦"/>
              <a:tabLst>
                <a:tab pos="640080" algn="l"/>
              </a:tabLst>
            </a:pPr>
            <a:r>
              <a:rPr sz="2900" b="0" dirty="0">
                <a:latin typeface="Ariana Pro Book"/>
                <a:cs typeface="Ariana Pro Book"/>
              </a:rPr>
              <a:t>Will</a:t>
            </a:r>
            <a:r>
              <a:rPr sz="2900" b="0" spc="-11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you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seek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and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serve</a:t>
            </a:r>
            <a:r>
              <a:rPr sz="2900" b="0" spc="-4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Christ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in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all</a:t>
            </a:r>
            <a:r>
              <a:rPr sz="2900" b="0" spc="-5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persons, </a:t>
            </a:r>
            <a:r>
              <a:rPr sz="2900" b="0" dirty="0">
                <a:latin typeface="Ariana Pro Book"/>
                <a:cs typeface="Ariana Pro Book"/>
              </a:rPr>
              <a:t>loving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your</a:t>
            </a:r>
            <a:r>
              <a:rPr sz="2900" b="0" spc="-13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neighbor</a:t>
            </a:r>
            <a:r>
              <a:rPr sz="2900" b="0" spc="-13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as</a:t>
            </a:r>
            <a:r>
              <a:rPr sz="2900" b="0" spc="-11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yourself?</a:t>
            </a:r>
            <a:endParaRPr sz="2900" dirty="0">
              <a:latin typeface="Ariana Pro Book"/>
              <a:cs typeface="Ariana Pro Book"/>
            </a:endParaRPr>
          </a:p>
          <a:p>
            <a:pPr marL="640080" marR="5080" lvl="1" indent="-314960">
              <a:lnSpc>
                <a:spcPct val="130000"/>
              </a:lnSpc>
              <a:spcBef>
                <a:spcPts val="5"/>
              </a:spcBef>
              <a:buFont typeface="DejaVu Serif"/>
              <a:buChar char="◦"/>
              <a:tabLst>
                <a:tab pos="640080" algn="l"/>
              </a:tabLst>
            </a:pPr>
            <a:r>
              <a:rPr sz="2900" b="0" dirty="0">
                <a:latin typeface="Ariana Pro Book"/>
                <a:cs typeface="Ariana Pro Book"/>
              </a:rPr>
              <a:t>Will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you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strive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for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justice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and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peace</a:t>
            </a:r>
            <a:r>
              <a:rPr sz="2900" b="0" spc="-6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among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spc="-25" dirty="0">
                <a:latin typeface="Ariana Pro Book"/>
                <a:cs typeface="Ariana Pro Book"/>
              </a:rPr>
              <a:t>all </a:t>
            </a:r>
            <a:r>
              <a:rPr sz="2900" b="0" dirty="0">
                <a:latin typeface="Ariana Pro Book"/>
                <a:cs typeface="Ariana Pro Book"/>
              </a:rPr>
              <a:t>people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and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respect</a:t>
            </a:r>
            <a:r>
              <a:rPr sz="2900" b="0" spc="-114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the</a:t>
            </a:r>
            <a:r>
              <a:rPr sz="2900" b="0" spc="-5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dignity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of</a:t>
            </a:r>
            <a:r>
              <a:rPr sz="2900" b="0" spc="-15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every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human being</a:t>
            </a:r>
            <a:r>
              <a:rPr lang="en-US" sz="2900" b="0" spc="-10" dirty="0">
                <a:latin typeface="Ariana Pro Book"/>
                <a:cs typeface="Ariana Pro Book"/>
              </a:rPr>
              <a:t>?</a:t>
            </a:r>
            <a:endParaRPr sz="2900" dirty="0">
              <a:latin typeface="Ariana Pro Book"/>
              <a:cs typeface="Ariana Pro Book"/>
            </a:endParaRPr>
          </a:p>
          <a:p>
            <a:pPr marL="325120" indent="-312420">
              <a:lnSpc>
                <a:spcPct val="100000"/>
              </a:lnSpc>
              <a:spcBef>
                <a:spcPts val="1040"/>
              </a:spcBef>
              <a:buFont typeface="DejaVu Serif"/>
              <a:buChar char="•"/>
              <a:tabLst>
                <a:tab pos="325120" algn="l"/>
              </a:tabLst>
            </a:pPr>
            <a:r>
              <a:rPr sz="2900" b="0" dirty="0">
                <a:latin typeface="Ariana Pro Book"/>
                <a:cs typeface="Ariana Pro Book"/>
              </a:rPr>
              <a:t>Gospel</a:t>
            </a:r>
            <a:r>
              <a:rPr sz="2900" b="0" spc="-10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mandate</a:t>
            </a:r>
            <a:endParaRPr sz="2900" dirty="0">
              <a:latin typeface="Ariana Pro Book"/>
              <a:cs typeface="Ariana Pro Book"/>
            </a:endParaRPr>
          </a:p>
          <a:p>
            <a:pPr marL="640080" lvl="1" indent="-314960">
              <a:lnSpc>
                <a:spcPct val="100000"/>
              </a:lnSpc>
              <a:spcBef>
                <a:spcPts val="1045"/>
              </a:spcBef>
              <a:buFont typeface="DejaVu Serif"/>
              <a:buChar char="◦"/>
              <a:tabLst>
                <a:tab pos="64008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“Love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as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I</a:t>
            </a:r>
            <a:r>
              <a:rPr sz="2900" b="0" spc="-7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have</a:t>
            </a:r>
            <a:r>
              <a:rPr sz="2900" b="0" spc="-80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loved</a:t>
            </a:r>
            <a:r>
              <a:rPr sz="2900" b="0" spc="-135" dirty="0">
                <a:latin typeface="Ariana Pro Book"/>
                <a:cs typeface="Ariana Pro Book"/>
              </a:rPr>
              <a:t> </a:t>
            </a:r>
            <a:r>
              <a:rPr sz="2900" b="0" spc="-20" dirty="0">
                <a:latin typeface="Ariana Pro Book"/>
                <a:cs typeface="Ariana Pro Book"/>
              </a:rPr>
              <a:t>you”</a:t>
            </a:r>
            <a:endParaRPr sz="2900" dirty="0">
              <a:latin typeface="Ariana Pro Book"/>
              <a:cs typeface="Ariana Pro Book"/>
            </a:endParaRPr>
          </a:p>
          <a:p>
            <a:pPr marL="640080" lvl="1" indent="-314960">
              <a:lnSpc>
                <a:spcPct val="100000"/>
              </a:lnSpc>
              <a:spcBef>
                <a:spcPts val="1045"/>
              </a:spcBef>
              <a:buFont typeface="DejaVu Serif"/>
              <a:buChar char="◦"/>
              <a:tabLst>
                <a:tab pos="640080" algn="l"/>
              </a:tabLst>
            </a:pPr>
            <a:r>
              <a:rPr sz="2900" b="0" spc="-10" dirty="0">
                <a:latin typeface="Ariana Pro Book"/>
                <a:cs typeface="Ariana Pro Book"/>
              </a:rPr>
              <a:t>Peacemakers</a:t>
            </a:r>
            <a:r>
              <a:rPr sz="2900" b="0" spc="-7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–</a:t>
            </a:r>
            <a:r>
              <a:rPr sz="2900" b="0" spc="-120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willing</a:t>
            </a:r>
            <a:r>
              <a:rPr sz="2900" b="0" spc="-125" dirty="0">
                <a:latin typeface="Ariana Pro Book"/>
                <a:cs typeface="Ariana Pro Book"/>
              </a:rPr>
              <a:t> </a:t>
            </a:r>
            <a:r>
              <a:rPr sz="2900" b="0" dirty="0">
                <a:latin typeface="Ariana Pro Book"/>
                <a:cs typeface="Ariana Pro Book"/>
              </a:rPr>
              <a:t>to</a:t>
            </a:r>
            <a:r>
              <a:rPr sz="2900" b="0" spc="-65" dirty="0">
                <a:latin typeface="Ariana Pro Book"/>
                <a:cs typeface="Ariana Pro Book"/>
              </a:rPr>
              <a:t> </a:t>
            </a:r>
            <a:r>
              <a:rPr sz="2900" b="0" spc="-10" dirty="0">
                <a:latin typeface="Ariana Pro Book"/>
                <a:cs typeface="Ariana Pro Book"/>
              </a:rPr>
              <a:t>suffer</a:t>
            </a:r>
            <a:endParaRPr sz="2900" dirty="0">
              <a:latin typeface="Ariana Pro Book"/>
              <a:cs typeface="Ariana Pro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3379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90"/>
              </a:spcBef>
            </a:pPr>
            <a:r>
              <a:rPr dirty="0"/>
              <a:t>Thank</a:t>
            </a:r>
            <a:r>
              <a:rPr spc="-170" dirty="0"/>
              <a:t> </a:t>
            </a:r>
            <a:r>
              <a:rPr spc="-810" dirty="0"/>
              <a:t>Y</a:t>
            </a:r>
            <a:r>
              <a:rPr spc="-55" dirty="0"/>
              <a:t>ou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889175"/>
                </a:moveTo>
                <a:lnTo>
                  <a:pt x="7682852" y="1889175"/>
                </a:lnTo>
                <a:lnTo>
                  <a:pt x="7663802" y="1889175"/>
                </a:lnTo>
                <a:lnTo>
                  <a:pt x="7663802" y="1908225"/>
                </a:lnTo>
                <a:lnTo>
                  <a:pt x="7663802" y="9140190"/>
                </a:lnTo>
                <a:lnTo>
                  <a:pt x="1424940" y="9140190"/>
                </a:lnTo>
                <a:lnTo>
                  <a:pt x="1424940" y="1908225"/>
                </a:lnTo>
                <a:lnTo>
                  <a:pt x="7663802" y="1908225"/>
                </a:lnTo>
                <a:lnTo>
                  <a:pt x="7663802" y="1889175"/>
                </a:lnTo>
                <a:lnTo>
                  <a:pt x="1424940" y="1889175"/>
                </a:lnTo>
                <a:lnTo>
                  <a:pt x="1424940" y="0"/>
                </a:lnTo>
                <a:lnTo>
                  <a:pt x="1405890" y="0"/>
                </a:lnTo>
                <a:lnTo>
                  <a:pt x="1405890" y="1889175"/>
                </a:lnTo>
                <a:lnTo>
                  <a:pt x="0" y="1889175"/>
                </a:lnTo>
                <a:lnTo>
                  <a:pt x="0" y="1908225"/>
                </a:lnTo>
                <a:lnTo>
                  <a:pt x="1405890" y="1908225"/>
                </a:lnTo>
                <a:lnTo>
                  <a:pt x="1405890" y="9140190"/>
                </a:lnTo>
                <a:lnTo>
                  <a:pt x="0" y="9140190"/>
                </a:lnTo>
                <a:lnTo>
                  <a:pt x="0" y="9159240"/>
                </a:lnTo>
                <a:lnTo>
                  <a:pt x="1405890" y="9159240"/>
                </a:lnTo>
                <a:lnTo>
                  <a:pt x="1405890" y="10287000"/>
                </a:lnTo>
                <a:lnTo>
                  <a:pt x="1424940" y="10287000"/>
                </a:lnTo>
                <a:lnTo>
                  <a:pt x="1424940" y="9159240"/>
                </a:lnTo>
                <a:lnTo>
                  <a:pt x="7663802" y="9159240"/>
                </a:lnTo>
                <a:lnTo>
                  <a:pt x="7663802" y="10287000"/>
                </a:lnTo>
                <a:lnTo>
                  <a:pt x="7682852" y="10287000"/>
                </a:lnTo>
                <a:lnTo>
                  <a:pt x="7682852" y="9159240"/>
                </a:lnTo>
                <a:lnTo>
                  <a:pt x="18288000" y="9159240"/>
                </a:lnTo>
                <a:lnTo>
                  <a:pt x="18288000" y="9140190"/>
                </a:lnTo>
                <a:lnTo>
                  <a:pt x="7682852" y="9140190"/>
                </a:lnTo>
                <a:lnTo>
                  <a:pt x="7682852" y="1908225"/>
                </a:lnTo>
                <a:lnTo>
                  <a:pt x="18288000" y="1908225"/>
                </a:lnTo>
                <a:lnTo>
                  <a:pt x="18288000" y="1889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/>
              <a:t>Power</a:t>
            </a:r>
            <a:r>
              <a:rPr spc="-16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its</a:t>
            </a:r>
            <a:r>
              <a:rPr spc="-60" dirty="0"/>
              <a:t> </a:t>
            </a:r>
            <a:r>
              <a:rPr dirty="0"/>
              <a:t>best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love</a:t>
            </a:r>
            <a:r>
              <a:rPr spc="-60" dirty="0"/>
              <a:t> </a:t>
            </a:r>
            <a:r>
              <a:rPr spc="-10" dirty="0"/>
              <a:t>implementing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demands</a:t>
            </a:r>
            <a:r>
              <a:rPr spc="-55" dirty="0"/>
              <a:t> </a:t>
            </a:r>
            <a:r>
              <a:rPr dirty="0"/>
              <a:t>of</a:t>
            </a:r>
            <a:r>
              <a:rPr spc="-175" dirty="0"/>
              <a:t> </a:t>
            </a:r>
            <a:r>
              <a:rPr dirty="0"/>
              <a:t>justice,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justice</a:t>
            </a:r>
            <a:r>
              <a:rPr spc="-60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spc="-25" dirty="0"/>
              <a:t>its </a:t>
            </a:r>
            <a:r>
              <a:rPr dirty="0"/>
              <a:t>best</a:t>
            </a:r>
            <a:r>
              <a:rPr spc="-100" dirty="0"/>
              <a:t> </a:t>
            </a:r>
            <a:r>
              <a:rPr dirty="0"/>
              <a:t>is</a:t>
            </a:r>
            <a:r>
              <a:rPr spc="-95" dirty="0"/>
              <a:t> </a:t>
            </a:r>
            <a:r>
              <a:rPr dirty="0"/>
              <a:t>love</a:t>
            </a:r>
            <a:r>
              <a:rPr spc="-95" dirty="0"/>
              <a:t> </a:t>
            </a:r>
            <a:r>
              <a:rPr dirty="0"/>
              <a:t>correcting</a:t>
            </a:r>
            <a:r>
              <a:rPr spc="-100" dirty="0"/>
              <a:t> </a:t>
            </a:r>
            <a:r>
              <a:rPr spc="-10" dirty="0"/>
              <a:t>everything</a:t>
            </a:r>
            <a:r>
              <a:rPr spc="-170" dirty="0"/>
              <a:t> </a:t>
            </a:r>
            <a:r>
              <a:rPr spc="-20" dirty="0"/>
              <a:t>that </a:t>
            </a:r>
            <a:r>
              <a:rPr dirty="0"/>
              <a:t>stands</a:t>
            </a:r>
            <a:r>
              <a:rPr spc="-20" dirty="0"/>
              <a:t> </a:t>
            </a:r>
            <a:r>
              <a:rPr dirty="0"/>
              <a:t>against</a:t>
            </a:r>
            <a:r>
              <a:rPr spc="-20" dirty="0"/>
              <a:t> </a:t>
            </a:r>
            <a:r>
              <a:rPr spc="-10" dirty="0"/>
              <a:t>love.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74772" y="6985970"/>
            <a:ext cx="6216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Ariana Pro Book"/>
                <a:cs typeface="Ariana Pro Book"/>
              </a:rPr>
              <a:t>-</a:t>
            </a:r>
            <a:r>
              <a:rPr sz="3600" b="0" spc="-105" dirty="0">
                <a:latin typeface="Ariana Pro Book"/>
                <a:cs typeface="Ariana Pro Book"/>
              </a:rPr>
              <a:t> </a:t>
            </a:r>
            <a:r>
              <a:rPr sz="3600" b="0" spc="-55" dirty="0">
                <a:latin typeface="Ariana Pro Book"/>
                <a:cs typeface="Ariana Pro Book"/>
              </a:rPr>
              <a:t>Rev.</a:t>
            </a:r>
            <a:r>
              <a:rPr sz="3600" b="0" spc="-100" dirty="0">
                <a:latin typeface="Ariana Pro Book"/>
                <a:cs typeface="Ariana Pro Book"/>
              </a:rPr>
              <a:t> </a:t>
            </a:r>
            <a:r>
              <a:rPr sz="3600" b="0" dirty="0">
                <a:latin typeface="Ariana Pro Book"/>
                <a:cs typeface="Ariana Pro Book"/>
              </a:rPr>
              <a:t>Martin</a:t>
            </a:r>
            <a:r>
              <a:rPr sz="3600" b="0" spc="-110" dirty="0">
                <a:latin typeface="Ariana Pro Book"/>
                <a:cs typeface="Ariana Pro Book"/>
              </a:rPr>
              <a:t> </a:t>
            </a:r>
            <a:r>
              <a:rPr sz="3600" b="0" spc="-10" dirty="0">
                <a:latin typeface="Ariana Pro Book"/>
                <a:cs typeface="Ariana Pro Book"/>
              </a:rPr>
              <a:t>Luther</a:t>
            </a:r>
            <a:r>
              <a:rPr sz="3600" b="0" spc="-195" dirty="0">
                <a:latin typeface="Ariana Pro Book"/>
                <a:cs typeface="Ariana Pro Book"/>
              </a:rPr>
              <a:t> </a:t>
            </a:r>
            <a:r>
              <a:rPr sz="3600" b="0" dirty="0">
                <a:latin typeface="Ariana Pro Book"/>
                <a:cs typeface="Ariana Pro Book"/>
              </a:rPr>
              <a:t>King,</a:t>
            </a:r>
            <a:r>
              <a:rPr sz="3600" b="0" spc="-204" dirty="0">
                <a:latin typeface="Ariana Pro Book"/>
                <a:cs typeface="Ariana Pro Book"/>
              </a:rPr>
              <a:t> </a:t>
            </a:r>
            <a:r>
              <a:rPr sz="3600" b="0" spc="-25" dirty="0">
                <a:latin typeface="Ariana Pro Book"/>
                <a:cs typeface="Ariana Pro Book"/>
              </a:rPr>
              <a:t>Jr.</a:t>
            </a:r>
            <a:endParaRPr sz="3600">
              <a:latin typeface="Ariana Pro Book"/>
              <a:cs typeface="Ariana Pro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7353" y="6941107"/>
            <a:ext cx="537400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Ariana Pro Book"/>
                <a:cs typeface="Ariana Pro Book"/>
              </a:rPr>
              <a:t>Embracing</a:t>
            </a:r>
            <a:r>
              <a:rPr sz="2400" b="0" spc="-80" dirty="0">
                <a:latin typeface="Ariana Pro Book"/>
                <a:cs typeface="Ariana Pro Book"/>
              </a:rPr>
              <a:t> </a:t>
            </a:r>
            <a:r>
              <a:rPr sz="2400" b="0" spc="-10" dirty="0">
                <a:latin typeface="Ariana Pro Book"/>
                <a:cs typeface="Ariana Pro Book"/>
              </a:rPr>
              <a:t>Nonviolence</a:t>
            </a:r>
            <a:endParaRPr sz="2400">
              <a:latin typeface="Ariana Pro Book"/>
              <a:cs typeface="Ariana Pro Book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latin typeface="Ariana Pro Book"/>
                <a:cs typeface="Ariana Pro Book"/>
              </a:rPr>
              <a:t>Daniel</a:t>
            </a:r>
            <a:r>
              <a:rPr sz="2400" b="0" spc="-75" dirty="0">
                <a:latin typeface="Ariana Pro Book"/>
                <a:cs typeface="Ariana Pro Book"/>
              </a:rPr>
              <a:t> </a:t>
            </a:r>
            <a:r>
              <a:rPr sz="2400" b="0" dirty="0">
                <a:latin typeface="Ariana Pro Book"/>
                <a:cs typeface="Ariana Pro Book"/>
              </a:rPr>
              <a:t>Mondragon,</a:t>
            </a:r>
            <a:r>
              <a:rPr sz="2400" b="0" spc="-70" dirty="0">
                <a:latin typeface="Ariana Pro Book"/>
                <a:cs typeface="Ariana Pro Book"/>
              </a:rPr>
              <a:t> </a:t>
            </a:r>
            <a:r>
              <a:rPr sz="2400" b="0" dirty="0">
                <a:latin typeface="Ariana Pro Book"/>
                <a:cs typeface="Ariana Pro Book"/>
              </a:rPr>
              <a:t>Project</a:t>
            </a:r>
            <a:r>
              <a:rPr sz="2400" b="0" spc="-75" dirty="0">
                <a:latin typeface="Ariana Pro Book"/>
                <a:cs typeface="Ariana Pro Book"/>
              </a:rPr>
              <a:t> </a:t>
            </a:r>
            <a:r>
              <a:rPr sz="2400" b="0" spc="-10" dirty="0">
                <a:latin typeface="Ariana Pro Book"/>
                <a:cs typeface="Ariana Pro Book"/>
              </a:rPr>
              <a:t>Director</a:t>
            </a:r>
            <a:endParaRPr sz="2400">
              <a:latin typeface="Ariana Pro Book"/>
              <a:cs typeface="Ariana Pro Book"/>
            </a:endParaRPr>
          </a:p>
          <a:p>
            <a:pPr marL="12700" marR="5080">
              <a:lnSpc>
                <a:spcPts val="4730"/>
              </a:lnSpc>
              <a:spcBef>
                <a:spcPts val="265"/>
              </a:spcBef>
            </a:pPr>
            <a:r>
              <a:rPr sz="2400" b="0" dirty="0">
                <a:latin typeface="Ariana Pro Book"/>
                <a:cs typeface="Ariana Pro Book"/>
              </a:rPr>
              <a:t>Instagram:</a:t>
            </a:r>
            <a:r>
              <a:rPr sz="2400" b="0" spc="-135" dirty="0">
                <a:latin typeface="Ariana Pro Book"/>
                <a:cs typeface="Ariana Pro Book"/>
              </a:rPr>
              <a:t> </a:t>
            </a:r>
            <a:r>
              <a:rPr sz="2400" b="0" spc="-10" dirty="0">
                <a:latin typeface="Ariana Pro Book"/>
                <a:cs typeface="Ariana Pro Book"/>
              </a:rPr>
              <a:t>@embracingnonviolence </a:t>
            </a:r>
            <a:r>
              <a:rPr sz="2400" b="0" spc="-10" dirty="0">
                <a:latin typeface="Ariana Pro Book"/>
                <a:cs typeface="Ariana Pro Book"/>
                <a:hlinkClick r:id="rId2"/>
              </a:rPr>
              <a:t>embracingnonviolence@gmail.com</a:t>
            </a:r>
            <a:endParaRPr sz="2400">
              <a:latin typeface="Ariana Pro Book"/>
              <a:cs typeface="Ariana Pro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677</Words>
  <Application>Microsoft Macintosh PowerPoint</Application>
  <PresentationFormat>Custom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Alga</vt:lpstr>
      <vt:lpstr>Ariana Pro</vt:lpstr>
      <vt:lpstr>Ariana Pro Book</vt:lpstr>
      <vt:lpstr>DejaVu Serif</vt:lpstr>
      <vt:lpstr>Office Theme</vt:lpstr>
      <vt:lpstr>PowerPoint Presentation</vt:lpstr>
      <vt:lpstr>Agreements for Critical Conversation</vt:lpstr>
      <vt:lpstr>Beloved Community</vt:lpstr>
      <vt:lpstr>Mahatma Gandhi’s Teachings</vt:lpstr>
      <vt:lpstr>Outcomes and Lessons Learned from the Montgomery story</vt:lpstr>
      <vt:lpstr>REV. DR. MARTIN LUTHER KING’S SIX STEPS FOR NONVIOLENT SOCIAL CHANGE</vt:lpstr>
      <vt:lpstr>REV. DR. MARTIN LUTHER KING’S SIX CHARACTERISTICS OF NONVIOLENCE</vt:lpstr>
      <vt:lpstr>Connection to our Episcopal faith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 5-18-25</dc:title>
  <cp:lastModifiedBy>DAN RACHEL MONDRAGON</cp:lastModifiedBy>
  <cp:revision>2</cp:revision>
  <dcterms:created xsi:type="dcterms:W3CDTF">2025-10-04T14:10:48Z</dcterms:created>
  <dcterms:modified xsi:type="dcterms:W3CDTF">2025-10-04T14:29:57Z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2025-10-04T00:00:00Z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2025-10-04T00:00:00Z</vt:filetime>
  </property>
  <property fmtid="{D5CDD505-2E9C-101B-9397-08002B2CF9AE}" pid="5" name="Producer">
    <vt:lpwstr>Adobe Express</vt:lpwstr>
  </property>
</Properties>
</file>