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83" r:id="rId5"/>
    <p:sldId id="259" r:id="rId6"/>
    <p:sldId id="260" r:id="rId7"/>
    <p:sldId id="282" r:id="rId8"/>
    <p:sldId id="266" r:id="rId9"/>
    <p:sldId id="262" r:id="rId10"/>
    <p:sldId id="265" r:id="rId11"/>
    <p:sldId id="261" r:id="rId12"/>
    <p:sldId id="263" r:id="rId13"/>
    <p:sldId id="264" r:id="rId14"/>
    <p:sldId id="267" r:id="rId15"/>
    <p:sldId id="268" r:id="rId16"/>
    <p:sldId id="269" r:id="rId17"/>
    <p:sldId id="270" r:id="rId18"/>
    <p:sldId id="271" r:id="rId19"/>
    <p:sldId id="272" r:id="rId20"/>
    <p:sldId id="273" r:id="rId21"/>
    <p:sldId id="274" r:id="rId22"/>
    <p:sldId id="277" r:id="rId23"/>
    <p:sldId id="280"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99"/>
    <p:restoredTop sz="94793"/>
  </p:normalViewPr>
  <p:slideViewPr>
    <p:cSldViewPr snapToGrid="0">
      <p:cViewPr varScale="1">
        <p:scale>
          <a:sx n="144" d="100"/>
          <a:sy n="144" d="100"/>
        </p:scale>
        <p:origin x="52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77AFB-0089-1741-AD2D-8AE55CD2EC36}" type="datetimeFigureOut">
              <a:rPr lang="en-US" smtClean="0"/>
              <a:t>4/11/25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FF540-5295-B44D-BD06-10ABE258F92B}" type="slidenum">
              <a:rPr lang="en-US" smtClean="0"/>
              <a:t>‹#›</a:t>
            </a:fld>
            <a:endParaRPr lang="en-US"/>
          </a:p>
        </p:txBody>
      </p:sp>
    </p:spTree>
    <p:extLst>
      <p:ext uri="{BB962C8B-B14F-4D97-AF65-F5344CB8AC3E}">
        <p14:creationId xmlns:p14="http://schemas.microsoft.com/office/powerpoint/2010/main" val="150599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2: The timeframe will vary from person to person based on their gifts and possible call. A longer timeframe of meetings is indicated if seeker seems to be sensing a call to ordained ministry.</a:t>
            </a:r>
          </a:p>
          <a:p>
            <a:r>
              <a:rPr lang="en-US" dirty="0"/>
              <a:t>Bullet 3: Priest determines timing of calling a discernment team.</a:t>
            </a:r>
          </a:p>
          <a:p>
            <a:endParaRPr lang="en-US" dirty="0"/>
          </a:p>
        </p:txBody>
      </p:sp>
      <p:sp>
        <p:nvSpPr>
          <p:cNvPr id="4" name="Slide Number Placeholder 3"/>
          <p:cNvSpPr>
            <a:spLocks noGrp="1"/>
          </p:cNvSpPr>
          <p:nvPr>
            <p:ph type="sldNum" sz="quarter" idx="5"/>
          </p:nvPr>
        </p:nvSpPr>
        <p:spPr/>
        <p:txBody>
          <a:bodyPr/>
          <a:lstStyle/>
          <a:p>
            <a:fld id="{0EDFF540-5295-B44D-BD06-10ABE258F92B}" type="slidenum">
              <a:rPr lang="en-US" smtClean="0"/>
              <a:t>4</a:t>
            </a:fld>
            <a:endParaRPr lang="en-US"/>
          </a:p>
        </p:txBody>
      </p:sp>
    </p:spTree>
    <p:extLst>
      <p:ext uri="{BB962C8B-B14F-4D97-AF65-F5344CB8AC3E}">
        <p14:creationId xmlns:p14="http://schemas.microsoft.com/office/powerpoint/2010/main" val="3603559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DFF540-5295-B44D-BD06-10ABE258F92B}" type="slidenum">
              <a:rPr lang="en-US" smtClean="0"/>
              <a:t>7</a:t>
            </a:fld>
            <a:endParaRPr lang="en-US"/>
          </a:p>
        </p:txBody>
      </p:sp>
    </p:spTree>
    <p:extLst>
      <p:ext uri="{BB962C8B-B14F-4D97-AF65-F5344CB8AC3E}">
        <p14:creationId xmlns:p14="http://schemas.microsoft.com/office/powerpoint/2010/main" val="3803160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and communities are discerning around many things</a:t>
            </a:r>
          </a:p>
        </p:txBody>
      </p:sp>
      <p:sp>
        <p:nvSpPr>
          <p:cNvPr id="4" name="Slide Number Placeholder 3"/>
          <p:cNvSpPr>
            <a:spLocks noGrp="1"/>
          </p:cNvSpPr>
          <p:nvPr>
            <p:ph type="sldNum" sz="quarter" idx="5"/>
          </p:nvPr>
        </p:nvSpPr>
        <p:spPr/>
        <p:txBody>
          <a:bodyPr/>
          <a:lstStyle/>
          <a:p>
            <a:fld id="{0EDFF540-5295-B44D-BD06-10ABE258F92B}" type="slidenum">
              <a:rPr lang="en-US" smtClean="0"/>
              <a:t>8</a:t>
            </a:fld>
            <a:endParaRPr lang="en-US"/>
          </a:p>
        </p:txBody>
      </p:sp>
    </p:spTree>
    <p:extLst>
      <p:ext uri="{BB962C8B-B14F-4D97-AF65-F5344CB8AC3E}">
        <p14:creationId xmlns:p14="http://schemas.microsoft.com/office/powerpoint/2010/main" val="2981457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DFF540-5295-B44D-BD06-10ABE258F92B}" type="slidenum">
              <a:rPr lang="en-US" smtClean="0"/>
              <a:t>9</a:t>
            </a:fld>
            <a:endParaRPr lang="en-US"/>
          </a:p>
        </p:txBody>
      </p:sp>
    </p:spTree>
    <p:extLst>
      <p:ext uri="{BB962C8B-B14F-4D97-AF65-F5344CB8AC3E}">
        <p14:creationId xmlns:p14="http://schemas.microsoft.com/office/powerpoint/2010/main" val="403349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DFF540-5295-B44D-BD06-10ABE258F92B}" type="slidenum">
              <a:rPr lang="en-US" smtClean="0"/>
              <a:t>14</a:t>
            </a:fld>
            <a:endParaRPr lang="en-US"/>
          </a:p>
        </p:txBody>
      </p:sp>
    </p:spTree>
    <p:extLst>
      <p:ext uri="{BB962C8B-B14F-4D97-AF65-F5344CB8AC3E}">
        <p14:creationId xmlns:p14="http://schemas.microsoft.com/office/powerpoint/2010/main" val="204147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DFF540-5295-B44D-BD06-10ABE258F92B}" type="slidenum">
              <a:rPr lang="en-US" smtClean="0"/>
              <a:t>17</a:t>
            </a:fld>
            <a:endParaRPr lang="en-US"/>
          </a:p>
        </p:txBody>
      </p:sp>
    </p:spTree>
    <p:extLst>
      <p:ext uri="{BB962C8B-B14F-4D97-AF65-F5344CB8AC3E}">
        <p14:creationId xmlns:p14="http://schemas.microsoft.com/office/powerpoint/2010/main" val="1714932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7E65-9306-158A-C266-5808B889D8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DD7ED2-FE56-DE2E-B8EF-BD98484782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1B55F0-DB5F-9F10-3FC4-7CC6786CAEF1}"/>
              </a:ext>
            </a:extLst>
          </p:cNvPr>
          <p:cNvSpPr>
            <a:spLocks noGrp="1"/>
          </p:cNvSpPr>
          <p:nvPr>
            <p:ph type="dt" sz="half" idx="10"/>
          </p:nvPr>
        </p:nvSpPr>
        <p:spPr/>
        <p:txBody>
          <a:bodyPr/>
          <a:lstStyle/>
          <a:p>
            <a:fld id="{34593FF8-C1A0-D349-AD7D-2E210E9B1763}" type="datetimeFigureOut">
              <a:rPr lang="en-US" smtClean="0"/>
              <a:t>4/11/25</a:t>
            </a:fld>
            <a:endParaRPr lang="en-US"/>
          </a:p>
        </p:txBody>
      </p:sp>
      <p:sp>
        <p:nvSpPr>
          <p:cNvPr id="5" name="Footer Placeholder 4">
            <a:extLst>
              <a:ext uri="{FF2B5EF4-FFF2-40B4-BE49-F238E27FC236}">
                <a16:creationId xmlns:a16="http://schemas.microsoft.com/office/drawing/2014/main" id="{1B12FFE5-D5F3-BC34-73F6-1C1202E05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3AE02-4658-7648-EE6B-34453DF927AB}"/>
              </a:ext>
            </a:extLst>
          </p:cNvPr>
          <p:cNvSpPr>
            <a:spLocks noGrp="1"/>
          </p:cNvSpPr>
          <p:nvPr>
            <p:ph type="sldNum" sz="quarter" idx="12"/>
          </p:nvPr>
        </p:nvSpPr>
        <p:spPr/>
        <p:txBody>
          <a:bodyPr/>
          <a:lstStyle/>
          <a:p>
            <a:fld id="{E359AC4C-F9E1-2147-AF26-8C7BF77E45E9}" type="slidenum">
              <a:rPr lang="en-US" smtClean="0"/>
              <a:t>‹#›</a:t>
            </a:fld>
            <a:endParaRPr lang="en-US"/>
          </a:p>
        </p:txBody>
      </p:sp>
    </p:spTree>
    <p:extLst>
      <p:ext uri="{BB962C8B-B14F-4D97-AF65-F5344CB8AC3E}">
        <p14:creationId xmlns:p14="http://schemas.microsoft.com/office/powerpoint/2010/main" val="1345964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4B73-F2CF-08C7-B028-8F3D870E36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665E49-EEB1-34DB-9543-29C63FEF1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C67E3-626E-7277-ADCC-1AD161F4EA52}"/>
              </a:ext>
            </a:extLst>
          </p:cNvPr>
          <p:cNvSpPr>
            <a:spLocks noGrp="1"/>
          </p:cNvSpPr>
          <p:nvPr>
            <p:ph type="dt" sz="half" idx="10"/>
          </p:nvPr>
        </p:nvSpPr>
        <p:spPr/>
        <p:txBody>
          <a:bodyPr/>
          <a:lstStyle/>
          <a:p>
            <a:fld id="{34593FF8-C1A0-D349-AD7D-2E210E9B1763}" type="datetimeFigureOut">
              <a:rPr lang="en-US" smtClean="0"/>
              <a:t>4/11/25</a:t>
            </a:fld>
            <a:endParaRPr lang="en-US"/>
          </a:p>
        </p:txBody>
      </p:sp>
      <p:sp>
        <p:nvSpPr>
          <p:cNvPr id="5" name="Footer Placeholder 4">
            <a:extLst>
              <a:ext uri="{FF2B5EF4-FFF2-40B4-BE49-F238E27FC236}">
                <a16:creationId xmlns:a16="http://schemas.microsoft.com/office/drawing/2014/main" id="{B59FE98A-86E4-60FA-9786-89057B490F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87145-EA7A-AB87-67F1-FB26EF4A3C2E}"/>
              </a:ext>
            </a:extLst>
          </p:cNvPr>
          <p:cNvSpPr>
            <a:spLocks noGrp="1"/>
          </p:cNvSpPr>
          <p:nvPr>
            <p:ph type="sldNum" sz="quarter" idx="12"/>
          </p:nvPr>
        </p:nvSpPr>
        <p:spPr/>
        <p:txBody>
          <a:bodyPr/>
          <a:lstStyle/>
          <a:p>
            <a:fld id="{E359AC4C-F9E1-2147-AF26-8C7BF77E45E9}" type="slidenum">
              <a:rPr lang="en-US" smtClean="0"/>
              <a:t>‹#›</a:t>
            </a:fld>
            <a:endParaRPr lang="en-US"/>
          </a:p>
        </p:txBody>
      </p:sp>
    </p:spTree>
    <p:extLst>
      <p:ext uri="{BB962C8B-B14F-4D97-AF65-F5344CB8AC3E}">
        <p14:creationId xmlns:p14="http://schemas.microsoft.com/office/powerpoint/2010/main" val="4214335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04F6FF-CD78-4ED2-D152-F7FE9AC43A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9F7B76-DD9D-4154-EE42-26D803A3ED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36F1F-D686-C587-3D87-3C45AB2D911E}"/>
              </a:ext>
            </a:extLst>
          </p:cNvPr>
          <p:cNvSpPr>
            <a:spLocks noGrp="1"/>
          </p:cNvSpPr>
          <p:nvPr>
            <p:ph type="dt" sz="half" idx="10"/>
          </p:nvPr>
        </p:nvSpPr>
        <p:spPr/>
        <p:txBody>
          <a:bodyPr/>
          <a:lstStyle/>
          <a:p>
            <a:fld id="{34593FF8-C1A0-D349-AD7D-2E210E9B1763}" type="datetimeFigureOut">
              <a:rPr lang="en-US" smtClean="0"/>
              <a:t>4/11/25</a:t>
            </a:fld>
            <a:endParaRPr lang="en-US"/>
          </a:p>
        </p:txBody>
      </p:sp>
      <p:sp>
        <p:nvSpPr>
          <p:cNvPr id="5" name="Footer Placeholder 4">
            <a:extLst>
              <a:ext uri="{FF2B5EF4-FFF2-40B4-BE49-F238E27FC236}">
                <a16:creationId xmlns:a16="http://schemas.microsoft.com/office/drawing/2014/main" id="{C5CEB047-E92D-5315-9F41-CAB764E96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629E1-B74C-5B3F-52BE-099274B87E50}"/>
              </a:ext>
            </a:extLst>
          </p:cNvPr>
          <p:cNvSpPr>
            <a:spLocks noGrp="1"/>
          </p:cNvSpPr>
          <p:nvPr>
            <p:ph type="sldNum" sz="quarter" idx="12"/>
          </p:nvPr>
        </p:nvSpPr>
        <p:spPr/>
        <p:txBody>
          <a:bodyPr/>
          <a:lstStyle/>
          <a:p>
            <a:fld id="{E359AC4C-F9E1-2147-AF26-8C7BF77E45E9}" type="slidenum">
              <a:rPr lang="en-US" smtClean="0"/>
              <a:t>‹#›</a:t>
            </a:fld>
            <a:endParaRPr lang="en-US"/>
          </a:p>
        </p:txBody>
      </p:sp>
    </p:spTree>
    <p:extLst>
      <p:ext uri="{BB962C8B-B14F-4D97-AF65-F5344CB8AC3E}">
        <p14:creationId xmlns:p14="http://schemas.microsoft.com/office/powerpoint/2010/main" val="530078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8544-2671-BAFF-F52C-1FF1B61766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3712AA-BC2F-8388-C3F7-57F070CDC2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4AEC8-BB8F-74DE-8954-AA15A53F1DA2}"/>
              </a:ext>
            </a:extLst>
          </p:cNvPr>
          <p:cNvSpPr>
            <a:spLocks noGrp="1"/>
          </p:cNvSpPr>
          <p:nvPr>
            <p:ph type="dt" sz="half" idx="10"/>
          </p:nvPr>
        </p:nvSpPr>
        <p:spPr/>
        <p:txBody>
          <a:bodyPr/>
          <a:lstStyle/>
          <a:p>
            <a:fld id="{34593FF8-C1A0-D349-AD7D-2E210E9B1763}" type="datetimeFigureOut">
              <a:rPr lang="en-US" smtClean="0"/>
              <a:t>4/11/25</a:t>
            </a:fld>
            <a:endParaRPr lang="en-US"/>
          </a:p>
        </p:txBody>
      </p:sp>
      <p:sp>
        <p:nvSpPr>
          <p:cNvPr id="5" name="Footer Placeholder 4">
            <a:extLst>
              <a:ext uri="{FF2B5EF4-FFF2-40B4-BE49-F238E27FC236}">
                <a16:creationId xmlns:a16="http://schemas.microsoft.com/office/drawing/2014/main" id="{B479DC49-03F2-9CF8-9FD1-15FFBA589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331299-4B5A-2CBD-6A88-1A7902640A6E}"/>
              </a:ext>
            </a:extLst>
          </p:cNvPr>
          <p:cNvSpPr>
            <a:spLocks noGrp="1"/>
          </p:cNvSpPr>
          <p:nvPr>
            <p:ph type="sldNum" sz="quarter" idx="12"/>
          </p:nvPr>
        </p:nvSpPr>
        <p:spPr/>
        <p:txBody>
          <a:bodyPr/>
          <a:lstStyle/>
          <a:p>
            <a:fld id="{E359AC4C-F9E1-2147-AF26-8C7BF77E45E9}" type="slidenum">
              <a:rPr lang="en-US" smtClean="0"/>
              <a:t>‹#›</a:t>
            </a:fld>
            <a:endParaRPr lang="en-US"/>
          </a:p>
        </p:txBody>
      </p:sp>
    </p:spTree>
    <p:extLst>
      <p:ext uri="{BB962C8B-B14F-4D97-AF65-F5344CB8AC3E}">
        <p14:creationId xmlns:p14="http://schemas.microsoft.com/office/powerpoint/2010/main" val="946527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BD03-6AD9-FABD-F9CD-E0FBD262CB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18C067-3362-9331-0320-CD78AD39BE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4C509B-6686-809B-8F32-4689753B14B2}"/>
              </a:ext>
            </a:extLst>
          </p:cNvPr>
          <p:cNvSpPr>
            <a:spLocks noGrp="1"/>
          </p:cNvSpPr>
          <p:nvPr>
            <p:ph type="dt" sz="half" idx="10"/>
          </p:nvPr>
        </p:nvSpPr>
        <p:spPr/>
        <p:txBody>
          <a:bodyPr/>
          <a:lstStyle/>
          <a:p>
            <a:fld id="{34593FF8-C1A0-D349-AD7D-2E210E9B1763}" type="datetimeFigureOut">
              <a:rPr lang="en-US" smtClean="0"/>
              <a:t>4/11/25</a:t>
            </a:fld>
            <a:endParaRPr lang="en-US"/>
          </a:p>
        </p:txBody>
      </p:sp>
      <p:sp>
        <p:nvSpPr>
          <p:cNvPr id="5" name="Footer Placeholder 4">
            <a:extLst>
              <a:ext uri="{FF2B5EF4-FFF2-40B4-BE49-F238E27FC236}">
                <a16:creationId xmlns:a16="http://schemas.microsoft.com/office/drawing/2014/main" id="{881C0385-DDB7-895F-1903-11A3D6C918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E2787-0002-BA3E-D3A2-3A755B814A5E}"/>
              </a:ext>
            </a:extLst>
          </p:cNvPr>
          <p:cNvSpPr>
            <a:spLocks noGrp="1"/>
          </p:cNvSpPr>
          <p:nvPr>
            <p:ph type="sldNum" sz="quarter" idx="12"/>
          </p:nvPr>
        </p:nvSpPr>
        <p:spPr/>
        <p:txBody>
          <a:bodyPr/>
          <a:lstStyle/>
          <a:p>
            <a:fld id="{E359AC4C-F9E1-2147-AF26-8C7BF77E45E9}" type="slidenum">
              <a:rPr lang="en-US" smtClean="0"/>
              <a:t>‹#›</a:t>
            </a:fld>
            <a:endParaRPr lang="en-US"/>
          </a:p>
        </p:txBody>
      </p:sp>
    </p:spTree>
    <p:extLst>
      <p:ext uri="{BB962C8B-B14F-4D97-AF65-F5344CB8AC3E}">
        <p14:creationId xmlns:p14="http://schemas.microsoft.com/office/powerpoint/2010/main" val="1969258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7C355-60CC-5B83-BBB3-81B2709D7D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86AF6B-8C9B-F041-BF58-BFCC55677A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8B1019-886C-2CFF-66BE-41F757D54F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3635B2-B0CE-F3EE-1DAB-58A66828A069}"/>
              </a:ext>
            </a:extLst>
          </p:cNvPr>
          <p:cNvSpPr>
            <a:spLocks noGrp="1"/>
          </p:cNvSpPr>
          <p:nvPr>
            <p:ph type="dt" sz="half" idx="10"/>
          </p:nvPr>
        </p:nvSpPr>
        <p:spPr/>
        <p:txBody>
          <a:bodyPr/>
          <a:lstStyle/>
          <a:p>
            <a:fld id="{34593FF8-C1A0-D349-AD7D-2E210E9B1763}" type="datetimeFigureOut">
              <a:rPr lang="en-US" smtClean="0"/>
              <a:t>4/11/25</a:t>
            </a:fld>
            <a:endParaRPr lang="en-US"/>
          </a:p>
        </p:txBody>
      </p:sp>
      <p:sp>
        <p:nvSpPr>
          <p:cNvPr id="6" name="Footer Placeholder 5">
            <a:extLst>
              <a:ext uri="{FF2B5EF4-FFF2-40B4-BE49-F238E27FC236}">
                <a16:creationId xmlns:a16="http://schemas.microsoft.com/office/drawing/2014/main" id="{83FD2630-EF8B-A3AF-3E0D-BBB1F893ED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11051F-CE84-C23D-8729-1FBE9686174D}"/>
              </a:ext>
            </a:extLst>
          </p:cNvPr>
          <p:cNvSpPr>
            <a:spLocks noGrp="1"/>
          </p:cNvSpPr>
          <p:nvPr>
            <p:ph type="sldNum" sz="quarter" idx="12"/>
          </p:nvPr>
        </p:nvSpPr>
        <p:spPr/>
        <p:txBody>
          <a:bodyPr/>
          <a:lstStyle/>
          <a:p>
            <a:fld id="{E359AC4C-F9E1-2147-AF26-8C7BF77E45E9}" type="slidenum">
              <a:rPr lang="en-US" smtClean="0"/>
              <a:t>‹#›</a:t>
            </a:fld>
            <a:endParaRPr lang="en-US"/>
          </a:p>
        </p:txBody>
      </p:sp>
    </p:spTree>
    <p:extLst>
      <p:ext uri="{BB962C8B-B14F-4D97-AF65-F5344CB8AC3E}">
        <p14:creationId xmlns:p14="http://schemas.microsoft.com/office/powerpoint/2010/main" val="1909312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A03FE-A589-56A8-FA97-E7C5E769E3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996467-A5AC-27C0-D495-F2B179B0DE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CB1EC-664E-1DEB-6117-DD5DEE25AE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9ACC7-DBBF-0D9C-2510-E9A573121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54064E-6E3F-3C82-090B-387FEEF397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7E1DA4-9AC0-B754-AD2D-13F7A5960619}"/>
              </a:ext>
            </a:extLst>
          </p:cNvPr>
          <p:cNvSpPr>
            <a:spLocks noGrp="1"/>
          </p:cNvSpPr>
          <p:nvPr>
            <p:ph type="dt" sz="half" idx="10"/>
          </p:nvPr>
        </p:nvSpPr>
        <p:spPr/>
        <p:txBody>
          <a:bodyPr/>
          <a:lstStyle/>
          <a:p>
            <a:fld id="{34593FF8-C1A0-D349-AD7D-2E210E9B1763}" type="datetimeFigureOut">
              <a:rPr lang="en-US" smtClean="0"/>
              <a:t>4/11/25</a:t>
            </a:fld>
            <a:endParaRPr lang="en-US"/>
          </a:p>
        </p:txBody>
      </p:sp>
      <p:sp>
        <p:nvSpPr>
          <p:cNvPr id="8" name="Footer Placeholder 7">
            <a:extLst>
              <a:ext uri="{FF2B5EF4-FFF2-40B4-BE49-F238E27FC236}">
                <a16:creationId xmlns:a16="http://schemas.microsoft.com/office/drawing/2014/main" id="{7509D3CA-A3BB-F7E8-85EF-3FAE84E03D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5CB4D8-9BC5-9C9C-CF68-8198ED3C0624}"/>
              </a:ext>
            </a:extLst>
          </p:cNvPr>
          <p:cNvSpPr>
            <a:spLocks noGrp="1"/>
          </p:cNvSpPr>
          <p:nvPr>
            <p:ph type="sldNum" sz="quarter" idx="12"/>
          </p:nvPr>
        </p:nvSpPr>
        <p:spPr/>
        <p:txBody>
          <a:bodyPr/>
          <a:lstStyle/>
          <a:p>
            <a:fld id="{E359AC4C-F9E1-2147-AF26-8C7BF77E45E9}" type="slidenum">
              <a:rPr lang="en-US" smtClean="0"/>
              <a:t>‹#›</a:t>
            </a:fld>
            <a:endParaRPr lang="en-US"/>
          </a:p>
        </p:txBody>
      </p:sp>
    </p:spTree>
    <p:extLst>
      <p:ext uri="{BB962C8B-B14F-4D97-AF65-F5344CB8AC3E}">
        <p14:creationId xmlns:p14="http://schemas.microsoft.com/office/powerpoint/2010/main" val="1576750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FAA29-2826-D4C1-2636-2D5BE9EC4E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8C9FC9-A68A-63C5-A7F3-D7B3A0BA0CC2}"/>
              </a:ext>
            </a:extLst>
          </p:cNvPr>
          <p:cNvSpPr>
            <a:spLocks noGrp="1"/>
          </p:cNvSpPr>
          <p:nvPr>
            <p:ph type="dt" sz="half" idx="10"/>
          </p:nvPr>
        </p:nvSpPr>
        <p:spPr/>
        <p:txBody>
          <a:bodyPr/>
          <a:lstStyle/>
          <a:p>
            <a:fld id="{34593FF8-C1A0-D349-AD7D-2E210E9B1763}" type="datetimeFigureOut">
              <a:rPr lang="en-US" smtClean="0"/>
              <a:t>4/11/25</a:t>
            </a:fld>
            <a:endParaRPr lang="en-US"/>
          </a:p>
        </p:txBody>
      </p:sp>
      <p:sp>
        <p:nvSpPr>
          <p:cNvPr id="4" name="Footer Placeholder 3">
            <a:extLst>
              <a:ext uri="{FF2B5EF4-FFF2-40B4-BE49-F238E27FC236}">
                <a16:creationId xmlns:a16="http://schemas.microsoft.com/office/drawing/2014/main" id="{8662A03F-036D-3627-CC82-1CE739E77D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9B3564-9E6B-3B62-EEB0-19BA0C3C8E03}"/>
              </a:ext>
            </a:extLst>
          </p:cNvPr>
          <p:cNvSpPr>
            <a:spLocks noGrp="1"/>
          </p:cNvSpPr>
          <p:nvPr>
            <p:ph type="sldNum" sz="quarter" idx="12"/>
          </p:nvPr>
        </p:nvSpPr>
        <p:spPr/>
        <p:txBody>
          <a:bodyPr/>
          <a:lstStyle/>
          <a:p>
            <a:fld id="{E359AC4C-F9E1-2147-AF26-8C7BF77E45E9}" type="slidenum">
              <a:rPr lang="en-US" smtClean="0"/>
              <a:t>‹#›</a:t>
            </a:fld>
            <a:endParaRPr lang="en-US"/>
          </a:p>
        </p:txBody>
      </p:sp>
    </p:spTree>
    <p:extLst>
      <p:ext uri="{BB962C8B-B14F-4D97-AF65-F5344CB8AC3E}">
        <p14:creationId xmlns:p14="http://schemas.microsoft.com/office/powerpoint/2010/main" val="3145582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E315C9-18A2-04BC-7FF3-F5F90C5AD3BF}"/>
              </a:ext>
            </a:extLst>
          </p:cNvPr>
          <p:cNvSpPr>
            <a:spLocks noGrp="1"/>
          </p:cNvSpPr>
          <p:nvPr>
            <p:ph type="dt" sz="half" idx="10"/>
          </p:nvPr>
        </p:nvSpPr>
        <p:spPr/>
        <p:txBody>
          <a:bodyPr/>
          <a:lstStyle/>
          <a:p>
            <a:fld id="{34593FF8-C1A0-D349-AD7D-2E210E9B1763}" type="datetimeFigureOut">
              <a:rPr lang="en-US" smtClean="0"/>
              <a:t>4/11/25</a:t>
            </a:fld>
            <a:endParaRPr lang="en-US"/>
          </a:p>
        </p:txBody>
      </p:sp>
      <p:sp>
        <p:nvSpPr>
          <p:cNvPr id="3" name="Footer Placeholder 2">
            <a:extLst>
              <a:ext uri="{FF2B5EF4-FFF2-40B4-BE49-F238E27FC236}">
                <a16:creationId xmlns:a16="http://schemas.microsoft.com/office/drawing/2014/main" id="{E9284D77-B843-7CB7-8F1F-83F13FDD4E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942089-4C74-9280-9E51-4704B2D34303}"/>
              </a:ext>
            </a:extLst>
          </p:cNvPr>
          <p:cNvSpPr>
            <a:spLocks noGrp="1"/>
          </p:cNvSpPr>
          <p:nvPr>
            <p:ph type="sldNum" sz="quarter" idx="12"/>
          </p:nvPr>
        </p:nvSpPr>
        <p:spPr/>
        <p:txBody>
          <a:bodyPr/>
          <a:lstStyle/>
          <a:p>
            <a:fld id="{E359AC4C-F9E1-2147-AF26-8C7BF77E45E9}" type="slidenum">
              <a:rPr lang="en-US" smtClean="0"/>
              <a:t>‹#›</a:t>
            </a:fld>
            <a:endParaRPr lang="en-US"/>
          </a:p>
        </p:txBody>
      </p:sp>
    </p:spTree>
    <p:extLst>
      <p:ext uri="{BB962C8B-B14F-4D97-AF65-F5344CB8AC3E}">
        <p14:creationId xmlns:p14="http://schemas.microsoft.com/office/powerpoint/2010/main" val="2043702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58A2E-4B14-A419-72A4-1BC828B6C5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C7BA92-EFE6-193F-15A8-96BCAAD010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35B48-2A1B-3B5A-5F95-6B7B24B02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B5CD4-F667-97D0-F87D-6751277920D4}"/>
              </a:ext>
            </a:extLst>
          </p:cNvPr>
          <p:cNvSpPr>
            <a:spLocks noGrp="1"/>
          </p:cNvSpPr>
          <p:nvPr>
            <p:ph type="dt" sz="half" idx="10"/>
          </p:nvPr>
        </p:nvSpPr>
        <p:spPr/>
        <p:txBody>
          <a:bodyPr/>
          <a:lstStyle/>
          <a:p>
            <a:fld id="{34593FF8-C1A0-D349-AD7D-2E210E9B1763}" type="datetimeFigureOut">
              <a:rPr lang="en-US" smtClean="0"/>
              <a:t>4/11/25</a:t>
            </a:fld>
            <a:endParaRPr lang="en-US"/>
          </a:p>
        </p:txBody>
      </p:sp>
      <p:sp>
        <p:nvSpPr>
          <p:cNvPr id="6" name="Footer Placeholder 5">
            <a:extLst>
              <a:ext uri="{FF2B5EF4-FFF2-40B4-BE49-F238E27FC236}">
                <a16:creationId xmlns:a16="http://schemas.microsoft.com/office/drawing/2014/main" id="{08DA4300-35CC-C441-712F-5CDBFBBA7C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641A6-5A37-366E-0879-D13886D376C3}"/>
              </a:ext>
            </a:extLst>
          </p:cNvPr>
          <p:cNvSpPr>
            <a:spLocks noGrp="1"/>
          </p:cNvSpPr>
          <p:nvPr>
            <p:ph type="sldNum" sz="quarter" idx="12"/>
          </p:nvPr>
        </p:nvSpPr>
        <p:spPr/>
        <p:txBody>
          <a:bodyPr/>
          <a:lstStyle/>
          <a:p>
            <a:fld id="{E359AC4C-F9E1-2147-AF26-8C7BF77E45E9}" type="slidenum">
              <a:rPr lang="en-US" smtClean="0"/>
              <a:t>‹#›</a:t>
            </a:fld>
            <a:endParaRPr lang="en-US"/>
          </a:p>
        </p:txBody>
      </p:sp>
    </p:spTree>
    <p:extLst>
      <p:ext uri="{BB962C8B-B14F-4D97-AF65-F5344CB8AC3E}">
        <p14:creationId xmlns:p14="http://schemas.microsoft.com/office/powerpoint/2010/main" val="563624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30A8-BE6A-CC55-BC9D-013C46CE23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551F33-BB4B-8A61-77E4-9ACC3DF9E4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E8A916-2D1D-E09E-AEBB-E91FE42194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2DD67B-6273-5A05-A297-855A90C50C8C}"/>
              </a:ext>
            </a:extLst>
          </p:cNvPr>
          <p:cNvSpPr>
            <a:spLocks noGrp="1"/>
          </p:cNvSpPr>
          <p:nvPr>
            <p:ph type="dt" sz="half" idx="10"/>
          </p:nvPr>
        </p:nvSpPr>
        <p:spPr/>
        <p:txBody>
          <a:bodyPr/>
          <a:lstStyle/>
          <a:p>
            <a:fld id="{34593FF8-C1A0-D349-AD7D-2E210E9B1763}" type="datetimeFigureOut">
              <a:rPr lang="en-US" smtClean="0"/>
              <a:t>4/11/25</a:t>
            </a:fld>
            <a:endParaRPr lang="en-US"/>
          </a:p>
        </p:txBody>
      </p:sp>
      <p:sp>
        <p:nvSpPr>
          <p:cNvPr id="6" name="Footer Placeholder 5">
            <a:extLst>
              <a:ext uri="{FF2B5EF4-FFF2-40B4-BE49-F238E27FC236}">
                <a16:creationId xmlns:a16="http://schemas.microsoft.com/office/drawing/2014/main" id="{D712547C-BDC9-C8FC-BC0C-08DB4742F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FC49AB-196D-F625-7715-455EF47E41CA}"/>
              </a:ext>
            </a:extLst>
          </p:cNvPr>
          <p:cNvSpPr>
            <a:spLocks noGrp="1"/>
          </p:cNvSpPr>
          <p:nvPr>
            <p:ph type="sldNum" sz="quarter" idx="12"/>
          </p:nvPr>
        </p:nvSpPr>
        <p:spPr/>
        <p:txBody>
          <a:bodyPr/>
          <a:lstStyle/>
          <a:p>
            <a:fld id="{E359AC4C-F9E1-2147-AF26-8C7BF77E45E9}" type="slidenum">
              <a:rPr lang="en-US" smtClean="0"/>
              <a:t>‹#›</a:t>
            </a:fld>
            <a:endParaRPr lang="en-US"/>
          </a:p>
        </p:txBody>
      </p:sp>
    </p:spTree>
    <p:extLst>
      <p:ext uri="{BB962C8B-B14F-4D97-AF65-F5344CB8AC3E}">
        <p14:creationId xmlns:p14="http://schemas.microsoft.com/office/powerpoint/2010/main" val="84528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BD4686-9A6E-214F-2F1A-891285513B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A7F23E-9AEE-9545-B086-62023C445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BB32C-4442-67FD-3B21-4560E51FE4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593FF8-C1A0-D349-AD7D-2E210E9B1763}" type="datetimeFigureOut">
              <a:rPr lang="en-US" smtClean="0"/>
              <a:t>4/11/25</a:t>
            </a:fld>
            <a:endParaRPr lang="en-US"/>
          </a:p>
        </p:txBody>
      </p:sp>
      <p:sp>
        <p:nvSpPr>
          <p:cNvPr id="5" name="Footer Placeholder 4">
            <a:extLst>
              <a:ext uri="{FF2B5EF4-FFF2-40B4-BE49-F238E27FC236}">
                <a16:creationId xmlns:a16="http://schemas.microsoft.com/office/drawing/2014/main" id="{2A42E943-DC73-4F14-B0D7-6C1259F38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0178F0C-B8E8-420D-E96A-F695B3AA57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59AC4C-F9E1-2147-AF26-8C7BF77E45E9}" type="slidenum">
              <a:rPr lang="en-US" smtClean="0"/>
              <a:t>‹#›</a:t>
            </a:fld>
            <a:endParaRPr lang="en-US"/>
          </a:p>
        </p:txBody>
      </p:sp>
    </p:spTree>
    <p:extLst>
      <p:ext uri="{BB962C8B-B14F-4D97-AF65-F5344CB8AC3E}">
        <p14:creationId xmlns:p14="http://schemas.microsoft.com/office/powerpoint/2010/main" val="3835924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t_J6RE5_5R4"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t_J6RE5_5R4?feature=oembed" TargetMode="Externa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rt road in a forest&#10;&#10;Description automatically generated">
            <a:extLst>
              <a:ext uri="{FF2B5EF4-FFF2-40B4-BE49-F238E27FC236}">
                <a16:creationId xmlns:a16="http://schemas.microsoft.com/office/drawing/2014/main" id="{E8AFC829-D57E-1EC0-B31A-D95896D9B54B}"/>
              </a:ext>
            </a:extLst>
          </p:cNvPr>
          <p:cNvPicPr>
            <a:picLocks noChangeAspect="1"/>
          </p:cNvPicPr>
          <p:nvPr/>
        </p:nvPicPr>
        <p:blipFill rotWithShape="1">
          <a:blip r:embed="rId2"/>
          <a:srcRect t="7678" b="8367"/>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F13EB4-0EF8-FF52-6BC5-7C361AC5032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pPr>
              <a:lnSpc>
                <a:spcPct val="100000"/>
              </a:lnSpc>
            </a:pPr>
            <a:r>
              <a:rPr lang="en-US" sz="5200" dirty="0">
                <a:solidFill>
                  <a:srgbClr val="FFFFFF"/>
                </a:solidFill>
              </a:rPr>
              <a:t>Discernment Team</a:t>
            </a:r>
            <a:br>
              <a:rPr lang="en-US" sz="5200" dirty="0">
                <a:solidFill>
                  <a:srgbClr val="FFFFFF"/>
                </a:solidFill>
              </a:rPr>
            </a:br>
            <a:r>
              <a:rPr lang="en-US" sz="5200" dirty="0">
                <a:solidFill>
                  <a:srgbClr val="FFFFFF"/>
                </a:solidFill>
              </a:rPr>
              <a:t>Orientation Training</a:t>
            </a:r>
          </a:p>
        </p:txBody>
      </p:sp>
      <p:sp>
        <p:nvSpPr>
          <p:cNvPr id="3" name="Subtitle 2">
            <a:extLst>
              <a:ext uri="{FF2B5EF4-FFF2-40B4-BE49-F238E27FC236}">
                <a16:creationId xmlns:a16="http://schemas.microsoft.com/office/drawing/2014/main" id="{35486C4D-D9E9-D75F-C6B0-C1538D8617CA}"/>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dirty="0">
              <a:solidFill>
                <a:srgbClr val="FFFFFF"/>
              </a:solidFill>
            </a:endParaRPr>
          </a:p>
        </p:txBody>
      </p:sp>
      <p:sp>
        <p:nvSpPr>
          <p:cNvPr id="4" name="TextBox 3">
            <a:extLst>
              <a:ext uri="{FF2B5EF4-FFF2-40B4-BE49-F238E27FC236}">
                <a16:creationId xmlns:a16="http://schemas.microsoft.com/office/drawing/2014/main" id="{E092C5CA-7CB3-88F6-DCE6-7C70AF5834B5}"/>
              </a:ext>
            </a:extLst>
          </p:cNvPr>
          <p:cNvSpPr txBox="1"/>
          <p:nvPr/>
        </p:nvSpPr>
        <p:spPr>
          <a:xfrm>
            <a:off x="11658599" y="6464300"/>
            <a:ext cx="530351" cy="338554"/>
          </a:xfrm>
          <a:prstGeom prst="rect">
            <a:avLst/>
          </a:prstGeom>
          <a:noFill/>
        </p:spPr>
        <p:txBody>
          <a:bodyPr wrap="square" rtlCol="0">
            <a:spAutoFit/>
          </a:bodyPr>
          <a:lstStyle/>
          <a:p>
            <a:r>
              <a:rPr lang="en-US" sz="1600" b="1" dirty="0">
                <a:solidFill>
                  <a:schemeClr val="bg1"/>
                </a:solidFill>
              </a:rPr>
              <a:t>GF</a:t>
            </a:r>
          </a:p>
        </p:txBody>
      </p:sp>
    </p:spTree>
    <p:extLst>
      <p:ext uri="{BB962C8B-B14F-4D97-AF65-F5344CB8AC3E}">
        <p14:creationId xmlns:p14="http://schemas.microsoft.com/office/powerpoint/2010/main" val="129860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nodePh="1">
                                  <p:stCondLst>
                                    <p:cond delay="1500"/>
                                  </p:stCondLst>
                                  <p:endCondLst>
                                    <p:cond evt="begin" delay="0">
                                      <p:tn val="8"/>
                                    </p:cond>
                                  </p:end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ng corridor with arched windows&#10;&#10;Description automatically generated with medium confidence">
            <a:extLst>
              <a:ext uri="{FF2B5EF4-FFF2-40B4-BE49-F238E27FC236}">
                <a16:creationId xmlns:a16="http://schemas.microsoft.com/office/drawing/2014/main" id="{D025E6D4-3CE6-074B-D068-71DD530958AC}"/>
              </a:ext>
            </a:extLst>
          </p:cNvPr>
          <p:cNvPicPr>
            <a:picLocks noChangeAspect="1"/>
          </p:cNvPicPr>
          <p:nvPr/>
        </p:nvPicPr>
        <p:blipFill rotWithShape="1">
          <a:blip r:embed="rId2"/>
          <a:srcRect l="5884" r="-1"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067936-91B8-80C4-F9D6-ADFEEC3990CD}"/>
              </a:ext>
            </a:extLst>
          </p:cNvPr>
          <p:cNvSpPr>
            <a:spLocks noGrp="1"/>
          </p:cNvSpPr>
          <p:nvPr>
            <p:ph type="title"/>
          </p:nvPr>
        </p:nvSpPr>
        <p:spPr>
          <a:xfrm>
            <a:off x="8033698" y="390525"/>
            <a:ext cx="3561402" cy="1899912"/>
          </a:xfrm>
        </p:spPr>
        <p:txBody>
          <a:bodyPr>
            <a:normAutofit/>
          </a:bodyPr>
          <a:lstStyle/>
          <a:p>
            <a:pPr marR="0" lvl="0">
              <a:spcBef>
                <a:spcPts val="0"/>
              </a:spcBef>
              <a:spcAft>
                <a:spcPts val="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Vowed Religious</a:t>
            </a:r>
            <a:br>
              <a:rPr lang="en-US" sz="4000" kern="100" dirty="0">
                <a:effectLst/>
                <a:latin typeface="Aptos" panose="020B0004020202020204" pitchFamily="34" charset="0"/>
                <a:ea typeface="Aptos" panose="020B0004020202020204" pitchFamily="34" charset="0"/>
                <a:cs typeface="Times New Roman" panose="02020603050405020304" pitchFamily="18" charset="0"/>
              </a:rPr>
            </a:br>
            <a:r>
              <a:rPr lang="en-US" sz="4000" kern="100" dirty="0">
                <a:effectLst/>
                <a:latin typeface="Aptos" panose="020B0004020202020204" pitchFamily="34" charset="0"/>
                <a:ea typeface="Aptos" panose="020B0004020202020204" pitchFamily="34" charset="0"/>
                <a:cs typeface="Times New Roman" panose="02020603050405020304" pitchFamily="18" charset="0"/>
              </a:rPr>
              <a:t>Life</a:t>
            </a:r>
          </a:p>
        </p:txBody>
      </p:sp>
      <p:sp>
        <p:nvSpPr>
          <p:cNvPr id="3" name="Content Placeholder 2">
            <a:extLst>
              <a:ext uri="{FF2B5EF4-FFF2-40B4-BE49-F238E27FC236}">
                <a16:creationId xmlns:a16="http://schemas.microsoft.com/office/drawing/2014/main" id="{79CE5785-B933-15BF-77A0-7A06EE824E0C}"/>
              </a:ext>
            </a:extLst>
          </p:cNvPr>
          <p:cNvSpPr>
            <a:spLocks noGrp="1"/>
          </p:cNvSpPr>
          <p:nvPr>
            <p:ph idx="1"/>
          </p:nvPr>
        </p:nvSpPr>
        <p:spPr>
          <a:xfrm>
            <a:off x="8033698" y="2434201"/>
            <a:ext cx="3561402" cy="3742762"/>
          </a:xfrm>
        </p:spPr>
        <p:txBody>
          <a:bodyPr>
            <a:normAutofit/>
          </a:bodyPr>
          <a:lstStyle/>
          <a:p>
            <a:pPr marL="342900" marR="0" lvl="0" indent="-342900">
              <a:spcBef>
                <a:spcPts val="0"/>
              </a:spcBef>
              <a:spcAft>
                <a:spcPts val="600"/>
              </a:spcAft>
              <a:buFont typeface="Symbol" pitchFamily="2" charset="2"/>
              <a:buChar char=""/>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Religious orders</a:t>
            </a:r>
          </a:p>
          <a:p>
            <a:pPr marL="342900" marR="0" lvl="0" indent="-342900">
              <a:spcBef>
                <a:spcPts val="0"/>
              </a:spcBef>
              <a:spcAft>
                <a:spcPts val="600"/>
              </a:spcAft>
              <a:buFont typeface="Symbol" pitchFamily="2" charset="2"/>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Religious communities</a:t>
            </a:r>
          </a:p>
          <a:p>
            <a:pPr marL="342900" marR="0" lvl="0" indent="-342900">
              <a:spcBef>
                <a:spcPts val="0"/>
              </a:spcBef>
              <a:spcAft>
                <a:spcPts val="600"/>
              </a:spcAft>
              <a:buFont typeface="Symbol" pitchFamily="2" charset="2"/>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Qualities of people living a vowed religious life </a:t>
            </a:r>
          </a:p>
          <a:p>
            <a:pPr marL="342900" marR="0" lvl="0" indent="-342900">
              <a:spcBef>
                <a:spcPts val="0"/>
              </a:spcBef>
              <a:spcAft>
                <a:spcPts val="600"/>
              </a:spcAft>
              <a:buFont typeface="Symbol" pitchFamily="2" charset="2"/>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Explore: https://</a:t>
            </a:r>
            <a:r>
              <a:rPr lang="en-US" sz="2000" kern="100" dirty="0" err="1">
                <a:latin typeface="Aptos" panose="020B0004020202020204" pitchFamily="34" charset="0"/>
                <a:ea typeface="Aptos" panose="020B0004020202020204" pitchFamily="34" charset="0"/>
                <a:cs typeface="Times New Roman" panose="02020603050405020304" pitchFamily="18" charset="0"/>
              </a:rPr>
              <a:t>episcopalcolorado.org</a:t>
            </a:r>
            <a:r>
              <a:rPr lang="en-US" sz="2000" kern="100" dirty="0">
                <a:latin typeface="Aptos" panose="020B0004020202020204" pitchFamily="34" charset="0"/>
                <a:ea typeface="Aptos" panose="020B0004020202020204" pitchFamily="34" charset="0"/>
                <a:cs typeface="Times New Roman" panose="02020603050405020304" pitchFamily="18" charset="0"/>
              </a:rPr>
              <a:t>/lay-ordained-ministry/vowed-religious-life/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C451E85-122D-7648-411E-7D167A217CA9}"/>
              </a:ext>
            </a:extLst>
          </p:cNvPr>
          <p:cNvSpPr txBox="1"/>
          <p:nvPr/>
        </p:nvSpPr>
        <p:spPr>
          <a:xfrm>
            <a:off x="11734799" y="6464300"/>
            <a:ext cx="454151" cy="338554"/>
          </a:xfrm>
          <a:prstGeom prst="rect">
            <a:avLst/>
          </a:prstGeom>
          <a:noFill/>
        </p:spPr>
        <p:txBody>
          <a:bodyPr wrap="square" rtlCol="0">
            <a:spAutoFit/>
          </a:bodyPr>
          <a:lstStyle/>
          <a:p>
            <a:r>
              <a:rPr lang="en-US" sz="1600" b="1" dirty="0">
                <a:solidFill>
                  <a:schemeClr val="tx1">
                    <a:lumMod val="50000"/>
                    <a:lumOff val="50000"/>
                  </a:schemeClr>
                </a:solidFill>
              </a:rPr>
              <a:t>GF</a:t>
            </a:r>
          </a:p>
        </p:txBody>
      </p:sp>
    </p:spTree>
    <p:extLst>
      <p:ext uri="{BB962C8B-B14F-4D97-AF65-F5344CB8AC3E}">
        <p14:creationId xmlns:p14="http://schemas.microsoft.com/office/powerpoint/2010/main" val="2461109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AC40FFA8-CDA2-4745-9D0A-854FC4DBE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6067936-91B8-80C4-F9D6-ADFEEC3990CD}"/>
              </a:ext>
            </a:extLst>
          </p:cNvPr>
          <p:cNvSpPr>
            <a:spLocks noGrp="1"/>
          </p:cNvSpPr>
          <p:nvPr>
            <p:ph type="title"/>
          </p:nvPr>
        </p:nvSpPr>
        <p:spPr>
          <a:xfrm>
            <a:off x="765612" y="3940584"/>
            <a:ext cx="4648051" cy="2405833"/>
          </a:xfrm>
        </p:spPr>
        <p:txBody>
          <a:bodyPr anchor="ctr">
            <a:normAutofit/>
          </a:bodyPr>
          <a:lstStyle/>
          <a:p>
            <a:r>
              <a:rPr lang="en-US" sz="4000" dirty="0"/>
              <a:t>Ordained Leaders</a:t>
            </a:r>
          </a:p>
        </p:txBody>
      </p:sp>
      <p:sp useBgFill="1">
        <p:nvSpPr>
          <p:cNvPr id="22" name="Rectangle 21">
            <a:extLst>
              <a:ext uri="{FF2B5EF4-FFF2-40B4-BE49-F238E27FC236}">
                <a16:creationId xmlns:a16="http://schemas.microsoft.com/office/drawing/2014/main" id="{A031F918-6C2A-4C3F-8785-651FF613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7999"/>
          </a:xfrm>
          <a:prstGeom prst="rect">
            <a:avLst/>
          </a:prstGeom>
          <a:ln>
            <a:noFill/>
          </a:ln>
          <a:effectLst>
            <a:outerShdw blurRad="228600" dist="190500" dir="7260000" sx="95000" sy="95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ilver chalice and bread&#10;&#10;Description automatically generated">
            <a:extLst>
              <a:ext uri="{FF2B5EF4-FFF2-40B4-BE49-F238E27FC236}">
                <a16:creationId xmlns:a16="http://schemas.microsoft.com/office/drawing/2014/main" id="{DEB0BA90-40C3-6B36-F27A-8BFEEE4130CD}"/>
              </a:ext>
            </a:extLst>
          </p:cNvPr>
          <p:cNvPicPr>
            <a:picLocks noChangeAspect="1"/>
          </p:cNvPicPr>
          <p:nvPr/>
        </p:nvPicPr>
        <p:blipFill rotWithShape="1">
          <a:blip r:embed="rId2"/>
          <a:srcRect t="18475" b="11213"/>
          <a:stretch/>
        </p:blipFill>
        <p:spPr>
          <a:xfrm>
            <a:off x="1" y="-2"/>
            <a:ext cx="6096000" cy="3429001"/>
          </a:xfrm>
          <a:prstGeom prst="rect">
            <a:avLst/>
          </a:prstGeom>
        </p:spPr>
      </p:pic>
      <p:pic>
        <p:nvPicPr>
          <p:cNvPr id="7" name="Picture 6" descr="A bowl with a white cloth and a white towel&#10;&#10;Description automatically generated">
            <a:extLst>
              <a:ext uri="{FF2B5EF4-FFF2-40B4-BE49-F238E27FC236}">
                <a16:creationId xmlns:a16="http://schemas.microsoft.com/office/drawing/2014/main" id="{F4E64F15-9E28-0E89-AE40-1744802D6A3E}"/>
              </a:ext>
            </a:extLst>
          </p:cNvPr>
          <p:cNvPicPr>
            <a:picLocks noChangeAspect="1"/>
          </p:cNvPicPr>
          <p:nvPr/>
        </p:nvPicPr>
        <p:blipFill rotWithShape="1">
          <a:blip r:embed="rId3"/>
          <a:srcRect t="19065"/>
          <a:stretch/>
        </p:blipFill>
        <p:spPr>
          <a:xfrm>
            <a:off x="6096000" y="-2"/>
            <a:ext cx="6096000" cy="3429001"/>
          </a:xfrm>
          <a:prstGeom prst="rect">
            <a:avLst/>
          </a:prstGeom>
        </p:spPr>
      </p:pic>
      <p:sp>
        <p:nvSpPr>
          <p:cNvPr id="3" name="Content Placeholder 2">
            <a:extLst>
              <a:ext uri="{FF2B5EF4-FFF2-40B4-BE49-F238E27FC236}">
                <a16:creationId xmlns:a16="http://schemas.microsoft.com/office/drawing/2014/main" id="{79CE5785-B933-15BF-77A0-7A06EE824E0C}"/>
              </a:ext>
            </a:extLst>
          </p:cNvPr>
          <p:cNvSpPr>
            <a:spLocks noGrp="1"/>
          </p:cNvSpPr>
          <p:nvPr>
            <p:ph idx="1"/>
          </p:nvPr>
        </p:nvSpPr>
        <p:spPr>
          <a:xfrm>
            <a:off x="6803408" y="4136571"/>
            <a:ext cx="4617965" cy="2263661"/>
          </a:xfrm>
        </p:spPr>
        <p:txBody>
          <a:bodyPr anchor="ctr">
            <a:normAutofit/>
          </a:bodyPr>
          <a:lstStyle/>
          <a:p>
            <a:pPr marL="0" marR="0" lvl="0" indent="0">
              <a:spcBef>
                <a:spcPts val="0"/>
              </a:spcBef>
              <a:spcAft>
                <a:spcPts val="600"/>
              </a:spcAft>
              <a:buNone/>
            </a:pPr>
            <a:r>
              <a:rPr lang="en-US" sz="2000" kern="100" dirty="0">
                <a:latin typeface="Aptos" panose="020B0004020202020204" pitchFamily="34" charset="0"/>
                <a:ea typeface="Aptos" panose="020B0004020202020204" pitchFamily="34" charset="0"/>
                <a:cs typeface="Times New Roman" panose="02020603050405020304" pitchFamily="18" charset="0"/>
              </a:rPr>
              <a:t>What are qualities of ordained leaders?</a:t>
            </a:r>
          </a:p>
          <a:p>
            <a:pPr marL="342900" marR="0" lvl="0" indent="-342900">
              <a:spcBef>
                <a:spcPts val="0"/>
              </a:spcBef>
              <a:spcAft>
                <a:spcPts val="600"/>
              </a:spcAft>
              <a:buFont typeface="Symbol" pitchFamily="2" charset="2"/>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Deacons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Priests</a:t>
            </a:r>
          </a:p>
        </p:txBody>
      </p:sp>
      <p:sp>
        <p:nvSpPr>
          <p:cNvPr id="4" name="TextBox 3">
            <a:extLst>
              <a:ext uri="{FF2B5EF4-FFF2-40B4-BE49-F238E27FC236}">
                <a16:creationId xmlns:a16="http://schemas.microsoft.com/office/drawing/2014/main" id="{78D0A018-2F25-6C2C-573C-0A325EB4DCEE}"/>
              </a:ext>
            </a:extLst>
          </p:cNvPr>
          <p:cNvSpPr txBox="1"/>
          <p:nvPr/>
        </p:nvSpPr>
        <p:spPr>
          <a:xfrm>
            <a:off x="11747499" y="6464300"/>
            <a:ext cx="454151" cy="338554"/>
          </a:xfrm>
          <a:prstGeom prst="rect">
            <a:avLst/>
          </a:prstGeom>
          <a:noFill/>
        </p:spPr>
        <p:txBody>
          <a:bodyPr wrap="square" rtlCol="0">
            <a:spAutoFit/>
          </a:bodyPr>
          <a:lstStyle/>
          <a:p>
            <a:r>
              <a:rPr lang="en-US" sz="1600" b="1" dirty="0">
                <a:solidFill>
                  <a:schemeClr val="tx1">
                    <a:lumMod val="50000"/>
                    <a:lumOff val="50000"/>
                  </a:schemeClr>
                </a:solidFill>
              </a:rPr>
              <a:t>GF</a:t>
            </a:r>
          </a:p>
        </p:txBody>
      </p:sp>
    </p:spTree>
    <p:extLst>
      <p:ext uri="{BB962C8B-B14F-4D97-AF65-F5344CB8AC3E}">
        <p14:creationId xmlns:p14="http://schemas.microsoft.com/office/powerpoint/2010/main" val="2749306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067936-91B8-80C4-F9D6-ADFEEC3990CD}"/>
              </a:ext>
            </a:extLst>
          </p:cNvPr>
          <p:cNvSpPr>
            <a:spLocks noGrp="1"/>
          </p:cNvSpPr>
          <p:nvPr>
            <p:ph type="title"/>
          </p:nvPr>
        </p:nvSpPr>
        <p:spPr>
          <a:xfrm>
            <a:off x="1137033" y="670559"/>
            <a:ext cx="4683321" cy="2148841"/>
          </a:xfrm>
        </p:spPr>
        <p:txBody>
          <a:bodyPr anchor="t">
            <a:normAutofit fontScale="90000"/>
          </a:bodyPr>
          <a:lstStyle/>
          <a:p>
            <a:r>
              <a:rPr lang="en-US" dirty="0"/>
              <a:t>What Does Discernment in Community Look Like?</a:t>
            </a:r>
          </a:p>
        </p:txBody>
      </p:sp>
      <p:pic>
        <p:nvPicPr>
          <p:cNvPr id="5" name="Picture 4" descr="A sign on a wooden door&#10;&#10;Description automatically generated">
            <a:extLst>
              <a:ext uri="{FF2B5EF4-FFF2-40B4-BE49-F238E27FC236}">
                <a16:creationId xmlns:a16="http://schemas.microsoft.com/office/drawing/2014/main" id="{30DD215D-A39C-700D-D7ED-A5799913052E}"/>
              </a:ext>
            </a:extLst>
          </p:cNvPr>
          <p:cNvPicPr>
            <a:picLocks noChangeAspect="1"/>
          </p:cNvPicPr>
          <p:nvPr/>
        </p:nvPicPr>
        <p:blipFill rotWithShape="1">
          <a:blip r:embed="rId2"/>
          <a:srcRect t="6946" b="5866"/>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79CE5785-B933-15BF-77A0-7A06EE824E0C}"/>
              </a:ext>
            </a:extLst>
          </p:cNvPr>
          <p:cNvSpPr>
            <a:spLocks noGrp="1"/>
          </p:cNvSpPr>
          <p:nvPr>
            <p:ph idx="1"/>
          </p:nvPr>
        </p:nvSpPr>
        <p:spPr>
          <a:xfrm>
            <a:off x="6797004" y="342900"/>
            <a:ext cx="5206310" cy="6515097"/>
          </a:xfrm>
        </p:spPr>
        <p:txBody>
          <a:bodyPr anchor="t">
            <a:normAutofit/>
          </a:bodyPr>
          <a:lstStyle/>
          <a:p>
            <a:pPr marL="342900" marR="0" lvl="0" indent="-342900" fontAlgn="base">
              <a:lnSpc>
                <a:spcPct val="100000"/>
              </a:lnSpc>
              <a:spcBef>
                <a:spcPts val="0"/>
              </a:spcBef>
              <a:spcAft>
                <a:spcPts val="600"/>
              </a:spcAft>
              <a:buSzPts val="1000"/>
              <a:buFont typeface="Symbol" pitchFamily="2" charset="2"/>
              <a:buChar char=""/>
              <a:tabLst>
                <a:tab pos="457200" algn="l"/>
              </a:tabLst>
            </a:pPr>
            <a:r>
              <a:rPr lang="en-US" sz="1600" kern="0" dirty="0">
                <a:solidFill>
                  <a:schemeClr val="tx2"/>
                </a:solidFill>
                <a:effectLst/>
                <a:latin typeface="+mj-lt"/>
                <a:ea typeface="Times New Roman" panose="02020603050405020304" pitchFamily="18" charset="0"/>
                <a:cs typeface="Arial" panose="020B0604020202020204" pitchFamily="34" charset="0"/>
              </a:rPr>
              <a:t>A sacred container for listening to the Holy Spirit</a:t>
            </a:r>
            <a:endParaRPr lang="en-US" sz="1600" kern="100" dirty="0">
              <a:solidFill>
                <a:schemeClr val="tx2"/>
              </a:solidFill>
              <a:effectLst/>
              <a:latin typeface="+mj-lt"/>
              <a:ea typeface="Aptos" panose="020B0004020202020204" pitchFamily="34" charset="0"/>
              <a:cs typeface="Times New Roman" panose="02020603050405020304" pitchFamily="18" charset="0"/>
            </a:endParaRPr>
          </a:p>
          <a:p>
            <a:pPr marL="342900" marR="0" lvl="0" indent="-342900" fontAlgn="base">
              <a:lnSpc>
                <a:spcPct val="100000"/>
              </a:lnSpc>
              <a:spcBef>
                <a:spcPts val="0"/>
              </a:spcBef>
              <a:spcAft>
                <a:spcPts val="600"/>
              </a:spcAft>
              <a:buSzPts val="1000"/>
              <a:buFont typeface="Symbol" pitchFamily="2" charset="2"/>
              <a:buChar char=""/>
              <a:tabLst>
                <a:tab pos="457200" algn="l"/>
              </a:tabLst>
            </a:pPr>
            <a:r>
              <a:rPr lang="en-US" sz="1600" kern="0" dirty="0">
                <a:solidFill>
                  <a:schemeClr val="tx2"/>
                </a:solidFill>
                <a:effectLst/>
                <a:latin typeface="+mj-lt"/>
                <a:ea typeface="Times New Roman" panose="02020603050405020304" pitchFamily="18" charset="0"/>
                <a:cs typeface="Arial" panose="020B0604020202020204" pitchFamily="34" charset="0"/>
              </a:rPr>
              <a:t>A gift and a mutual blessing</a:t>
            </a:r>
            <a:endParaRPr lang="en-US" sz="1600" kern="100" dirty="0">
              <a:solidFill>
                <a:schemeClr val="tx2"/>
              </a:solidFill>
              <a:effectLst/>
              <a:latin typeface="+mj-lt"/>
              <a:ea typeface="Aptos" panose="020B0004020202020204" pitchFamily="34" charset="0"/>
              <a:cs typeface="Times New Roman" panose="02020603050405020304" pitchFamily="18" charset="0"/>
            </a:endParaRPr>
          </a:p>
          <a:p>
            <a:pPr marL="342900" marR="0" lvl="0" indent="-342900" fontAlgn="base">
              <a:lnSpc>
                <a:spcPct val="100000"/>
              </a:lnSpc>
              <a:spcBef>
                <a:spcPts val="0"/>
              </a:spcBef>
              <a:spcAft>
                <a:spcPts val="600"/>
              </a:spcAft>
              <a:buSzPts val="1000"/>
              <a:buFont typeface="Symbol" pitchFamily="2" charset="2"/>
              <a:buChar char=""/>
              <a:tabLst>
                <a:tab pos="457200" algn="l"/>
              </a:tabLst>
            </a:pPr>
            <a:r>
              <a:rPr lang="en-US" sz="1600" kern="0" dirty="0">
                <a:solidFill>
                  <a:schemeClr val="tx2"/>
                </a:solidFill>
                <a:effectLst/>
                <a:latin typeface="+mj-lt"/>
                <a:ea typeface="Times New Roman" panose="02020603050405020304" pitchFamily="18" charset="0"/>
                <a:cs typeface="Arial" panose="020B0604020202020204" pitchFamily="34" charset="0"/>
              </a:rPr>
              <a:t>A compassionate listening and gentle exploring process, loving and attentive to the seeker</a:t>
            </a:r>
            <a:endParaRPr lang="en-US" sz="1600" kern="100" dirty="0">
              <a:solidFill>
                <a:schemeClr val="tx2"/>
              </a:solidFill>
              <a:effectLst/>
              <a:latin typeface="+mj-lt"/>
              <a:ea typeface="Aptos" panose="020B0004020202020204" pitchFamily="34" charset="0"/>
              <a:cs typeface="Times New Roman" panose="02020603050405020304" pitchFamily="18" charset="0"/>
            </a:endParaRPr>
          </a:p>
          <a:p>
            <a:pPr marL="342900" marR="0" lvl="0" indent="-342900" fontAlgn="base">
              <a:lnSpc>
                <a:spcPct val="100000"/>
              </a:lnSpc>
              <a:spcBef>
                <a:spcPts val="0"/>
              </a:spcBef>
              <a:spcAft>
                <a:spcPts val="600"/>
              </a:spcAft>
              <a:buSzPts val="1000"/>
              <a:buFont typeface="Symbol" pitchFamily="2" charset="2"/>
              <a:buChar char=""/>
              <a:tabLst>
                <a:tab pos="457200" algn="l"/>
              </a:tabLst>
            </a:pPr>
            <a:r>
              <a:rPr lang="en-US" sz="1600" kern="0" dirty="0">
                <a:solidFill>
                  <a:schemeClr val="tx2"/>
                </a:solidFill>
                <a:effectLst/>
                <a:latin typeface="+mj-lt"/>
                <a:ea typeface="Times New Roman" panose="02020603050405020304" pitchFamily="18" charset="0"/>
                <a:cs typeface="Arial" panose="020B0604020202020204" pitchFamily="34" charset="0"/>
              </a:rPr>
              <a:t>Completely confidential: no commenting outside the team; however, congregation </a:t>
            </a:r>
            <a:r>
              <a:rPr lang="en-US" sz="1600" kern="0" dirty="0">
                <a:solidFill>
                  <a:schemeClr val="tx2"/>
                </a:solidFill>
                <a:latin typeface="+mj-lt"/>
                <a:ea typeface="Times New Roman" panose="02020603050405020304" pitchFamily="18" charset="0"/>
                <a:cs typeface="Arial" panose="020B0604020202020204" pitchFamily="34" charset="0"/>
              </a:rPr>
              <a:t>may be</a:t>
            </a:r>
            <a:r>
              <a:rPr lang="en-US" sz="1600" kern="0" dirty="0">
                <a:solidFill>
                  <a:schemeClr val="tx2"/>
                </a:solidFill>
                <a:effectLst/>
                <a:latin typeface="+mj-lt"/>
                <a:ea typeface="Times New Roman" panose="02020603050405020304" pitchFamily="18" charset="0"/>
                <a:cs typeface="Arial" panose="020B0604020202020204" pitchFamily="34" charset="0"/>
              </a:rPr>
              <a:t> invited to pray for the seeker and the discernment team (if the seeker is ready for this)</a:t>
            </a:r>
            <a:endParaRPr lang="en-US" sz="1600" kern="100" dirty="0">
              <a:solidFill>
                <a:schemeClr val="tx2"/>
              </a:solidFill>
              <a:effectLst/>
              <a:latin typeface="+mj-lt"/>
              <a:ea typeface="Aptos" panose="020B0004020202020204" pitchFamily="34" charset="0"/>
              <a:cs typeface="Times New Roman" panose="02020603050405020304" pitchFamily="18" charset="0"/>
            </a:endParaRPr>
          </a:p>
          <a:p>
            <a:pPr marL="342900" marR="0" lvl="0" indent="-342900" fontAlgn="base">
              <a:lnSpc>
                <a:spcPct val="100000"/>
              </a:lnSpc>
              <a:spcBef>
                <a:spcPts val="0"/>
              </a:spcBef>
              <a:spcAft>
                <a:spcPts val="600"/>
              </a:spcAft>
              <a:buSzPts val="1000"/>
              <a:buFont typeface="Symbol" pitchFamily="2" charset="2"/>
              <a:buChar char=""/>
              <a:tabLst>
                <a:tab pos="457200" algn="l"/>
              </a:tabLst>
            </a:pPr>
            <a:r>
              <a:rPr lang="en-US" sz="1600" kern="0" dirty="0">
                <a:solidFill>
                  <a:schemeClr val="tx2"/>
                </a:solidFill>
                <a:effectLst/>
                <a:latin typeface="+mj-lt"/>
                <a:ea typeface="Times New Roman" panose="02020603050405020304" pitchFamily="18" charset="0"/>
                <a:cs typeface="Arial" panose="020B0604020202020204" pitchFamily="34" charset="0"/>
              </a:rPr>
              <a:t>Spirit-led</a:t>
            </a:r>
            <a:endParaRPr lang="en-US" sz="1600" kern="100" dirty="0">
              <a:solidFill>
                <a:schemeClr val="tx2"/>
              </a:solidFill>
              <a:effectLst/>
              <a:latin typeface="+mj-lt"/>
              <a:ea typeface="Aptos" panose="020B0004020202020204" pitchFamily="34" charset="0"/>
              <a:cs typeface="Times New Roman" panose="02020603050405020304" pitchFamily="18" charset="0"/>
            </a:endParaRPr>
          </a:p>
          <a:p>
            <a:pPr marL="342900" marR="0" lvl="0" indent="-342900" fontAlgn="base">
              <a:lnSpc>
                <a:spcPct val="100000"/>
              </a:lnSpc>
              <a:spcBef>
                <a:spcPts val="0"/>
              </a:spcBef>
              <a:spcAft>
                <a:spcPts val="600"/>
              </a:spcAft>
              <a:buSzPts val="1000"/>
              <a:buFont typeface="Symbol" pitchFamily="2" charset="2"/>
              <a:buChar char=""/>
              <a:tabLst>
                <a:tab pos="457200" algn="l"/>
              </a:tabLst>
            </a:pPr>
            <a:r>
              <a:rPr lang="en-US" sz="1600" kern="0" dirty="0">
                <a:solidFill>
                  <a:schemeClr val="tx2"/>
                </a:solidFill>
                <a:effectLst/>
                <a:latin typeface="+mj-lt"/>
                <a:ea typeface="Times New Roman" panose="02020603050405020304" pitchFamily="18" charset="0"/>
                <a:cs typeface="Arial" panose="020B0604020202020204" pitchFamily="34" charset="0"/>
              </a:rPr>
              <a:t>Shared leadership</a:t>
            </a:r>
            <a:endParaRPr lang="en-US" sz="1600" kern="100" dirty="0">
              <a:solidFill>
                <a:schemeClr val="tx2"/>
              </a:solidFill>
              <a:effectLst/>
              <a:latin typeface="+mj-lt"/>
              <a:ea typeface="Aptos" panose="020B0004020202020204" pitchFamily="34" charset="0"/>
              <a:cs typeface="Times New Roman" panose="02020603050405020304" pitchFamily="18" charset="0"/>
            </a:endParaRPr>
          </a:p>
          <a:p>
            <a:pPr marL="342900" marR="0" lvl="0" indent="-342900" fontAlgn="base">
              <a:lnSpc>
                <a:spcPct val="100000"/>
              </a:lnSpc>
              <a:spcBef>
                <a:spcPts val="0"/>
              </a:spcBef>
              <a:spcAft>
                <a:spcPts val="600"/>
              </a:spcAft>
              <a:buSzPts val="1000"/>
              <a:buFont typeface="Symbol" pitchFamily="2" charset="2"/>
              <a:buChar char=""/>
              <a:tabLst>
                <a:tab pos="457200" algn="l"/>
              </a:tabLst>
            </a:pPr>
            <a:r>
              <a:rPr lang="en-US" sz="1600" kern="0" dirty="0">
                <a:solidFill>
                  <a:schemeClr val="tx2"/>
                </a:solidFill>
                <a:effectLst/>
                <a:latin typeface="+mj-lt"/>
                <a:ea typeface="Times New Roman" panose="02020603050405020304" pitchFamily="18" charset="0"/>
                <a:cs typeface="Arial" panose="020B0604020202020204" pitchFamily="34" charset="0"/>
              </a:rPr>
              <a:t>Open-ended</a:t>
            </a:r>
            <a:endParaRPr lang="en-US" sz="1600" kern="100" dirty="0">
              <a:solidFill>
                <a:schemeClr val="tx2"/>
              </a:solidFill>
              <a:effectLst/>
              <a:latin typeface="+mj-lt"/>
              <a:ea typeface="Aptos" panose="020B0004020202020204" pitchFamily="34" charset="0"/>
              <a:cs typeface="Times New Roman" panose="02020603050405020304" pitchFamily="18" charset="0"/>
            </a:endParaRPr>
          </a:p>
          <a:p>
            <a:pPr marL="342900" marR="0" lvl="0" indent="-342900" fontAlgn="base">
              <a:lnSpc>
                <a:spcPct val="100000"/>
              </a:lnSpc>
              <a:spcBef>
                <a:spcPts val="0"/>
              </a:spcBef>
              <a:spcAft>
                <a:spcPts val="600"/>
              </a:spcAft>
              <a:buSzPts val="1000"/>
              <a:buFont typeface="Symbol" pitchFamily="2" charset="2"/>
              <a:buChar char=""/>
              <a:tabLst>
                <a:tab pos="457200" algn="l"/>
              </a:tabLst>
            </a:pPr>
            <a:r>
              <a:rPr lang="en-US" sz="1600" kern="0" dirty="0">
                <a:solidFill>
                  <a:schemeClr val="tx2"/>
                </a:solidFill>
                <a:effectLst/>
                <a:latin typeface="+mj-lt"/>
                <a:ea typeface="Times New Roman" panose="02020603050405020304" pitchFamily="18" charset="0"/>
                <a:cs typeface="Arial" panose="020B0604020202020204" pitchFamily="34" charset="0"/>
              </a:rPr>
              <a:t>Comfortable with silence, allowing the team and seeker to notice the movement of the Holy Spirit</a:t>
            </a:r>
            <a:endParaRPr lang="en-US" sz="1600" kern="100" dirty="0">
              <a:solidFill>
                <a:schemeClr val="tx2"/>
              </a:solidFill>
              <a:effectLst/>
              <a:latin typeface="+mj-lt"/>
              <a:ea typeface="Aptos" panose="020B0004020202020204" pitchFamily="34" charset="0"/>
              <a:cs typeface="Times New Roman" panose="02020603050405020304" pitchFamily="18" charset="0"/>
            </a:endParaRPr>
          </a:p>
          <a:p>
            <a:pPr marL="342900" marR="0" lvl="0" indent="-342900" fontAlgn="base">
              <a:lnSpc>
                <a:spcPct val="100000"/>
              </a:lnSpc>
              <a:spcBef>
                <a:spcPts val="0"/>
              </a:spcBef>
              <a:spcAft>
                <a:spcPts val="600"/>
              </a:spcAft>
              <a:buSzPts val="1000"/>
              <a:buFont typeface="Symbol" pitchFamily="2" charset="2"/>
              <a:buChar char=""/>
              <a:tabLst>
                <a:tab pos="457200" algn="l"/>
              </a:tabLst>
            </a:pPr>
            <a:r>
              <a:rPr lang="en-US" sz="1600" kern="0" dirty="0">
                <a:solidFill>
                  <a:schemeClr val="tx2"/>
                </a:solidFill>
                <a:effectLst/>
                <a:latin typeface="+mj-lt"/>
                <a:ea typeface="Times New Roman" panose="02020603050405020304" pitchFamily="18" charset="0"/>
                <a:cs typeface="Arial" panose="020B0604020202020204" pitchFamily="34" charset="0"/>
              </a:rPr>
              <a:t>Comfortable with whatever unfolds during the discernment process</a:t>
            </a:r>
            <a:endParaRPr lang="en-US" sz="1600" kern="100" dirty="0">
              <a:solidFill>
                <a:schemeClr val="tx2"/>
              </a:solidFill>
              <a:effectLst/>
              <a:latin typeface="+mj-lt"/>
              <a:ea typeface="Aptos" panose="020B0004020202020204" pitchFamily="34" charset="0"/>
              <a:cs typeface="Times New Roman" panose="02020603050405020304" pitchFamily="18" charset="0"/>
            </a:endParaRPr>
          </a:p>
          <a:p>
            <a:pPr marL="342900" marR="0" lvl="0" indent="-342900" fontAlgn="base">
              <a:lnSpc>
                <a:spcPct val="100000"/>
              </a:lnSpc>
              <a:spcBef>
                <a:spcPts val="0"/>
              </a:spcBef>
              <a:spcAft>
                <a:spcPts val="600"/>
              </a:spcAft>
              <a:buSzPts val="1000"/>
              <a:buFont typeface="Symbol" pitchFamily="2" charset="2"/>
              <a:buChar char=""/>
              <a:tabLst>
                <a:tab pos="457200" algn="l"/>
              </a:tabLst>
            </a:pPr>
            <a:r>
              <a:rPr lang="en-US" sz="1600" kern="0" dirty="0">
                <a:solidFill>
                  <a:schemeClr val="tx2"/>
                </a:solidFill>
                <a:effectLst/>
                <a:latin typeface="+mj-lt"/>
                <a:ea typeface="Times New Roman" panose="02020603050405020304" pitchFamily="18" charset="0"/>
                <a:cs typeface="Arial" panose="020B0604020202020204" pitchFamily="34" charset="0"/>
              </a:rPr>
              <a:t>Able to speak the truth in love</a:t>
            </a:r>
          </a:p>
          <a:p>
            <a:pPr marL="342900" marR="0" lvl="0" indent="-342900" fontAlgn="base">
              <a:lnSpc>
                <a:spcPct val="100000"/>
              </a:lnSpc>
              <a:spcBef>
                <a:spcPts val="0"/>
              </a:spcBef>
              <a:spcAft>
                <a:spcPts val="600"/>
              </a:spcAft>
              <a:buSzPts val="1000"/>
              <a:buFont typeface="Symbol" pitchFamily="2" charset="2"/>
              <a:buChar char=""/>
              <a:tabLst>
                <a:tab pos="457200" algn="l"/>
              </a:tabLst>
            </a:pPr>
            <a:endParaRPr lang="en-US" sz="1600" kern="0" dirty="0">
              <a:solidFill>
                <a:schemeClr val="tx2"/>
              </a:solidFill>
              <a:latin typeface="+mj-lt"/>
              <a:ea typeface="Aptos" panose="020B0004020202020204" pitchFamily="34" charset="0"/>
              <a:cs typeface="Arial" panose="020B0604020202020204" pitchFamily="34" charset="0"/>
            </a:endParaRPr>
          </a:p>
          <a:p>
            <a:pPr marL="0" indent="0" fontAlgn="base">
              <a:lnSpc>
                <a:spcPct val="100000"/>
              </a:lnSpc>
              <a:spcBef>
                <a:spcPts val="0"/>
              </a:spcBef>
              <a:spcAft>
                <a:spcPts val="600"/>
              </a:spcAft>
              <a:buSzPts val="1000"/>
              <a:buNone/>
              <a:tabLst>
                <a:tab pos="457200" algn="l"/>
              </a:tabLst>
            </a:pPr>
            <a:r>
              <a:rPr lang="en-US" sz="1600" b="0" u="none" strike="noStrike" dirty="0">
                <a:solidFill>
                  <a:schemeClr val="tx2"/>
                </a:solidFill>
                <a:effectLst/>
                <a:latin typeface="+mj-lt"/>
              </a:rPr>
              <a:t>“We can never achieve wholeness simply by ourselves but only together with others. Consequently as we involve the community in discerning call, God enlivens and strengthens both us and the community.”</a:t>
            </a:r>
            <a:br>
              <a:rPr lang="en-US" sz="1600" b="0" i="1" u="none" strike="noStrike" dirty="0">
                <a:solidFill>
                  <a:schemeClr val="tx2"/>
                </a:solidFill>
                <a:effectLst/>
                <a:latin typeface="+mj-lt"/>
              </a:rPr>
            </a:br>
            <a:r>
              <a:rPr lang="en-US" sz="1600" dirty="0">
                <a:solidFill>
                  <a:schemeClr val="tx2"/>
                </a:solidFill>
                <a:latin typeface="+mj-lt"/>
              </a:rPr>
              <a:t>~ Susan Farnham</a:t>
            </a:r>
            <a:endParaRPr lang="en-US" sz="1600" kern="100" dirty="0">
              <a:solidFill>
                <a:schemeClr val="tx2"/>
              </a:solidFill>
              <a:effectLst/>
              <a:latin typeface="+mj-lt"/>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412419F-4A96-3730-44B0-DA3D1255129E}"/>
              </a:ext>
            </a:extLst>
          </p:cNvPr>
          <p:cNvSpPr txBox="1"/>
          <p:nvPr/>
        </p:nvSpPr>
        <p:spPr>
          <a:xfrm>
            <a:off x="11734799" y="6464300"/>
            <a:ext cx="617094" cy="338554"/>
          </a:xfrm>
          <a:prstGeom prst="rect">
            <a:avLst/>
          </a:prstGeom>
          <a:noFill/>
        </p:spPr>
        <p:txBody>
          <a:bodyPr wrap="square" rtlCol="0">
            <a:spAutoFit/>
          </a:bodyPr>
          <a:lstStyle/>
          <a:p>
            <a:r>
              <a:rPr lang="en-US" sz="1600" b="1" dirty="0">
                <a:solidFill>
                  <a:schemeClr val="tx1">
                    <a:lumMod val="50000"/>
                    <a:lumOff val="50000"/>
                  </a:schemeClr>
                </a:solidFill>
              </a:rPr>
              <a:t>DD</a:t>
            </a:r>
          </a:p>
        </p:txBody>
      </p:sp>
    </p:spTree>
    <p:extLst>
      <p:ext uri="{BB962C8B-B14F-4D97-AF65-F5344CB8AC3E}">
        <p14:creationId xmlns:p14="http://schemas.microsoft.com/office/powerpoint/2010/main" val="561082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stamps on a table&#10;&#10;Description automatically generated">
            <a:extLst>
              <a:ext uri="{FF2B5EF4-FFF2-40B4-BE49-F238E27FC236}">
                <a16:creationId xmlns:a16="http://schemas.microsoft.com/office/drawing/2014/main" id="{DEF5BC02-CD0C-9773-8118-07D1DA3A5660}"/>
              </a:ext>
            </a:extLst>
          </p:cNvPr>
          <p:cNvPicPr>
            <a:picLocks noChangeAspect="1"/>
          </p:cNvPicPr>
          <p:nvPr/>
        </p:nvPicPr>
        <p:blipFill rotWithShape="1">
          <a:blip r:embed="rId2"/>
          <a:srcRect b="807"/>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98A9CA-EFDE-11EA-B173-48030C996A69}"/>
              </a:ext>
            </a:extLst>
          </p:cNvPr>
          <p:cNvSpPr>
            <a:spLocks noGrp="1"/>
          </p:cNvSpPr>
          <p:nvPr>
            <p:ph type="title"/>
          </p:nvPr>
        </p:nvSpPr>
        <p:spPr>
          <a:xfrm>
            <a:off x="333830" y="365125"/>
            <a:ext cx="4326560" cy="1899912"/>
          </a:xfrm>
        </p:spPr>
        <p:txBody>
          <a:bodyPr>
            <a:normAutofit/>
          </a:bodyPr>
          <a:lstStyle/>
          <a:p>
            <a:r>
              <a:rPr lang="en-US" sz="3700" dirty="0"/>
              <a:t>What Discernment in Community Is Not</a:t>
            </a:r>
          </a:p>
        </p:txBody>
      </p:sp>
      <p:sp>
        <p:nvSpPr>
          <p:cNvPr id="3" name="Content Placeholder 2">
            <a:extLst>
              <a:ext uri="{FF2B5EF4-FFF2-40B4-BE49-F238E27FC236}">
                <a16:creationId xmlns:a16="http://schemas.microsoft.com/office/drawing/2014/main" id="{0B6F9708-6929-4FC7-603C-0E91846D3718}"/>
              </a:ext>
            </a:extLst>
          </p:cNvPr>
          <p:cNvSpPr>
            <a:spLocks noGrp="1"/>
          </p:cNvSpPr>
          <p:nvPr>
            <p:ph idx="1"/>
          </p:nvPr>
        </p:nvSpPr>
        <p:spPr>
          <a:xfrm>
            <a:off x="333830" y="2434201"/>
            <a:ext cx="4326560" cy="3742762"/>
          </a:xfrm>
        </p:spPr>
        <p:txBody>
          <a:bodyPr>
            <a:normAutofit/>
          </a:bodyPr>
          <a:lstStyle/>
          <a:p>
            <a:pPr marL="342900" marR="0" lvl="0" indent="-342900" fontAlgn="base">
              <a:spcBef>
                <a:spcPts val="0"/>
              </a:spcBef>
              <a:spcAft>
                <a:spcPts val="600"/>
              </a:spcAft>
              <a:buSzPts val="1000"/>
              <a:buFont typeface="Symbol" pitchFamily="2" charset="2"/>
              <a:buChar char=""/>
              <a:tabLst>
                <a:tab pos="457200" algn="l"/>
              </a:tabLst>
            </a:pPr>
            <a:r>
              <a:rPr lang="en-US" sz="2000" kern="0" dirty="0">
                <a:effectLst/>
                <a:latin typeface="Aptos" panose="020B0004020202020204" pitchFamily="34" charset="0"/>
                <a:ea typeface="Times New Roman" panose="02020603050405020304" pitchFamily="18" charset="0"/>
                <a:cs typeface="Arial" panose="020B0604020202020204" pitchFamily="34" charset="0"/>
              </a:rPr>
              <a:t>Having preconceived notions of outcomes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fontAlgn="base">
              <a:spcBef>
                <a:spcPts val="0"/>
              </a:spcBef>
              <a:spcAft>
                <a:spcPts val="600"/>
              </a:spcAft>
              <a:buSzPts val="1000"/>
              <a:buFont typeface="Symbol" pitchFamily="2" charset="2"/>
              <a:buChar char=""/>
              <a:tabLst>
                <a:tab pos="457200" algn="l"/>
              </a:tabLst>
            </a:pPr>
            <a:r>
              <a:rPr lang="en-US" sz="2000" kern="0" dirty="0">
                <a:effectLst/>
                <a:latin typeface="Aptos" panose="020B0004020202020204" pitchFamily="34" charset="0"/>
                <a:ea typeface="Times New Roman" panose="02020603050405020304" pitchFamily="18" charset="0"/>
                <a:cs typeface="Arial" panose="020B0604020202020204" pitchFamily="34" charset="0"/>
              </a:rPr>
              <a:t>Guided by rules and regulations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fontAlgn="base">
              <a:spcBef>
                <a:spcPts val="0"/>
              </a:spcBef>
              <a:spcAft>
                <a:spcPts val="600"/>
              </a:spcAft>
              <a:buSzPts val="1000"/>
              <a:buFont typeface="Symbol" pitchFamily="2" charset="2"/>
              <a:buChar char=""/>
              <a:tabLst>
                <a:tab pos="457200" algn="l"/>
              </a:tabLst>
            </a:pPr>
            <a:r>
              <a:rPr lang="en-US" sz="2000" kern="0" dirty="0">
                <a:effectLst/>
                <a:latin typeface="Aptos" panose="020B0004020202020204" pitchFamily="34" charset="0"/>
                <a:ea typeface="Times New Roman" panose="02020603050405020304" pitchFamily="18" charset="0"/>
                <a:cs typeface="Arial" panose="020B0604020202020204" pitchFamily="34" charset="0"/>
              </a:rPr>
              <a:t>Informational</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fontAlgn="base">
              <a:spcBef>
                <a:spcPts val="0"/>
              </a:spcBef>
              <a:spcAft>
                <a:spcPts val="600"/>
              </a:spcAft>
              <a:buSzPts val="1000"/>
              <a:buFont typeface="Symbol" pitchFamily="2" charset="2"/>
              <a:buChar char=""/>
              <a:tabLst>
                <a:tab pos="457200" algn="l"/>
              </a:tabLst>
            </a:pPr>
            <a:r>
              <a:rPr lang="en-US" sz="2000" kern="0" dirty="0">
                <a:effectLst/>
                <a:latin typeface="Aptos" panose="020B0004020202020204" pitchFamily="34" charset="0"/>
                <a:ea typeface="Times New Roman" panose="02020603050405020304" pitchFamily="18" charset="0"/>
                <a:cs typeface="Arial" panose="020B0604020202020204" pitchFamily="34" charset="0"/>
              </a:rPr>
              <a:t>An interrogation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fontAlgn="base">
              <a:spcBef>
                <a:spcPts val="0"/>
              </a:spcBef>
              <a:spcAft>
                <a:spcPts val="600"/>
              </a:spcAft>
              <a:buSzPts val="1000"/>
              <a:buFont typeface="Symbol" pitchFamily="2" charset="2"/>
              <a:buChar char=""/>
              <a:tabLst>
                <a:tab pos="457200" algn="l"/>
              </a:tabLst>
            </a:pPr>
            <a:r>
              <a:rPr lang="en-US" sz="2000" kern="0" dirty="0">
                <a:effectLst/>
                <a:latin typeface="Aptos" panose="020B0004020202020204" pitchFamily="34" charset="0"/>
                <a:ea typeface="Times New Roman" panose="02020603050405020304" pitchFamily="18" charset="0"/>
                <a:cs typeface="Arial" panose="020B0604020202020204" pitchFamily="34" charset="0"/>
              </a:rPr>
              <a:t>A support group (You are not a cheerleader for the seeker)</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fontAlgn="base">
              <a:spcBef>
                <a:spcPts val="0"/>
              </a:spcBef>
              <a:spcAft>
                <a:spcPts val="600"/>
              </a:spcAft>
              <a:buSzPts val="1000"/>
              <a:buFont typeface="Symbol" pitchFamily="2" charset="2"/>
              <a:buChar char=""/>
              <a:tabLst>
                <a:tab pos="457200" algn="l"/>
              </a:tabLst>
            </a:pPr>
            <a:r>
              <a:rPr lang="en-US" sz="2000" kern="0" dirty="0">
                <a:effectLst/>
                <a:latin typeface="Aptos" panose="020B0004020202020204" pitchFamily="34" charset="0"/>
                <a:ea typeface="Times New Roman" panose="02020603050405020304" pitchFamily="18" charset="0"/>
                <a:cs typeface="Arial" panose="020B0604020202020204" pitchFamily="34" charset="0"/>
              </a:rPr>
              <a:t>Driven by deadlines</a:t>
            </a:r>
          </a:p>
          <a:p>
            <a:pPr marL="342900" marR="0" lvl="0" indent="-342900" fontAlgn="base">
              <a:spcBef>
                <a:spcPts val="0"/>
              </a:spcBef>
              <a:spcAft>
                <a:spcPts val="600"/>
              </a:spcAft>
              <a:buSzPts val="1000"/>
              <a:buFont typeface="Symbol" pitchFamily="2" charset="2"/>
              <a:buChar char=""/>
              <a:tabLst>
                <a:tab pos="457200" algn="l"/>
              </a:tabLst>
            </a:pPr>
            <a:r>
              <a:rPr lang="en-US" sz="2000" kern="0" dirty="0">
                <a:latin typeface="Aptos" panose="020B0004020202020204" pitchFamily="34" charset="0"/>
                <a:ea typeface="Aptos" panose="020B0004020202020204" pitchFamily="34" charset="0"/>
                <a:cs typeface="Arial" panose="020B0604020202020204" pitchFamily="34" charset="0"/>
              </a:rPr>
              <a:t>A mutual sharing group</a:t>
            </a:r>
          </a:p>
          <a:p>
            <a:pPr marL="800100" lvl="1" indent="-342900" fontAlgn="base">
              <a:spcBef>
                <a:spcPts val="0"/>
              </a:spcBef>
              <a:spcAft>
                <a:spcPts val="600"/>
              </a:spcAft>
              <a:buSzPts val="1000"/>
              <a:buFont typeface="Symbol" pitchFamily="2" charset="2"/>
              <a:buChar char=""/>
              <a:tabLst>
                <a:tab pos="457200" algn="l"/>
              </a:tabLst>
            </a:pPr>
            <a:r>
              <a:rPr lang="en-US" sz="1600" kern="0" dirty="0">
                <a:latin typeface="Aptos" panose="020B0004020202020204" pitchFamily="34" charset="0"/>
                <a:ea typeface="Aptos" panose="020B0004020202020204" pitchFamily="34" charset="0"/>
                <a:cs typeface="Arial" panose="020B0604020202020204" pitchFamily="34" charset="0"/>
              </a:rPr>
              <a:t>90:10 guideline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64B12CD-45A2-E5DA-E155-98F76C1AF568}"/>
              </a:ext>
            </a:extLst>
          </p:cNvPr>
          <p:cNvSpPr txBox="1"/>
          <p:nvPr/>
        </p:nvSpPr>
        <p:spPr>
          <a:xfrm>
            <a:off x="11734799" y="6464300"/>
            <a:ext cx="454151" cy="338554"/>
          </a:xfrm>
          <a:prstGeom prst="rect">
            <a:avLst/>
          </a:prstGeom>
          <a:noFill/>
        </p:spPr>
        <p:txBody>
          <a:bodyPr wrap="square" rtlCol="0">
            <a:spAutoFit/>
          </a:bodyPr>
          <a:lstStyle/>
          <a:p>
            <a:r>
              <a:rPr lang="en-US" sz="1600" b="1" dirty="0">
                <a:solidFill>
                  <a:schemeClr val="bg1"/>
                </a:solidFill>
              </a:rPr>
              <a:t>GF</a:t>
            </a:r>
          </a:p>
        </p:txBody>
      </p:sp>
    </p:spTree>
    <p:extLst>
      <p:ext uri="{BB962C8B-B14F-4D97-AF65-F5344CB8AC3E}">
        <p14:creationId xmlns:p14="http://schemas.microsoft.com/office/powerpoint/2010/main" val="3361264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piral staircase with a light in the center&#10;&#10;Description automatically generated">
            <a:extLst>
              <a:ext uri="{FF2B5EF4-FFF2-40B4-BE49-F238E27FC236}">
                <a16:creationId xmlns:a16="http://schemas.microsoft.com/office/drawing/2014/main" id="{15E81803-5FB6-CC11-616B-0EF4F9F5C1B0}"/>
              </a:ext>
            </a:extLst>
          </p:cNvPr>
          <p:cNvPicPr>
            <a:picLocks noChangeAspect="1"/>
          </p:cNvPicPr>
          <p:nvPr/>
        </p:nvPicPr>
        <p:blipFill rotWithShape="1">
          <a:blip r:embed="rId3"/>
          <a:srcRect t="22938" b="23869"/>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E41818-AD2A-D904-AD2F-6CED022CFA9A}"/>
              </a:ext>
            </a:extLst>
          </p:cNvPr>
          <p:cNvSpPr>
            <a:spLocks noGrp="1"/>
          </p:cNvSpPr>
          <p:nvPr>
            <p:ph type="title"/>
          </p:nvPr>
        </p:nvSpPr>
        <p:spPr>
          <a:xfrm>
            <a:off x="838200" y="365125"/>
            <a:ext cx="3822189" cy="1899912"/>
          </a:xfrm>
        </p:spPr>
        <p:txBody>
          <a:bodyPr>
            <a:normAutofit/>
          </a:bodyPr>
          <a:lstStyle/>
          <a:p>
            <a:r>
              <a:rPr lang="en-US" sz="4000" dirty="0"/>
              <a:t>What Is the Team Listening for?</a:t>
            </a:r>
          </a:p>
        </p:txBody>
      </p:sp>
      <p:sp>
        <p:nvSpPr>
          <p:cNvPr id="3" name="Content Placeholder 2">
            <a:extLst>
              <a:ext uri="{FF2B5EF4-FFF2-40B4-BE49-F238E27FC236}">
                <a16:creationId xmlns:a16="http://schemas.microsoft.com/office/drawing/2014/main" id="{E30C3A7C-FF36-307D-F598-FE2003FC9FB2}"/>
              </a:ext>
            </a:extLst>
          </p:cNvPr>
          <p:cNvSpPr>
            <a:spLocks noGrp="1"/>
          </p:cNvSpPr>
          <p:nvPr>
            <p:ph idx="1"/>
          </p:nvPr>
        </p:nvSpPr>
        <p:spPr>
          <a:xfrm>
            <a:off x="838200" y="2090057"/>
            <a:ext cx="4125686" cy="4086906"/>
          </a:xfrm>
        </p:spPr>
        <p:txBody>
          <a:bodyPr>
            <a:noAutofit/>
          </a:bodyPr>
          <a:lstStyle/>
          <a:p>
            <a:pPr marL="320040" indent="-320040" fontAlgn="base">
              <a:lnSpc>
                <a:spcPct val="100000"/>
              </a:lnSpc>
              <a:spcBef>
                <a:spcPts val="0"/>
              </a:spcBef>
              <a:spcAft>
                <a:spcPts val="1200"/>
              </a:spcAft>
              <a:buSzPct val="100000"/>
              <a:tabLst>
                <a:tab pos="457200" algn="l"/>
              </a:tabLst>
            </a:pPr>
            <a:r>
              <a:rPr lang="en-US" sz="1800" dirty="0"/>
              <a:t>Does the seeker know what they are getting into and why they are doing this?</a:t>
            </a:r>
          </a:p>
          <a:p>
            <a:pPr marL="320040" indent="-320040" fontAlgn="base">
              <a:lnSpc>
                <a:spcPct val="100000"/>
              </a:lnSpc>
              <a:spcBef>
                <a:spcPts val="0"/>
              </a:spcBef>
              <a:spcAft>
                <a:spcPts val="1200"/>
              </a:spcAft>
              <a:buSzPct val="100000"/>
              <a:tabLst>
                <a:tab pos="457200" algn="l"/>
              </a:tabLst>
            </a:pPr>
            <a:r>
              <a:rPr lang="en-US" sz="1800" dirty="0"/>
              <a:t>Is the seeker able to articulate who and what they are?</a:t>
            </a:r>
          </a:p>
          <a:p>
            <a:pPr marL="320040" indent="-320040" fontAlgn="base">
              <a:lnSpc>
                <a:spcPct val="100000"/>
              </a:lnSpc>
              <a:spcBef>
                <a:spcPts val="0"/>
              </a:spcBef>
              <a:spcAft>
                <a:spcPts val="1200"/>
              </a:spcAft>
              <a:buSzPct val="100000"/>
              <a:tabLst>
                <a:tab pos="457200" algn="l"/>
              </a:tabLst>
            </a:pPr>
            <a:r>
              <a:rPr lang="en-US" sz="1800" dirty="0"/>
              <a:t>Is there a level of transparency apparent in their personhood?</a:t>
            </a:r>
          </a:p>
          <a:p>
            <a:pPr marL="320040" indent="-320040" fontAlgn="base">
              <a:lnSpc>
                <a:spcPct val="100000"/>
              </a:lnSpc>
              <a:spcBef>
                <a:spcPts val="0"/>
              </a:spcBef>
              <a:spcAft>
                <a:spcPts val="1200"/>
              </a:spcAft>
              <a:buSzPct val="100000"/>
              <a:tabLst>
                <a:tab pos="457200" algn="l"/>
              </a:tabLst>
            </a:pPr>
            <a:r>
              <a:rPr lang="en-US" sz="1800" dirty="0"/>
              <a:t>Does the seeker understand they are discerning for the Episcopal Church, not a specific congregation, diocese, or another Christian tradition?</a:t>
            </a:r>
          </a:p>
        </p:txBody>
      </p:sp>
      <p:sp>
        <p:nvSpPr>
          <p:cNvPr id="6" name="TextBox 5">
            <a:extLst>
              <a:ext uri="{FF2B5EF4-FFF2-40B4-BE49-F238E27FC236}">
                <a16:creationId xmlns:a16="http://schemas.microsoft.com/office/drawing/2014/main" id="{87F84742-8236-D04D-92DA-BDB78E56A088}"/>
              </a:ext>
            </a:extLst>
          </p:cNvPr>
          <p:cNvSpPr txBox="1"/>
          <p:nvPr/>
        </p:nvSpPr>
        <p:spPr>
          <a:xfrm>
            <a:off x="11734799" y="6464300"/>
            <a:ext cx="454151" cy="338554"/>
          </a:xfrm>
          <a:prstGeom prst="rect">
            <a:avLst/>
          </a:prstGeom>
          <a:noFill/>
        </p:spPr>
        <p:txBody>
          <a:bodyPr wrap="square" rtlCol="0">
            <a:spAutoFit/>
          </a:bodyPr>
          <a:lstStyle/>
          <a:p>
            <a:r>
              <a:rPr lang="en-US" sz="1600" b="1" dirty="0">
                <a:solidFill>
                  <a:schemeClr val="bg1"/>
                </a:solidFill>
              </a:rPr>
              <a:t>TM</a:t>
            </a:r>
          </a:p>
        </p:txBody>
      </p:sp>
    </p:spTree>
    <p:extLst>
      <p:ext uri="{BB962C8B-B14F-4D97-AF65-F5344CB8AC3E}">
        <p14:creationId xmlns:p14="http://schemas.microsoft.com/office/powerpoint/2010/main" val="335088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on the beach&#10;&#10;Description automatically generated">
            <a:extLst>
              <a:ext uri="{FF2B5EF4-FFF2-40B4-BE49-F238E27FC236}">
                <a16:creationId xmlns:a16="http://schemas.microsoft.com/office/drawing/2014/main" id="{D5C5F724-4756-3ADD-62AE-1B628EE3F165}"/>
              </a:ext>
            </a:extLst>
          </p:cNvPr>
          <p:cNvPicPr>
            <a:picLocks noChangeAspect="1"/>
          </p:cNvPicPr>
          <p:nvPr/>
        </p:nvPicPr>
        <p:blipFill rotWithShape="1">
          <a:blip r:embed="rId2"/>
          <a:srcRect l="3185" r="3052"/>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E41818-AD2A-D904-AD2F-6CED022CFA9A}"/>
              </a:ext>
            </a:extLst>
          </p:cNvPr>
          <p:cNvSpPr>
            <a:spLocks noGrp="1"/>
          </p:cNvSpPr>
          <p:nvPr>
            <p:ph type="title"/>
          </p:nvPr>
        </p:nvSpPr>
        <p:spPr>
          <a:xfrm>
            <a:off x="522514" y="365125"/>
            <a:ext cx="4499429" cy="1899912"/>
          </a:xfrm>
        </p:spPr>
        <p:txBody>
          <a:bodyPr>
            <a:normAutofit/>
          </a:bodyPr>
          <a:lstStyle/>
          <a:p>
            <a:r>
              <a:rPr lang="en-US" sz="4000" dirty="0"/>
              <a:t>When Does Discernment End?</a:t>
            </a:r>
          </a:p>
        </p:txBody>
      </p:sp>
      <p:sp>
        <p:nvSpPr>
          <p:cNvPr id="3" name="Content Placeholder 2">
            <a:extLst>
              <a:ext uri="{FF2B5EF4-FFF2-40B4-BE49-F238E27FC236}">
                <a16:creationId xmlns:a16="http://schemas.microsoft.com/office/drawing/2014/main" id="{E30C3A7C-FF36-307D-F598-FE2003FC9FB2}"/>
              </a:ext>
            </a:extLst>
          </p:cNvPr>
          <p:cNvSpPr>
            <a:spLocks noGrp="1"/>
          </p:cNvSpPr>
          <p:nvPr>
            <p:ph idx="1"/>
          </p:nvPr>
        </p:nvSpPr>
        <p:spPr>
          <a:xfrm>
            <a:off x="522514" y="2434201"/>
            <a:ext cx="4325257" cy="3742762"/>
          </a:xfrm>
        </p:spPr>
        <p:txBody>
          <a:bodyPr>
            <a:normAutofit/>
          </a:bodyPr>
          <a:lstStyle/>
          <a:p>
            <a:pPr>
              <a:spcAft>
                <a:spcPts val="1200"/>
              </a:spcAft>
            </a:pPr>
            <a:r>
              <a:rPr lang="en-US" sz="2200" kern="0" dirty="0">
                <a:effectLst/>
                <a:latin typeface="Aptos" panose="020B0004020202020204" pitchFamily="34" charset="0"/>
                <a:ea typeface="Times New Roman" panose="02020603050405020304" pitchFamily="18" charset="0"/>
                <a:cs typeface="Arial" panose="020B0604020202020204" pitchFamily="34" charset="0"/>
              </a:rPr>
              <a:t>It is okay to stop the process at any time if it becomes clear to the seeker that this is not what they want to do with their life—at least at this time.</a:t>
            </a:r>
          </a:p>
          <a:p>
            <a:r>
              <a:rPr lang="en-US" sz="2200" kern="0" dirty="0">
                <a:effectLst/>
                <a:latin typeface="Aptos" panose="020B0004020202020204" pitchFamily="34" charset="0"/>
                <a:ea typeface="Times New Roman" panose="02020603050405020304" pitchFamily="18" charset="0"/>
                <a:cs typeface="Arial" panose="020B0604020202020204" pitchFamily="34" charset="0"/>
              </a:rPr>
              <a:t>If this happens, the seeker should continue meeting with their priest and spiritual director.</a:t>
            </a:r>
            <a:r>
              <a:rPr lang="en-US" sz="2200" dirty="0">
                <a:effectLst/>
              </a:rPr>
              <a:t> </a:t>
            </a:r>
            <a:endParaRPr lang="en-US" sz="2200" dirty="0"/>
          </a:p>
        </p:txBody>
      </p:sp>
      <p:sp>
        <p:nvSpPr>
          <p:cNvPr id="4" name="TextBox 3">
            <a:extLst>
              <a:ext uri="{FF2B5EF4-FFF2-40B4-BE49-F238E27FC236}">
                <a16:creationId xmlns:a16="http://schemas.microsoft.com/office/drawing/2014/main" id="{8A8C4C1F-ACA6-80B2-588A-BB6A137FB385}"/>
              </a:ext>
            </a:extLst>
          </p:cNvPr>
          <p:cNvSpPr txBox="1"/>
          <p:nvPr/>
        </p:nvSpPr>
        <p:spPr>
          <a:xfrm>
            <a:off x="11684001" y="6464300"/>
            <a:ext cx="504950" cy="338554"/>
          </a:xfrm>
          <a:prstGeom prst="rect">
            <a:avLst/>
          </a:prstGeom>
          <a:noFill/>
        </p:spPr>
        <p:txBody>
          <a:bodyPr wrap="square" rtlCol="0">
            <a:spAutoFit/>
          </a:bodyPr>
          <a:lstStyle/>
          <a:p>
            <a:r>
              <a:rPr lang="en-US" sz="1600" b="1" dirty="0">
                <a:solidFill>
                  <a:schemeClr val="bg1"/>
                </a:solidFill>
              </a:rPr>
              <a:t>DD</a:t>
            </a:r>
          </a:p>
        </p:txBody>
      </p:sp>
    </p:spTree>
    <p:extLst>
      <p:ext uri="{BB962C8B-B14F-4D97-AF65-F5344CB8AC3E}">
        <p14:creationId xmlns:p14="http://schemas.microsoft.com/office/powerpoint/2010/main" val="4265371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on a rock overlooking a lake&#10;&#10;Description automatically generated">
            <a:extLst>
              <a:ext uri="{FF2B5EF4-FFF2-40B4-BE49-F238E27FC236}">
                <a16:creationId xmlns:a16="http://schemas.microsoft.com/office/drawing/2014/main" id="{EF1D75E0-72DB-9334-512A-0C8C5F0F5ECA}"/>
              </a:ext>
            </a:extLst>
          </p:cNvPr>
          <p:cNvPicPr>
            <a:picLocks noChangeAspect="1"/>
          </p:cNvPicPr>
          <p:nvPr/>
        </p:nvPicPr>
        <p:blipFill rotWithShape="1">
          <a:blip r:embed="rId2"/>
          <a:srcRect l="6236"/>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B7F33D-069B-E74D-118B-D467C8E34DAD}"/>
              </a:ext>
            </a:extLst>
          </p:cNvPr>
          <p:cNvSpPr>
            <a:spLocks noGrp="1"/>
          </p:cNvSpPr>
          <p:nvPr>
            <p:ph type="title"/>
          </p:nvPr>
        </p:nvSpPr>
        <p:spPr>
          <a:xfrm>
            <a:off x="6688040" y="365125"/>
            <a:ext cx="4665760" cy="1899912"/>
          </a:xfrm>
        </p:spPr>
        <p:txBody>
          <a:bodyPr>
            <a:normAutofit/>
          </a:bodyPr>
          <a:lstStyle/>
          <a:p>
            <a:r>
              <a:rPr lang="en-US" sz="4000" kern="0" dirty="0">
                <a:effectLst/>
                <a:latin typeface="Aptos" panose="020B0004020202020204" pitchFamily="34" charset="0"/>
                <a:ea typeface="Times New Roman" panose="02020603050405020304" pitchFamily="18" charset="0"/>
                <a:cs typeface="Times New Roman" panose="02020603050405020304" pitchFamily="18" charset="0"/>
              </a:rPr>
              <a:t>What Happens at the First </a:t>
            </a:r>
            <a:r>
              <a:rPr lang="en-US" sz="4000" kern="0" dirty="0">
                <a:latin typeface="Aptos" panose="020B0004020202020204" pitchFamily="34" charset="0"/>
                <a:ea typeface="Times New Roman" panose="02020603050405020304" pitchFamily="18" charset="0"/>
                <a:cs typeface="Times New Roman" panose="02020603050405020304" pitchFamily="18" charset="0"/>
              </a:rPr>
              <a:t>M</a:t>
            </a:r>
            <a:r>
              <a:rPr lang="en-US" sz="4000" kern="0" dirty="0">
                <a:effectLst/>
                <a:latin typeface="Aptos" panose="020B0004020202020204" pitchFamily="34" charset="0"/>
                <a:ea typeface="Times New Roman" panose="02020603050405020304" pitchFamily="18" charset="0"/>
                <a:cs typeface="Times New Roman" panose="02020603050405020304" pitchFamily="18" charset="0"/>
              </a:rPr>
              <a:t>eeting?</a:t>
            </a:r>
            <a:endParaRPr lang="en-US" sz="4000" dirty="0"/>
          </a:p>
        </p:txBody>
      </p:sp>
      <p:sp>
        <p:nvSpPr>
          <p:cNvPr id="3" name="Content Placeholder 2">
            <a:extLst>
              <a:ext uri="{FF2B5EF4-FFF2-40B4-BE49-F238E27FC236}">
                <a16:creationId xmlns:a16="http://schemas.microsoft.com/office/drawing/2014/main" id="{C315888E-704E-6F51-6F07-199F6DDC5B63}"/>
              </a:ext>
            </a:extLst>
          </p:cNvPr>
          <p:cNvSpPr>
            <a:spLocks noGrp="1"/>
          </p:cNvSpPr>
          <p:nvPr>
            <p:ph idx="1"/>
          </p:nvPr>
        </p:nvSpPr>
        <p:spPr>
          <a:xfrm>
            <a:off x="6691086" y="2133600"/>
            <a:ext cx="5312228" cy="4601029"/>
          </a:xfrm>
        </p:spPr>
        <p:txBody>
          <a:bodyPr>
            <a:noAutofit/>
          </a:bodyPr>
          <a:lstStyle/>
          <a:p>
            <a:pPr>
              <a:lnSpc>
                <a:spcPct val="120000"/>
              </a:lnSpc>
              <a:spcBef>
                <a:spcPts val="0"/>
              </a:spcBef>
            </a:pPr>
            <a:r>
              <a:rPr lang="en-US" sz="1400" dirty="0"/>
              <a:t>Begin with a prayer experience offered by one of the discernment team members (15-20 minutes).</a:t>
            </a:r>
          </a:p>
          <a:p>
            <a:pPr lvl="1">
              <a:lnSpc>
                <a:spcPct val="120000"/>
              </a:lnSpc>
              <a:spcBef>
                <a:spcPts val="0"/>
              </a:spcBef>
            </a:pPr>
            <a:r>
              <a:rPr lang="en-US" sz="1400" dirty="0"/>
              <a:t>Intentionally invite the Holy Spirit.</a:t>
            </a:r>
          </a:p>
          <a:p>
            <a:pPr>
              <a:lnSpc>
                <a:spcPct val="120000"/>
              </a:lnSpc>
              <a:spcBef>
                <a:spcPts val="0"/>
              </a:spcBef>
            </a:pPr>
            <a:r>
              <a:rPr lang="en-US" sz="1400" dirty="0"/>
              <a:t>Confirm that everyone on team has read the book </a:t>
            </a:r>
            <a:r>
              <a:rPr lang="en-US" sz="1400" u="sng" dirty="0"/>
              <a:t>Listening Hearts</a:t>
            </a:r>
            <a:r>
              <a:rPr lang="en-US" sz="1400" dirty="0"/>
              <a:t> by Suzanne Farnham.</a:t>
            </a:r>
          </a:p>
          <a:p>
            <a:pPr lvl="1">
              <a:lnSpc>
                <a:spcPct val="120000"/>
              </a:lnSpc>
              <a:spcBef>
                <a:spcPts val="0"/>
              </a:spcBef>
            </a:pPr>
            <a:r>
              <a:rPr lang="en-US" sz="1400" dirty="0"/>
              <a:t>Priest should provide discernment team members with a copy of the book.</a:t>
            </a:r>
          </a:p>
          <a:p>
            <a:pPr lvl="1">
              <a:lnSpc>
                <a:spcPct val="120000"/>
              </a:lnSpc>
              <a:spcBef>
                <a:spcPts val="0"/>
              </a:spcBef>
            </a:pPr>
            <a:r>
              <a:rPr lang="en-US" sz="1400" dirty="0"/>
              <a:t>It is recommended the seeker read </a:t>
            </a:r>
            <a:r>
              <a:rPr lang="en-US" sz="1400" u="sng" dirty="0"/>
              <a:t>Let Your Life Speak</a:t>
            </a:r>
            <a:r>
              <a:rPr lang="en-US" sz="1400" dirty="0"/>
              <a:t> by Parker Palmer.</a:t>
            </a:r>
          </a:p>
          <a:p>
            <a:pPr>
              <a:lnSpc>
                <a:spcPct val="120000"/>
              </a:lnSpc>
              <a:spcBef>
                <a:spcPts val="0"/>
              </a:spcBef>
            </a:pPr>
            <a:r>
              <a:rPr lang="en-US" sz="1400" dirty="0"/>
              <a:t>Share spiritual autobiographies.</a:t>
            </a:r>
          </a:p>
          <a:p>
            <a:pPr lvl="1">
              <a:lnSpc>
                <a:spcPct val="120000"/>
              </a:lnSpc>
              <a:spcBef>
                <a:spcPts val="0"/>
              </a:spcBef>
            </a:pPr>
            <a:r>
              <a:rPr lang="en-US" sz="1400" dirty="0"/>
              <a:t>10 minutes each (have timekeeper).</a:t>
            </a:r>
          </a:p>
          <a:p>
            <a:pPr lvl="1">
              <a:lnSpc>
                <a:spcPct val="120000"/>
              </a:lnSpc>
              <a:spcBef>
                <a:spcPts val="0"/>
              </a:spcBef>
            </a:pPr>
            <a:r>
              <a:rPr lang="en-US" sz="1400" dirty="0"/>
              <a:t>Each person shares their spiritual journey (no more than 10 minutes).</a:t>
            </a:r>
          </a:p>
          <a:p>
            <a:pPr lvl="1">
              <a:lnSpc>
                <a:spcPct val="120000"/>
              </a:lnSpc>
              <a:spcBef>
                <a:spcPts val="0"/>
              </a:spcBef>
            </a:pPr>
            <a:r>
              <a:rPr lang="en-US" sz="1400" dirty="0"/>
              <a:t>Option to use template provided by formation team.</a:t>
            </a:r>
          </a:p>
          <a:p>
            <a:pPr>
              <a:lnSpc>
                <a:spcPct val="120000"/>
              </a:lnSpc>
              <a:spcBef>
                <a:spcPts val="0"/>
              </a:spcBef>
            </a:pPr>
            <a:r>
              <a:rPr lang="en-US" sz="1400" dirty="0"/>
              <a:t>Seeker gives an expanded version of their spiritual journey (up to 20 minutes).</a:t>
            </a:r>
          </a:p>
          <a:p>
            <a:pPr>
              <a:lnSpc>
                <a:spcPct val="120000"/>
              </a:lnSpc>
              <a:spcBef>
                <a:spcPts val="0"/>
              </a:spcBef>
            </a:pPr>
            <a:r>
              <a:rPr lang="en-US" sz="1400" dirty="0"/>
              <a:t>Close with prayer.</a:t>
            </a:r>
          </a:p>
        </p:txBody>
      </p:sp>
      <p:sp>
        <p:nvSpPr>
          <p:cNvPr id="4" name="TextBox 3">
            <a:extLst>
              <a:ext uri="{FF2B5EF4-FFF2-40B4-BE49-F238E27FC236}">
                <a16:creationId xmlns:a16="http://schemas.microsoft.com/office/drawing/2014/main" id="{D226A4A3-9C48-18CC-CAD5-3F6FE68DDB26}"/>
              </a:ext>
            </a:extLst>
          </p:cNvPr>
          <p:cNvSpPr txBox="1"/>
          <p:nvPr/>
        </p:nvSpPr>
        <p:spPr>
          <a:xfrm>
            <a:off x="11671301" y="6464300"/>
            <a:ext cx="517650" cy="338554"/>
          </a:xfrm>
          <a:prstGeom prst="rect">
            <a:avLst/>
          </a:prstGeom>
          <a:noFill/>
        </p:spPr>
        <p:txBody>
          <a:bodyPr wrap="square" rtlCol="0">
            <a:spAutoFit/>
          </a:bodyPr>
          <a:lstStyle/>
          <a:p>
            <a:r>
              <a:rPr lang="en-US" sz="1600" b="1" dirty="0">
                <a:solidFill>
                  <a:schemeClr val="tx1">
                    <a:lumMod val="50000"/>
                    <a:lumOff val="50000"/>
                  </a:schemeClr>
                </a:solidFill>
              </a:rPr>
              <a:t>DD</a:t>
            </a:r>
          </a:p>
        </p:txBody>
      </p:sp>
    </p:spTree>
    <p:extLst>
      <p:ext uri="{BB962C8B-B14F-4D97-AF65-F5344CB8AC3E}">
        <p14:creationId xmlns:p14="http://schemas.microsoft.com/office/powerpoint/2010/main" val="1586328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A road with mountains in the background&#10;&#10;Description automatically generated">
            <a:extLst>
              <a:ext uri="{FF2B5EF4-FFF2-40B4-BE49-F238E27FC236}">
                <a16:creationId xmlns:a16="http://schemas.microsoft.com/office/drawing/2014/main" id="{2908330F-D985-750F-F981-60204DFC0000}"/>
              </a:ext>
            </a:extLst>
          </p:cNvPr>
          <p:cNvPicPr>
            <a:picLocks noChangeAspect="1"/>
          </p:cNvPicPr>
          <p:nvPr/>
        </p:nvPicPr>
        <p:blipFill rotWithShape="1">
          <a:blip r:embed="rId3">
            <a:alphaModFix amt="60000"/>
          </a:blip>
          <a:srcRect b="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36EB9BDA-CDA5-80FD-0D86-46243DBD65E7}"/>
              </a:ext>
            </a:extLst>
          </p:cNvPr>
          <p:cNvSpPr>
            <a:spLocks noGrp="1"/>
          </p:cNvSpPr>
          <p:nvPr>
            <p:ph type="title"/>
          </p:nvPr>
        </p:nvSpPr>
        <p:spPr>
          <a:xfrm>
            <a:off x="1198181" y="728906"/>
            <a:ext cx="9792471" cy="2057037"/>
          </a:xfrm>
        </p:spPr>
        <p:txBody>
          <a:bodyPr>
            <a:normAutofit/>
          </a:bodyPr>
          <a:lstStyle/>
          <a:p>
            <a:r>
              <a:rPr lang="en-US" dirty="0">
                <a:solidFill>
                  <a:srgbClr val="FFFFFF"/>
                </a:solidFill>
              </a:rPr>
              <a:t>Future Sessions</a:t>
            </a:r>
          </a:p>
        </p:txBody>
      </p:sp>
      <p:sp>
        <p:nvSpPr>
          <p:cNvPr id="3" name="Content Placeholder 2">
            <a:extLst>
              <a:ext uri="{FF2B5EF4-FFF2-40B4-BE49-F238E27FC236}">
                <a16:creationId xmlns:a16="http://schemas.microsoft.com/office/drawing/2014/main" id="{532FBE02-836E-8EFC-DA99-34CC2BA1C192}"/>
              </a:ext>
            </a:extLst>
          </p:cNvPr>
          <p:cNvSpPr>
            <a:spLocks noGrp="1"/>
          </p:cNvSpPr>
          <p:nvPr>
            <p:ph idx="1"/>
          </p:nvPr>
        </p:nvSpPr>
        <p:spPr>
          <a:xfrm>
            <a:off x="1198181" y="2409371"/>
            <a:ext cx="9792471" cy="3719717"/>
          </a:xfrm>
        </p:spPr>
        <p:txBody>
          <a:bodyPr>
            <a:normAutofit fontScale="92500"/>
          </a:bodyPr>
          <a:lstStyle/>
          <a:p>
            <a:pPr fontAlgn="base">
              <a:lnSpc>
                <a:spcPct val="110000"/>
              </a:lnSpc>
              <a:spcBef>
                <a:spcPts val="0"/>
              </a:spcBef>
              <a:buSzPct val="100000"/>
              <a:tabLst>
                <a:tab pos="457200" algn="l"/>
              </a:tabLst>
            </a:pPr>
            <a:r>
              <a:rPr lang="en-US" dirty="0">
                <a:solidFill>
                  <a:schemeClr val="bg1"/>
                </a:solidFill>
              </a:rPr>
              <a:t>Begin each meeting with a 15-20 minute prayer experience offered by a discernment team member (all members take turns).</a:t>
            </a:r>
          </a:p>
          <a:p>
            <a:pPr fontAlgn="base">
              <a:lnSpc>
                <a:spcPct val="110000"/>
              </a:lnSpc>
              <a:spcBef>
                <a:spcPts val="0"/>
              </a:spcBef>
              <a:buSzPct val="100000"/>
              <a:tabLst>
                <a:tab pos="457200" algn="l"/>
              </a:tabLst>
            </a:pPr>
            <a:endParaRPr lang="en-US" dirty="0">
              <a:solidFill>
                <a:schemeClr val="bg1"/>
              </a:solidFill>
            </a:endParaRPr>
          </a:p>
          <a:p>
            <a:pPr fontAlgn="base">
              <a:lnSpc>
                <a:spcPct val="110000"/>
              </a:lnSpc>
              <a:spcBef>
                <a:spcPts val="0"/>
              </a:spcBef>
              <a:buSzPct val="100000"/>
              <a:tabLst>
                <a:tab pos="457200" algn="l"/>
              </a:tabLst>
            </a:pPr>
            <a:r>
              <a:rPr lang="en-US" dirty="0">
                <a:solidFill>
                  <a:schemeClr val="bg1"/>
                </a:solidFill>
              </a:rPr>
              <a:t>Following each meeting, the discernment team members, not including the seeker, should briefly discuss what they would like to explore next with the seeker. This should be based on observations, reflections, and discussions from previous meetings.</a:t>
            </a:r>
          </a:p>
          <a:p>
            <a:endParaRPr lang="en-US" sz="2000" dirty="0">
              <a:solidFill>
                <a:srgbClr val="FFFFFF"/>
              </a:solidFill>
            </a:endParaRPr>
          </a:p>
        </p:txBody>
      </p:sp>
      <p:sp>
        <p:nvSpPr>
          <p:cNvPr id="4" name="TextBox 3">
            <a:extLst>
              <a:ext uri="{FF2B5EF4-FFF2-40B4-BE49-F238E27FC236}">
                <a16:creationId xmlns:a16="http://schemas.microsoft.com/office/drawing/2014/main" id="{08DB8AB5-5F6F-FA3D-CC62-277DA1466DDE}"/>
              </a:ext>
            </a:extLst>
          </p:cNvPr>
          <p:cNvSpPr txBox="1"/>
          <p:nvPr/>
        </p:nvSpPr>
        <p:spPr>
          <a:xfrm>
            <a:off x="11734799" y="6464300"/>
            <a:ext cx="454151" cy="338554"/>
          </a:xfrm>
          <a:prstGeom prst="rect">
            <a:avLst/>
          </a:prstGeom>
          <a:noFill/>
        </p:spPr>
        <p:txBody>
          <a:bodyPr wrap="square" rtlCol="0">
            <a:spAutoFit/>
          </a:bodyPr>
          <a:lstStyle/>
          <a:p>
            <a:r>
              <a:rPr lang="en-US" sz="1600" b="1" dirty="0">
                <a:solidFill>
                  <a:schemeClr val="bg1"/>
                </a:solidFill>
              </a:rPr>
              <a:t>TM</a:t>
            </a:r>
          </a:p>
        </p:txBody>
      </p:sp>
    </p:spTree>
    <p:extLst>
      <p:ext uri="{BB962C8B-B14F-4D97-AF65-F5344CB8AC3E}">
        <p14:creationId xmlns:p14="http://schemas.microsoft.com/office/powerpoint/2010/main" val="3637066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530B63-CEEC-3D4E-B9BE-A5B877D9711B}"/>
              </a:ext>
            </a:extLst>
          </p:cNvPr>
          <p:cNvSpPr>
            <a:spLocks noGrp="1"/>
          </p:cNvSpPr>
          <p:nvPr>
            <p:ph type="title"/>
          </p:nvPr>
        </p:nvSpPr>
        <p:spPr>
          <a:xfrm>
            <a:off x="188686" y="1435100"/>
            <a:ext cx="5907314" cy="850898"/>
          </a:xfrm>
        </p:spPr>
        <p:txBody>
          <a:bodyPr anchor="ctr">
            <a:normAutofit/>
          </a:bodyPr>
          <a:lstStyle/>
          <a:p>
            <a:r>
              <a:rPr lang="en-US" sz="4000" kern="0" dirty="0">
                <a:effectLst/>
                <a:latin typeface="Aptos" panose="020B0004020202020204" pitchFamily="34" charset="0"/>
                <a:ea typeface="Times New Roman" panose="02020603050405020304" pitchFamily="18" charset="0"/>
                <a:cs typeface="Times New Roman" panose="02020603050405020304" pitchFamily="18" charset="0"/>
              </a:rPr>
              <a:t>Logistical Considerations</a:t>
            </a:r>
            <a:endParaRPr lang="en-US" sz="4000" dirty="0"/>
          </a:p>
        </p:txBody>
      </p:sp>
      <p:sp>
        <p:nvSpPr>
          <p:cNvPr id="3" name="Content Placeholder 2">
            <a:extLst>
              <a:ext uri="{FF2B5EF4-FFF2-40B4-BE49-F238E27FC236}">
                <a16:creationId xmlns:a16="http://schemas.microsoft.com/office/drawing/2014/main" id="{7531A2F9-D37B-AC13-C3A2-1349E6AEE48F}"/>
              </a:ext>
            </a:extLst>
          </p:cNvPr>
          <p:cNvSpPr>
            <a:spLocks noGrp="1"/>
          </p:cNvSpPr>
          <p:nvPr>
            <p:ph idx="1"/>
          </p:nvPr>
        </p:nvSpPr>
        <p:spPr>
          <a:xfrm>
            <a:off x="188686" y="2496458"/>
            <a:ext cx="5660571" cy="4361542"/>
          </a:xfrm>
        </p:spPr>
        <p:txBody>
          <a:bodyPr anchor="ctr">
            <a:normAutofit/>
          </a:bodyPr>
          <a:lstStyle/>
          <a:p>
            <a:pPr marR="0" lvl="0" fontAlgn="base">
              <a:lnSpc>
                <a:spcPct val="100000"/>
              </a:lnSpc>
              <a:spcBef>
                <a:spcPts val="0"/>
              </a:spcBef>
              <a:spcAft>
                <a:spcPts val="1200"/>
              </a:spcAft>
              <a:buSzPts val="1000"/>
              <a:buFont typeface="Symbol" pitchFamily="2" charset="2"/>
              <a:buChar char=""/>
              <a:tabLst>
                <a:tab pos="457200" algn="l"/>
              </a:tabLst>
            </a:pPr>
            <a:r>
              <a:rPr lang="en-US" sz="1700" kern="0" dirty="0">
                <a:effectLst/>
                <a:latin typeface="Aptos" panose="020B0004020202020204" pitchFamily="34" charset="0"/>
                <a:ea typeface="Times New Roman" panose="02020603050405020304" pitchFamily="18" charset="0"/>
                <a:cs typeface="Times New Roman" panose="02020603050405020304" pitchFamily="18" charset="0"/>
              </a:rPr>
              <a:t>Discernment teams meet with the seeker a minimum of seven months.</a:t>
            </a:r>
            <a:endParaRPr lang="en-US" sz="17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fontAlgn="base">
              <a:lnSpc>
                <a:spcPct val="100000"/>
              </a:lnSpc>
              <a:spcBef>
                <a:spcPts val="0"/>
              </a:spcBef>
              <a:spcAft>
                <a:spcPts val="1200"/>
              </a:spcAft>
              <a:buSzPts val="1000"/>
              <a:buFont typeface="Symbol" pitchFamily="2" charset="2"/>
              <a:buChar char=""/>
              <a:tabLst>
                <a:tab pos="457200" algn="l"/>
              </a:tabLst>
            </a:pPr>
            <a:r>
              <a:rPr lang="en-US" sz="1700" kern="0" dirty="0">
                <a:effectLst/>
                <a:latin typeface="Aptos" panose="020B0004020202020204" pitchFamily="34" charset="0"/>
                <a:ea typeface="Times New Roman" panose="02020603050405020304" pitchFamily="18" charset="0"/>
                <a:cs typeface="Times New Roman" panose="02020603050405020304" pitchFamily="18" charset="0"/>
              </a:rPr>
              <a:t>Meetings should last no more than 90 minutes.</a:t>
            </a:r>
            <a:endParaRPr lang="en-US" sz="17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fontAlgn="base">
              <a:lnSpc>
                <a:spcPct val="100000"/>
              </a:lnSpc>
              <a:spcBef>
                <a:spcPts val="0"/>
              </a:spcBef>
              <a:spcAft>
                <a:spcPts val="1200"/>
              </a:spcAft>
              <a:buSzPts val="1000"/>
              <a:buFont typeface="Symbol" pitchFamily="2" charset="2"/>
              <a:buChar char=""/>
              <a:tabLst>
                <a:tab pos="457200" algn="l"/>
              </a:tabLst>
            </a:pPr>
            <a:r>
              <a:rPr lang="en-US" sz="1700" kern="0" dirty="0">
                <a:effectLst/>
                <a:latin typeface="Aptos" panose="020B0004020202020204" pitchFamily="34" charset="0"/>
                <a:ea typeface="Times New Roman" panose="02020603050405020304" pitchFamily="18" charset="0"/>
                <a:cs typeface="Times New Roman" panose="02020603050405020304" pitchFamily="18" charset="0"/>
              </a:rPr>
              <a:t>Meetings occur </a:t>
            </a:r>
            <a:r>
              <a:rPr lang="en-US" sz="1700" kern="0" dirty="0">
                <a:latin typeface="Aptos" panose="020B0004020202020204" pitchFamily="34" charset="0"/>
                <a:ea typeface="Times New Roman" panose="02020603050405020304" pitchFamily="18" charset="0"/>
                <a:cs typeface="Times New Roman" panose="02020603050405020304" pitchFamily="18" charset="0"/>
              </a:rPr>
              <a:t>every 4-6 weeks</a:t>
            </a:r>
            <a:r>
              <a:rPr lang="en-US" sz="1700" kern="0" dirty="0">
                <a:effectLst/>
                <a:latin typeface="Aptos" panose="020B0004020202020204" pitchFamily="34" charset="0"/>
                <a:ea typeface="Times New Roman" panose="02020603050405020304" pitchFamily="18" charset="0"/>
                <a:cs typeface="Times New Roman" panose="02020603050405020304" pitchFamily="18" charset="0"/>
              </a:rPr>
              <a:t>.</a:t>
            </a:r>
            <a:endParaRPr lang="en-US" sz="17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fontAlgn="base">
              <a:lnSpc>
                <a:spcPct val="100000"/>
              </a:lnSpc>
              <a:spcBef>
                <a:spcPts val="0"/>
              </a:spcBef>
              <a:spcAft>
                <a:spcPts val="1200"/>
              </a:spcAft>
              <a:buSzPts val="1000"/>
              <a:buFont typeface="Symbol" pitchFamily="2" charset="2"/>
              <a:buChar char=""/>
              <a:tabLst>
                <a:tab pos="457200" algn="l"/>
              </a:tabLst>
            </a:pPr>
            <a:r>
              <a:rPr lang="en-US" sz="1700" kern="0" dirty="0">
                <a:effectLst/>
                <a:latin typeface="Aptos" panose="020B0004020202020204" pitchFamily="34" charset="0"/>
                <a:ea typeface="Times New Roman" panose="02020603050405020304" pitchFamily="18" charset="0"/>
                <a:cs typeface="Times New Roman" panose="02020603050405020304" pitchFamily="18" charset="0"/>
              </a:rPr>
              <a:t>Meetings can take place via Zoom or in person.</a:t>
            </a:r>
            <a:endParaRPr lang="en-US" sz="17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fontAlgn="base">
              <a:lnSpc>
                <a:spcPct val="100000"/>
              </a:lnSpc>
              <a:spcBef>
                <a:spcPts val="0"/>
              </a:spcBef>
              <a:spcAft>
                <a:spcPts val="1200"/>
              </a:spcAft>
              <a:buSzPts val="1000"/>
              <a:buFont typeface="Symbol" pitchFamily="2" charset="2"/>
              <a:buChar char=""/>
              <a:tabLst>
                <a:tab pos="457200" algn="l"/>
              </a:tabLst>
            </a:pPr>
            <a:r>
              <a:rPr lang="en-US" sz="1700" kern="0" dirty="0">
                <a:effectLst/>
                <a:latin typeface="Aptos" panose="020B0004020202020204" pitchFamily="34" charset="0"/>
                <a:ea typeface="Times New Roman" panose="02020603050405020304" pitchFamily="18" charset="0"/>
                <a:cs typeface="Times New Roman" panose="02020603050405020304" pitchFamily="18" charset="0"/>
              </a:rPr>
              <a:t>Leadership is shared: in addition to different team members leading opening and closing prayers, they take turns facilitating individual sessions.</a:t>
            </a:r>
            <a:endParaRPr lang="en-US" sz="17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fontAlgn="base">
              <a:lnSpc>
                <a:spcPct val="100000"/>
              </a:lnSpc>
              <a:spcBef>
                <a:spcPts val="0"/>
              </a:spcBef>
              <a:spcAft>
                <a:spcPts val="1200"/>
              </a:spcAft>
              <a:buSzPts val="1000"/>
              <a:buFont typeface="Symbol" pitchFamily="2" charset="2"/>
              <a:buChar char=""/>
              <a:tabLst>
                <a:tab pos="457200" algn="l"/>
              </a:tabLst>
            </a:pPr>
            <a:r>
              <a:rPr lang="en-US" sz="1700" kern="0" dirty="0">
                <a:effectLst/>
                <a:latin typeface="Aptos" panose="020B0004020202020204" pitchFamily="34" charset="0"/>
                <a:ea typeface="Times New Roman" panose="02020603050405020304" pitchFamily="18" charset="0"/>
                <a:cs typeface="Times New Roman" panose="02020603050405020304" pitchFamily="18" charset="0"/>
              </a:rPr>
              <a:t>The team should select a scheduler who can communicate with the team, schedule meetings, and create the prayer schedule.</a:t>
            </a:r>
            <a:endParaRPr lang="en-US" sz="17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700" dirty="0"/>
          </a:p>
        </p:txBody>
      </p:sp>
      <p:pic>
        <p:nvPicPr>
          <p:cNvPr id="5" name="Picture 4" descr="A backpack and other items on a black background&#10;&#10;Description automatically generated">
            <a:extLst>
              <a:ext uri="{FF2B5EF4-FFF2-40B4-BE49-F238E27FC236}">
                <a16:creationId xmlns:a16="http://schemas.microsoft.com/office/drawing/2014/main" id="{2933F943-D56F-5899-13F6-8EA18A55E4A4}"/>
              </a:ext>
            </a:extLst>
          </p:cNvPr>
          <p:cNvPicPr>
            <a:picLocks noChangeAspect="1"/>
          </p:cNvPicPr>
          <p:nvPr/>
        </p:nvPicPr>
        <p:blipFill rotWithShape="1">
          <a:blip r:embed="rId2"/>
          <a:srcRect l="27682" r="12917" b="-2"/>
          <a:stretch/>
        </p:blipFill>
        <p:spPr>
          <a:xfrm>
            <a:off x="6096000" y="1"/>
            <a:ext cx="6102825" cy="6858000"/>
          </a:xfrm>
          <a:prstGeom prst="rect">
            <a:avLst/>
          </a:prstGeom>
        </p:spPr>
      </p:pic>
      <p:sp>
        <p:nvSpPr>
          <p:cNvPr id="4" name="TextBox 3">
            <a:extLst>
              <a:ext uri="{FF2B5EF4-FFF2-40B4-BE49-F238E27FC236}">
                <a16:creationId xmlns:a16="http://schemas.microsoft.com/office/drawing/2014/main" id="{2883B8BE-1449-35F1-1B4D-269BB8529F32}"/>
              </a:ext>
            </a:extLst>
          </p:cNvPr>
          <p:cNvSpPr txBox="1"/>
          <p:nvPr/>
        </p:nvSpPr>
        <p:spPr>
          <a:xfrm>
            <a:off x="11658601" y="6464300"/>
            <a:ext cx="530350" cy="338554"/>
          </a:xfrm>
          <a:prstGeom prst="rect">
            <a:avLst/>
          </a:prstGeom>
          <a:noFill/>
        </p:spPr>
        <p:txBody>
          <a:bodyPr wrap="square" rtlCol="0">
            <a:spAutoFit/>
          </a:bodyPr>
          <a:lstStyle/>
          <a:p>
            <a:r>
              <a:rPr lang="en-US" sz="1600" b="1" dirty="0">
                <a:solidFill>
                  <a:schemeClr val="bg1"/>
                </a:solidFill>
              </a:rPr>
              <a:t>DD</a:t>
            </a:r>
          </a:p>
        </p:txBody>
      </p:sp>
    </p:spTree>
    <p:extLst>
      <p:ext uri="{BB962C8B-B14F-4D97-AF65-F5344CB8AC3E}">
        <p14:creationId xmlns:p14="http://schemas.microsoft.com/office/powerpoint/2010/main" val="4042273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A person holding a phone and looking at a computer&#10;&#10;Description automatically generated">
            <a:extLst>
              <a:ext uri="{FF2B5EF4-FFF2-40B4-BE49-F238E27FC236}">
                <a16:creationId xmlns:a16="http://schemas.microsoft.com/office/drawing/2014/main" id="{B195246E-9E5F-772D-3C8C-E39A274B3CC0}"/>
              </a:ext>
            </a:extLst>
          </p:cNvPr>
          <p:cNvPicPr>
            <a:picLocks noChangeAspect="1"/>
          </p:cNvPicPr>
          <p:nvPr/>
        </p:nvPicPr>
        <p:blipFill rotWithShape="1">
          <a:blip r:embed="rId2">
            <a:alphaModFix amt="60000"/>
          </a:blip>
          <a:srcRect t="809" b="14604"/>
          <a:stretch/>
        </p:blipFill>
        <p:spPr>
          <a:xfrm>
            <a:off x="-1" y="10"/>
            <a:ext cx="12192001" cy="6857990"/>
          </a:xfrm>
          <a:prstGeom prst="rect">
            <a:avLst/>
          </a:prstGeom>
        </p:spPr>
      </p:pic>
      <p:sp>
        <p:nvSpPr>
          <p:cNvPr id="2" name="Title 1">
            <a:extLst>
              <a:ext uri="{FF2B5EF4-FFF2-40B4-BE49-F238E27FC236}">
                <a16:creationId xmlns:a16="http://schemas.microsoft.com/office/drawing/2014/main" id="{958FFB7D-8A69-F1D0-4A4D-0F29FDAF26B1}"/>
              </a:ext>
            </a:extLst>
          </p:cNvPr>
          <p:cNvSpPr>
            <a:spLocks noGrp="1"/>
          </p:cNvSpPr>
          <p:nvPr>
            <p:ph type="title"/>
          </p:nvPr>
        </p:nvSpPr>
        <p:spPr>
          <a:xfrm>
            <a:off x="1198181" y="728907"/>
            <a:ext cx="9792471" cy="1694980"/>
          </a:xfrm>
        </p:spPr>
        <p:txBody>
          <a:bodyPr>
            <a:normAutofit/>
          </a:bodyPr>
          <a:lstStyle/>
          <a:p>
            <a:r>
              <a:rPr lang="en-US" dirty="0">
                <a:solidFill>
                  <a:srgbClr val="FFFFFF"/>
                </a:solidFill>
              </a:rPr>
              <a:t>Support for Discernment Teams</a:t>
            </a:r>
          </a:p>
        </p:txBody>
      </p:sp>
      <p:sp>
        <p:nvSpPr>
          <p:cNvPr id="3" name="Content Placeholder 2">
            <a:extLst>
              <a:ext uri="{FF2B5EF4-FFF2-40B4-BE49-F238E27FC236}">
                <a16:creationId xmlns:a16="http://schemas.microsoft.com/office/drawing/2014/main" id="{7816DB08-E3D8-9E8E-5C07-BF922FE5F810}"/>
              </a:ext>
            </a:extLst>
          </p:cNvPr>
          <p:cNvSpPr>
            <a:spLocks noGrp="1"/>
          </p:cNvSpPr>
          <p:nvPr>
            <p:ph idx="1"/>
          </p:nvPr>
        </p:nvSpPr>
        <p:spPr>
          <a:xfrm>
            <a:off x="1198181" y="2627087"/>
            <a:ext cx="9792471" cy="3502002"/>
          </a:xfrm>
        </p:spPr>
        <p:txBody>
          <a:bodyPr>
            <a:normAutofit/>
          </a:bodyPr>
          <a:lstStyle/>
          <a:p>
            <a:pPr marL="0" marR="0" indent="0">
              <a:spcBef>
                <a:spcPts val="0"/>
              </a:spcBef>
              <a:spcAft>
                <a:spcPts val="0"/>
              </a:spcAft>
              <a:buNone/>
            </a:pPr>
            <a:r>
              <a:rPr lang="en-US" dirty="0">
                <a:solidFill>
                  <a:schemeClr val="bg1"/>
                </a:solidFill>
              </a:rPr>
              <a:t>If the Discernment Team has questions or needs direction, reach out to your orientation trainer(</a:t>
            </a:r>
            <a:r>
              <a:rPr lang="en-US">
                <a:solidFill>
                  <a:schemeClr val="bg1"/>
                </a:solidFill>
              </a:rPr>
              <a:t>s).</a:t>
            </a:r>
            <a:endParaRPr lang="en-US" dirty="0">
              <a:solidFill>
                <a:schemeClr val="bg1"/>
              </a:solidFill>
            </a:endParaRPr>
          </a:p>
          <a:p>
            <a:endParaRPr lang="en-US" sz="2000" dirty="0">
              <a:solidFill>
                <a:srgbClr val="FFFFFF"/>
              </a:solidFill>
            </a:endParaRPr>
          </a:p>
        </p:txBody>
      </p:sp>
      <p:sp>
        <p:nvSpPr>
          <p:cNvPr id="4" name="TextBox 3">
            <a:extLst>
              <a:ext uri="{FF2B5EF4-FFF2-40B4-BE49-F238E27FC236}">
                <a16:creationId xmlns:a16="http://schemas.microsoft.com/office/drawing/2014/main" id="{6B0D638F-ABE7-1685-2466-ED426632942C}"/>
              </a:ext>
            </a:extLst>
          </p:cNvPr>
          <p:cNvSpPr txBox="1"/>
          <p:nvPr/>
        </p:nvSpPr>
        <p:spPr>
          <a:xfrm>
            <a:off x="11696701" y="6464300"/>
            <a:ext cx="492250" cy="338554"/>
          </a:xfrm>
          <a:prstGeom prst="rect">
            <a:avLst/>
          </a:prstGeom>
          <a:noFill/>
        </p:spPr>
        <p:txBody>
          <a:bodyPr wrap="square" rtlCol="0">
            <a:spAutoFit/>
          </a:bodyPr>
          <a:lstStyle/>
          <a:p>
            <a:r>
              <a:rPr lang="en-US" sz="1600" b="1" dirty="0">
                <a:solidFill>
                  <a:schemeClr val="bg1"/>
                </a:solidFill>
              </a:rPr>
              <a:t>DD</a:t>
            </a:r>
          </a:p>
        </p:txBody>
      </p:sp>
    </p:spTree>
    <p:extLst>
      <p:ext uri="{BB962C8B-B14F-4D97-AF65-F5344CB8AC3E}">
        <p14:creationId xmlns:p14="http://schemas.microsoft.com/office/powerpoint/2010/main" val="3663908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ircular pattern of grass and rocks in a grassy area&#10;&#10;Description automatically generated">
            <a:extLst>
              <a:ext uri="{FF2B5EF4-FFF2-40B4-BE49-F238E27FC236}">
                <a16:creationId xmlns:a16="http://schemas.microsoft.com/office/drawing/2014/main" id="{90CCECB3-C3EA-4A0B-98DA-6CE1603807CB}"/>
              </a:ext>
            </a:extLst>
          </p:cNvPr>
          <p:cNvPicPr>
            <a:picLocks noChangeAspect="1"/>
          </p:cNvPicPr>
          <p:nvPr/>
        </p:nvPicPr>
        <p:blipFill rotWithShape="1">
          <a:blip r:embed="rId2"/>
          <a:srcRect l="2642" r="3241" b="-1"/>
          <a:stretch/>
        </p:blipFill>
        <p:spPr>
          <a:xfrm>
            <a:off x="1" y="10"/>
            <a:ext cx="9669642" cy="6857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DAE75C-CB4E-64F2-80CE-95DEA4B23412}"/>
              </a:ext>
            </a:extLst>
          </p:cNvPr>
          <p:cNvSpPr>
            <a:spLocks noGrp="1"/>
          </p:cNvSpPr>
          <p:nvPr>
            <p:ph type="title"/>
          </p:nvPr>
        </p:nvSpPr>
        <p:spPr>
          <a:xfrm>
            <a:off x="7531610" y="1104899"/>
            <a:ext cx="3822189" cy="1160137"/>
          </a:xfrm>
        </p:spPr>
        <p:txBody>
          <a:bodyPr vert="horz" lIns="91440" tIns="45720" rIns="91440" bIns="45720" rtlCol="0">
            <a:normAutofit fontScale="90000"/>
          </a:bodyPr>
          <a:lstStyle/>
          <a:p>
            <a:r>
              <a:rPr lang="en-US" sz="4000" dirty="0"/>
              <a:t>A Prayer for Discernment</a:t>
            </a:r>
          </a:p>
        </p:txBody>
      </p:sp>
      <p:sp>
        <p:nvSpPr>
          <p:cNvPr id="3" name="Content Placeholder 2">
            <a:extLst>
              <a:ext uri="{FF2B5EF4-FFF2-40B4-BE49-F238E27FC236}">
                <a16:creationId xmlns:a16="http://schemas.microsoft.com/office/drawing/2014/main" id="{3103E50C-AAE0-964B-7356-40FECE0469A2}"/>
              </a:ext>
            </a:extLst>
          </p:cNvPr>
          <p:cNvSpPr>
            <a:spLocks noGrp="1"/>
          </p:cNvSpPr>
          <p:nvPr>
            <p:ph idx="1"/>
          </p:nvPr>
        </p:nvSpPr>
        <p:spPr>
          <a:xfrm>
            <a:off x="7531610" y="2434201"/>
            <a:ext cx="4413647" cy="4058674"/>
          </a:xfrm>
        </p:spPr>
        <p:txBody>
          <a:bodyPr vert="horz" lIns="91440" tIns="45720" rIns="91440" bIns="45720" rtlCol="0">
            <a:normAutofit/>
          </a:bodyPr>
          <a:lstStyle/>
          <a:p>
            <a:pPr marL="0" indent="0">
              <a:lnSpc>
                <a:spcPct val="100000"/>
              </a:lnSpc>
              <a:buNone/>
            </a:pPr>
            <a:r>
              <a:rPr lang="en-US" sz="1800" dirty="0"/>
              <a:t>Lord I know that you love me and that your desire is for me to live my life fully alive and attuned to your ways. But sometimes I am overwhelmed by the thought of my future. </a:t>
            </a:r>
          </a:p>
          <a:p>
            <a:pPr marL="0" indent="0">
              <a:lnSpc>
                <a:spcPct val="100000"/>
              </a:lnSpc>
              <a:buNone/>
            </a:pPr>
            <a:r>
              <a:rPr lang="en-US" sz="1800" dirty="0"/>
              <a:t>Show me how to walk forward one day at a time. As I explore the options that lie before me, help me to listen openly to others and to pay attention to what is in the depth of my own heart.   </a:t>
            </a:r>
          </a:p>
          <a:p>
            <a:pPr marL="0" indent="0">
              <a:lnSpc>
                <a:spcPct val="100000"/>
              </a:lnSpc>
              <a:buNone/>
            </a:pPr>
            <a:r>
              <a:rPr lang="en-US" sz="1800" dirty="0"/>
              <a:t>In this way, may I hear your call to a way of life which will allow me to love as only I can, and allow me to serve others with the special gifts You have given me. Amen. </a:t>
            </a:r>
          </a:p>
        </p:txBody>
      </p:sp>
      <p:sp>
        <p:nvSpPr>
          <p:cNvPr id="4" name="TextBox 3">
            <a:extLst>
              <a:ext uri="{FF2B5EF4-FFF2-40B4-BE49-F238E27FC236}">
                <a16:creationId xmlns:a16="http://schemas.microsoft.com/office/drawing/2014/main" id="{CB10314B-9AF2-6F68-4154-81256830CCE6}"/>
              </a:ext>
            </a:extLst>
          </p:cNvPr>
          <p:cNvSpPr txBox="1"/>
          <p:nvPr/>
        </p:nvSpPr>
        <p:spPr>
          <a:xfrm>
            <a:off x="11658599" y="6464300"/>
            <a:ext cx="530351" cy="338554"/>
          </a:xfrm>
          <a:prstGeom prst="rect">
            <a:avLst/>
          </a:prstGeom>
          <a:noFill/>
        </p:spPr>
        <p:txBody>
          <a:bodyPr wrap="square" rtlCol="0">
            <a:spAutoFit/>
          </a:bodyPr>
          <a:lstStyle/>
          <a:p>
            <a:r>
              <a:rPr lang="en-US" sz="1600" b="1" dirty="0">
                <a:solidFill>
                  <a:schemeClr val="tx1">
                    <a:lumMod val="50000"/>
                    <a:lumOff val="50000"/>
                  </a:schemeClr>
                </a:solidFill>
              </a:rPr>
              <a:t>TM</a:t>
            </a:r>
          </a:p>
        </p:txBody>
      </p:sp>
    </p:spTree>
    <p:extLst>
      <p:ext uri="{BB962C8B-B14F-4D97-AF65-F5344CB8AC3E}">
        <p14:creationId xmlns:p14="http://schemas.microsoft.com/office/powerpoint/2010/main" val="639227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ird with its wings spread&#10;&#10;Description automatically generated">
            <a:extLst>
              <a:ext uri="{FF2B5EF4-FFF2-40B4-BE49-F238E27FC236}">
                <a16:creationId xmlns:a16="http://schemas.microsoft.com/office/drawing/2014/main" id="{8536CC64-D8FB-B472-930F-DE24618DC6F5}"/>
              </a:ext>
            </a:extLst>
          </p:cNvPr>
          <p:cNvPicPr>
            <a:picLocks noChangeAspect="1"/>
          </p:cNvPicPr>
          <p:nvPr/>
        </p:nvPicPr>
        <p:blipFill rotWithShape="1">
          <a:blip r:embed="rId2"/>
          <a:srcRect l="7732"/>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B451F49A-519A-844F-36E0-6C58DB849D4D}"/>
              </a:ext>
            </a:extLst>
          </p:cNvPr>
          <p:cNvSpPr>
            <a:spLocks noGrp="1"/>
          </p:cNvSpPr>
          <p:nvPr>
            <p:ph type="title"/>
          </p:nvPr>
        </p:nvSpPr>
        <p:spPr>
          <a:xfrm>
            <a:off x="377371" y="261258"/>
            <a:ext cx="7590851" cy="1509485"/>
          </a:xfrm>
        </p:spPr>
        <p:txBody>
          <a:bodyPr>
            <a:normAutofit/>
          </a:bodyPr>
          <a:lstStyle/>
          <a:p>
            <a:r>
              <a:rPr lang="en-US" kern="0" dirty="0">
                <a:effectLst/>
                <a:latin typeface="Aptos" panose="020B0004020202020204" pitchFamily="34" charset="0"/>
                <a:ea typeface="Times New Roman" panose="02020603050405020304" pitchFamily="18" charset="0"/>
                <a:cs typeface="Times New Roman" panose="02020603050405020304" pitchFamily="18" charset="0"/>
              </a:rPr>
              <a:t>What Happens </a:t>
            </a:r>
            <a:r>
              <a:rPr lang="en-US" kern="0" dirty="0">
                <a:latin typeface="Aptos" panose="020B0004020202020204" pitchFamily="34" charset="0"/>
                <a:ea typeface="Times New Roman" panose="02020603050405020304" pitchFamily="18" charset="0"/>
                <a:cs typeface="Times New Roman" panose="02020603050405020304" pitchFamily="18" charset="0"/>
              </a:rPr>
              <a:t>W</a:t>
            </a:r>
            <a:r>
              <a:rPr lang="en-US" kern="0" dirty="0">
                <a:effectLst/>
                <a:latin typeface="Aptos" panose="020B0004020202020204" pitchFamily="34" charset="0"/>
                <a:ea typeface="Times New Roman" panose="02020603050405020304" pitchFamily="18" charset="0"/>
                <a:cs typeface="Times New Roman" panose="02020603050405020304" pitchFamily="18" charset="0"/>
              </a:rPr>
              <a:t>hen </a:t>
            </a:r>
            <a:r>
              <a:rPr lang="en-US" kern="0" dirty="0">
                <a:latin typeface="Aptos" panose="020B0004020202020204" pitchFamily="34" charset="0"/>
                <a:ea typeface="Times New Roman" panose="02020603050405020304" pitchFamily="18" charset="0"/>
                <a:cs typeface="Times New Roman" panose="02020603050405020304" pitchFamily="18" charset="0"/>
              </a:rPr>
              <a:t>D</a:t>
            </a:r>
            <a:r>
              <a:rPr lang="en-US" kern="0" dirty="0">
                <a:effectLst/>
                <a:latin typeface="Aptos" panose="020B0004020202020204" pitchFamily="34" charset="0"/>
                <a:ea typeface="Times New Roman" panose="02020603050405020304" pitchFamily="18" charset="0"/>
                <a:cs typeface="Times New Roman" panose="02020603050405020304" pitchFamily="18" charset="0"/>
              </a:rPr>
              <a:t>iscernment </a:t>
            </a:r>
            <a:r>
              <a:rPr lang="en-US" kern="0" dirty="0">
                <a:latin typeface="Aptos" panose="020B0004020202020204" pitchFamily="34" charset="0"/>
                <a:ea typeface="Times New Roman" panose="02020603050405020304" pitchFamily="18" charset="0"/>
                <a:cs typeface="Times New Roman" panose="02020603050405020304" pitchFamily="18" charset="0"/>
              </a:rPr>
              <a:t>I</a:t>
            </a:r>
            <a:r>
              <a:rPr lang="en-US" kern="0" dirty="0">
                <a:effectLst/>
                <a:latin typeface="Aptos" panose="020B0004020202020204" pitchFamily="34" charset="0"/>
                <a:ea typeface="Times New Roman" panose="02020603050405020304" pitchFamily="18" charset="0"/>
                <a:cs typeface="Times New Roman" panose="02020603050405020304" pitchFamily="18" charset="0"/>
              </a:rPr>
              <a:t>s </a:t>
            </a:r>
            <a:r>
              <a:rPr lang="en-US" kern="0" dirty="0">
                <a:latin typeface="Aptos" panose="020B0004020202020204" pitchFamily="34" charset="0"/>
                <a:ea typeface="Times New Roman" panose="02020603050405020304" pitchFamily="18" charset="0"/>
                <a:cs typeface="Times New Roman" panose="02020603050405020304" pitchFamily="18" charset="0"/>
              </a:rPr>
              <a:t>C</a:t>
            </a:r>
            <a:r>
              <a:rPr lang="en-US" kern="0" dirty="0">
                <a:effectLst/>
                <a:latin typeface="Aptos" panose="020B0004020202020204" pitchFamily="34" charset="0"/>
                <a:ea typeface="Times New Roman" panose="02020603050405020304" pitchFamily="18" charset="0"/>
                <a:cs typeface="Times New Roman" panose="02020603050405020304" pitchFamily="18" charset="0"/>
              </a:rPr>
              <a:t>omplete?</a:t>
            </a:r>
            <a:endParaRPr lang="en-US" dirty="0"/>
          </a:p>
        </p:txBody>
      </p:sp>
      <p:sp>
        <p:nvSpPr>
          <p:cNvPr id="3" name="Content Placeholder 2">
            <a:extLst>
              <a:ext uri="{FF2B5EF4-FFF2-40B4-BE49-F238E27FC236}">
                <a16:creationId xmlns:a16="http://schemas.microsoft.com/office/drawing/2014/main" id="{7FD284EC-DCB2-8009-9BFB-989139EA84F6}"/>
              </a:ext>
            </a:extLst>
          </p:cNvPr>
          <p:cNvSpPr>
            <a:spLocks noGrp="1"/>
          </p:cNvSpPr>
          <p:nvPr>
            <p:ph idx="1"/>
          </p:nvPr>
        </p:nvSpPr>
        <p:spPr>
          <a:xfrm>
            <a:off x="377371" y="1770744"/>
            <a:ext cx="7590851" cy="4331944"/>
          </a:xfrm>
        </p:spPr>
        <p:txBody>
          <a:bodyPr>
            <a:noAutofit/>
          </a:bodyPr>
          <a:lstStyle/>
          <a:p>
            <a:pPr marL="457200" marR="0" lvl="0" indent="-457200" fontAlgn="base">
              <a:lnSpc>
                <a:spcPct val="100000"/>
              </a:lnSpc>
              <a:spcBef>
                <a:spcPts val="0"/>
              </a:spcBef>
              <a:spcAft>
                <a:spcPts val="1200"/>
              </a:spcAft>
              <a:buSzPct val="100000"/>
              <a:buFont typeface="Symbol" pitchFamily="2" charset="2"/>
              <a:buChar char=""/>
              <a:tabLst>
                <a:tab pos="457200" algn="l"/>
              </a:tabLst>
            </a:pPr>
            <a:r>
              <a:rPr lang="en-US" sz="1800" kern="0" dirty="0">
                <a:effectLst/>
                <a:latin typeface="Aptos" panose="020B0004020202020204" pitchFamily="34" charset="0"/>
                <a:ea typeface="Times New Roman" panose="02020603050405020304" pitchFamily="18" charset="0"/>
                <a:cs typeface="Arial" panose="020B0604020202020204" pitchFamily="34" charset="0"/>
              </a:rPr>
              <a:t>Discernment team summary</a:t>
            </a:r>
          </a:p>
          <a:p>
            <a:pPr marL="914400" lvl="1" indent="-457200" fontAlgn="base">
              <a:lnSpc>
                <a:spcPct val="100000"/>
              </a:lnSpc>
              <a:spcBef>
                <a:spcPts val="0"/>
              </a:spcBef>
              <a:spcAft>
                <a:spcPts val="1200"/>
              </a:spcAft>
              <a:buSzPct val="100000"/>
              <a:buFont typeface="Symbol" pitchFamily="2" charset="2"/>
              <a:buChar char=""/>
              <a:tabLst>
                <a:tab pos="457200" algn="l"/>
              </a:tabLst>
            </a:pPr>
            <a:r>
              <a:rPr lang="en-US" sz="1800" kern="0" dirty="0">
                <a:latin typeface="Aptos" panose="020B0004020202020204" pitchFamily="34" charset="0"/>
                <a:ea typeface="Times New Roman" panose="02020603050405020304" pitchFamily="18" charset="0"/>
                <a:cs typeface="Arial" panose="020B0604020202020204" pitchFamily="34" charset="0"/>
              </a:rPr>
              <a:t>Choose team member to write summary.</a:t>
            </a:r>
          </a:p>
          <a:p>
            <a:pPr marL="914400" lvl="1" indent="-457200" fontAlgn="base">
              <a:lnSpc>
                <a:spcPct val="100000"/>
              </a:lnSpc>
              <a:spcBef>
                <a:spcPts val="0"/>
              </a:spcBef>
              <a:spcAft>
                <a:spcPts val="1200"/>
              </a:spcAft>
              <a:buSzPct val="100000"/>
              <a:buFont typeface="Symbol" pitchFamily="2" charset="2"/>
              <a:buChar char=""/>
              <a:tabLst>
                <a:tab pos="457200" algn="l"/>
              </a:tabLst>
            </a:pPr>
            <a:r>
              <a:rPr lang="en-US" sz="1800" kern="0" dirty="0">
                <a:effectLst/>
                <a:latin typeface="Aptos" panose="020B0004020202020204" pitchFamily="34" charset="0"/>
                <a:ea typeface="Times New Roman" panose="02020603050405020304" pitchFamily="18" charset="0"/>
                <a:cs typeface="Arial" panose="020B0604020202020204" pitchFamily="34" charset="0"/>
              </a:rPr>
              <a:t>Should include: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lvl="3" indent="-457200" fontAlgn="base">
              <a:lnSpc>
                <a:spcPct val="100000"/>
              </a:lnSpc>
              <a:spcBef>
                <a:spcPts val="0"/>
              </a:spcBef>
              <a:spcAft>
                <a:spcPts val="600"/>
              </a:spcAft>
              <a:buSzPct val="100000"/>
              <a:buFont typeface="Courier New" panose="02070309020205020404" pitchFamily="49" charset="0"/>
              <a:buChar char="o"/>
              <a:tabLst>
                <a:tab pos="914400" algn="l"/>
              </a:tabLst>
            </a:pPr>
            <a:r>
              <a:rPr lang="en-US" kern="0" dirty="0">
                <a:effectLst/>
                <a:latin typeface="Aptos" panose="020B0004020202020204" pitchFamily="34" charset="0"/>
                <a:ea typeface="Times New Roman" panose="02020603050405020304" pitchFamily="18" charset="0"/>
                <a:cs typeface="Courier New" panose="02070309020205020404" pitchFamily="49" charset="0"/>
              </a:rPr>
              <a:t>Team’s level of comfort with the seeker as someone who continues to feel called to lay or ordained ministry.</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1371600" lvl="3" indent="-457200" fontAlgn="base">
              <a:lnSpc>
                <a:spcPct val="100000"/>
              </a:lnSpc>
              <a:spcBef>
                <a:spcPts val="0"/>
              </a:spcBef>
              <a:spcAft>
                <a:spcPts val="600"/>
              </a:spcAft>
              <a:buSzPct val="100000"/>
              <a:buFont typeface="Courier New" panose="02070309020205020404" pitchFamily="49" charset="0"/>
              <a:buChar char="o"/>
              <a:tabLst>
                <a:tab pos="914400" algn="l"/>
              </a:tabLst>
            </a:pPr>
            <a:r>
              <a:rPr lang="en-US" kern="0" dirty="0">
                <a:latin typeface="Aptos" panose="020B0004020202020204" pitchFamily="34" charset="0"/>
                <a:ea typeface="Times New Roman" panose="02020603050405020304" pitchFamily="18" charset="0"/>
                <a:cs typeface="Courier New" panose="02070309020205020404" pitchFamily="49" charset="0"/>
              </a:rPr>
              <a:t>T</a:t>
            </a:r>
            <a:r>
              <a:rPr lang="en-US" kern="0" dirty="0">
                <a:effectLst/>
                <a:latin typeface="Aptos" panose="020B0004020202020204" pitchFamily="34" charset="0"/>
                <a:ea typeface="Times New Roman" panose="02020603050405020304" pitchFamily="18" charset="0"/>
                <a:cs typeface="Courier New" panose="02070309020205020404" pitchFamily="49" charset="0"/>
              </a:rPr>
              <a:t>eam’s support for moving the seeker forward in the process with enthusiasm</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1371600" lvl="3" indent="-457200" fontAlgn="base">
              <a:lnSpc>
                <a:spcPct val="100000"/>
              </a:lnSpc>
              <a:spcBef>
                <a:spcPts val="0"/>
              </a:spcBef>
              <a:spcAft>
                <a:spcPts val="1200"/>
              </a:spcAft>
              <a:buSzPct val="100000"/>
              <a:buFont typeface="Courier New" panose="02070309020205020404" pitchFamily="49" charset="0"/>
              <a:buChar char="o"/>
              <a:tabLst>
                <a:tab pos="914400" algn="l"/>
              </a:tabLst>
            </a:pPr>
            <a:r>
              <a:rPr lang="en-US" kern="0" dirty="0">
                <a:effectLst/>
                <a:latin typeface="Aptos" panose="020B0004020202020204" pitchFamily="34" charset="0"/>
                <a:ea typeface="Times New Roman" panose="02020603050405020304" pitchFamily="18" charset="0"/>
                <a:cs typeface="Courier New" panose="02070309020205020404" pitchFamily="49" charset="0"/>
              </a:rPr>
              <a:t>Any indications the seeker is appropriate for a specific path: ordained ministry (deacon/priest), vowed religious life, lay ministry</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0" indent="-457200" fontAlgn="base">
              <a:lnSpc>
                <a:spcPct val="100000"/>
              </a:lnSpc>
              <a:spcBef>
                <a:spcPts val="0"/>
              </a:spcBef>
              <a:spcAft>
                <a:spcPts val="1200"/>
              </a:spcAft>
              <a:buSzPct val="100000"/>
              <a:buFont typeface="Symbol" pitchFamily="2" charset="2"/>
              <a:buChar char=""/>
              <a:tabLst>
                <a:tab pos="457200" algn="l"/>
              </a:tabLst>
            </a:pPr>
            <a:r>
              <a:rPr lang="en-US" sz="1800" kern="0" dirty="0">
                <a:effectLst/>
                <a:latin typeface="Aptos" panose="020B0004020202020204" pitchFamily="34" charset="0"/>
                <a:ea typeface="Times New Roman" panose="02020603050405020304" pitchFamily="18" charset="0"/>
                <a:cs typeface="Arial" panose="020B0604020202020204" pitchFamily="34" charset="0"/>
              </a:rPr>
              <a:t>Summary should be reviewed and signed by all discernment team members.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0" indent="-457200" fontAlgn="base">
              <a:lnSpc>
                <a:spcPct val="100000"/>
              </a:lnSpc>
              <a:spcBef>
                <a:spcPts val="0"/>
              </a:spcBef>
              <a:spcAft>
                <a:spcPts val="1200"/>
              </a:spcAft>
              <a:buSzPct val="100000"/>
              <a:buFont typeface="Symbol" pitchFamily="2" charset="2"/>
              <a:buChar char=""/>
              <a:tabLst>
                <a:tab pos="457200" algn="l"/>
              </a:tabLst>
            </a:pPr>
            <a:r>
              <a:rPr lang="en-US" sz="1800" kern="0" dirty="0">
                <a:effectLst/>
                <a:latin typeface="Aptos" panose="020B0004020202020204" pitchFamily="34" charset="0"/>
                <a:ea typeface="Times New Roman" panose="02020603050405020304" pitchFamily="18" charset="0"/>
                <a:cs typeface="Arial" panose="020B0604020202020204" pitchFamily="34" charset="0"/>
              </a:rPr>
              <a:t>The discernment team summary is sent to the rector or sponsoring priest.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DFC621C-3936-03CF-F705-04424C031171}"/>
              </a:ext>
            </a:extLst>
          </p:cNvPr>
          <p:cNvSpPr txBox="1"/>
          <p:nvPr/>
        </p:nvSpPr>
        <p:spPr>
          <a:xfrm>
            <a:off x="11709401" y="6464300"/>
            <a:ext cx="479550" cy="338554"/>
          </a:xfrm>
          <a:prstGeom prst="rect">
            <a:avLst/>
          </a:prstGeom>
          <a:noFill/>
        </p:spPr>
        <p:txBody>
          <a:bodyPr wrap="square" rtlCol="0">
            <a:spAutoFit/>
          </a:bodyPr>
          <a:lstStyle/>
          <a:p>
            <a:r>
              <a:rPr lang="en-US" sz="1600" b="1" dirty="0">
                <a:solidFill>
                  <a:schemeClr val="bg1"/>
                </a:solidFill>
              </a:rPr>
              <a:t>DD</a:t>
            </a:r>
          </a:p>
        </p:txBody>
      </p:sp>
    </p:spTree>
    <p:extLst>
      <p:ext uri="{BB962C8B-B14F-4D97-AF65-F5344CB8AC3E}">
        <p14:creationId xmlns:p14="http://schemas.microsoft.com/office/powerpoint/2010/main" val="3047259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oat in the water&#10;&#10;Description automatically generated">
            <a:extLst>
              <a:ext uri="{FF2B5EF4-FFF2-40B4-BE49-F238E27FC236}">
                <a16:creationId xmlns:a16="http://schemas.microsoft.com/office/drawing/2014/main" id="{AB5486F9-726F-93F8-0677-E4216F6A9972}"/>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9D4D2B98-9205-3FF8-26B6-CD5898042A7F}"/>
              </a:ext>
            </a:extLst>
          </p:cNvPr>
          <p:cNvSpPr>
            <a:spLocks noGrp="1"/>
          </p:cNvSpPr>
          <p:nvPr>
            <p:ph type="title"/>
          </p:nvPr>
        </p:nvSpPr>
        <p:spPr>
          <a:xfrm>
            <a:off x="838200" y="365125"/>
            <a:ext cx="10515600" cy="1325563"/>
          </a:xfrm>
        </p:spPr>
        <p:txBody>
          <a:bodyPr>
            <a:normAutofit/>
          </a:bodyPr>
          <a:lstStyle/>
          <a:p>
            <a:r>
              <a:rPr lang="en-US">
                <a:solidFill>
                  <a:srgbClr val="FFFFFF"/>
                </a:solidFill>
              </a:rPr>
              <a:t>Scenarios</a:t>
            </a:r>
          </a:p>
        </p:txBody>
      </p:sp>
      <p:sp>
        <p:nvSpPr>
          <p:cNvPr id="3" name="Content Placeholder 2">
            <a:extLst>
              <a:ext uri="{FF2B5EF4-FFF2-40B4-BE49-F238E27FC236}">
                <a16:creationId xmlns:a16="http://schemas.microsoft.com/office/drawing/2014/main" id="{EE95BAF6-D22A-5CFA-C775-9CF6971B18F1}"/>
              </a:ext>
            </a:extLst>
          </p:cNvPr>
          <p:cNvSpPr>
            <a:spLocks noGrp="1"/>
          </p:cNvSpPr>
          <p:nvPr>
            <p:ph idx="1"/>
          </p:nvPr>
        </p:nvSpPr>
        <p:spPr>
          <a:xfrm>
            <a:off x="838200" y="1825625"/>
            <a:ext cx="10515600" cy="4351338"/>
          </a:xfrm>
        </p:spPr>
        <p:txBody>
          <a:bodyPr>
            <a:normAutofit/>
          </a:bodyPr>
          <a:lstStyle/>
          <a:p>
            <a:pPr marL="457200" indent="-457200">
              <a:lnSpc>
                <a:spcPct val="100000"/>
              </a:lnSpc>
              <a:spcAft>
                <a:spcPts val="1200"/>
              </a:spcAft>
              <a:buFont typeface="+mj-lt"/>
              <a:buAutoNum type="arabicPeriod"/>
            </a:pPr>
            <a:r>
              <a:rPr lang="en-US" sz="2400" kern="0" dirty="0">
                <a:solidFill>
                  <a:srgbClr val="FFFFFF"/>
                </a:solidFill>
                <a:effectLst/>
                <a:latin typeface="Aptos" panose="020B0004020202020204" pitchFamily="34" charset="0"/>
                <a:ea typeface="Times New Roman" panose="02020603050405020304" pitchFamily="18" charset="0"/>
                <a:cs typeface="Times New Roman" panose="02020603050405020304" pitchFamily="18" charset="0"/>
              </a:rPr>
              <a:t>You’ve progressed through the minimum seven months. Some people on the team think you’re finished. Others think you’re not. How do you decide if you should continue with the discernment process?</a:t>
            </a:r>
            <a:endParaRPr lang="en-US" sz="2400" kern="0" dirty="0">
              <a:solidFill>
                <a:srgbClr val="FFFFFF"/>
              </a:solidFill>
              <a:latin typeface="Aptos" panose="020B0004020202020204" pitchFamily="34" charset="0"/>
              <a:ea typeface="Aptos" panose="020B0004020202020204" pitchFamily="34" charset="0"/>
              <a:cs typeface="Times New Roman" panose="02020603050405020304" pitchFamily="18" charset="0"/>
            </a:endParaRPr>
          </a:p>
          <a:p>
            <a:pPr marL="457200" indent="-457200">
              <a:lnSpc>
                <a:spcPct val="100000"/>
              </a:lnSpc>
              <a:spcAft>
                <a:spcPts val="1200"/>
              </a:spcAft>
              <a:buFont typeface="+mj-lt"/>
              <a:buAutoNum type="arabicPeriod"/>
            </a:pPr>
            <a:r>
              <a:rPr lang="en-US" sz="2400" kern="0" dirty="0">
                <a:solidFill>
                  <a:srgbClr val="FFFFFF"/>
                </a:solidFill>
                <a:effectLst/>
                <a:latin typeface="Aptos" panose="020B0004020202020204" pitchFamily="34" charset="0"/>
                <a:ea typeface="Times New Roman" panose="02020603050405020304" pitchFamily="18" charset="0"/>
                <a:cs typeface="Times New Roman" panose="02020603050405020304" pitchFamily="18" charset="0"/>
              </a:rPr>
              <a:t>In session two, the seeker says they are discerning for the priesthood. How do you respond?</a:t>
            </a:r>
            <a:endParaRPr lang="en-US" sz="2400" kern="0" dirty="0">
              <a:solidFill>
                <a:srgbClr val="FFFFFF"/>
              </a:solidFill>
              <a:latin typeface="Aptos" panose="020B0004020202020204" pitchFamily="34" charset="0"/>
              <a:ea typeface="Aptos" panose="020B0004020202020204" pitchFamily="34" charset="0"/>
              <a:cs typeface="Times New Roman" panose="02020603050405020304" pitchFamily="18" charset="0"/>
            </a:endParaRPr>
          </a:p>
          <a:p>
            <a:pPr marL="457200" indent="-457200">
              <a:lnSpc>
                <a:spcPct val="100000"/>
              </a:lnSpc>
              <a:spcAft>
                <a:spcPts val="1200"/>
              </a:spcAft>
              <a:buFont typeface="+mj-lt"/>
              <a:buAutoNum type="arabicPeriod"/>
            </a:pPr>
            <a:r>
              <a:rPr lang="en-US" sz="2400" kern="0" dirty="0">
                <a:solidFill>
                  <a:srgbClr val="FFFFFF"/>
                </a:solidFill>
                <a:effectLst/>
                <a:latin typeface="Aptos" panose="020B0004020202020204" pitchFamily="34" charset="0"/>
                <a:ea typeface="Times New Roman" panose="02020603050405020304" pitchFamily="18" charset="0"/>
                <a:cs typeface="Times New Roman" panose="02020603050405020304" pitchFamily="18" charset="0"/>
              </a:rPr>
              <a:t>Your team is talking about the movement of the Holy Spirit, and one team member says they don’t know what it means to listen for the Holy Spirit. What might you say?</a:t>
            </a:r>
            <a:endParaRPr lang="en-US" sz="2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D1845A2-50AC-EDC2-AC74-87E9054CF034}"/>
              </a:ext>
            </a:extLst>
          </p:cNvPr>
          <p:cNvSpPr txBox="1"/>
          <p:nvPr/>
        </p:nvSpPr>
        <p:spPr>
          <a:xfrm>
            <a:off x="11709401" y="6464300"/>
            <a:ext cx="479550" cy="338554"/>
          </a:xfrm>
          <a:prstGeom prst="rect">
            <a:avLst/>
          </a:prstGeom>
          <a:noFill/>
        </p:spPr>
        <p:txBody>
          <a:bodyPr wrap="square" rtlCol="0">
            <a:spAutoFit/>
          </a:bodyPr>
          <a:lstStyle/>
          <a:p>
            <a:r>
              <a:rPr lang="en-US" sz="1600" b="1" dirty="0"/>
              <a:t>GF</a:t>
            </a:r>
          </a:p>
        </p:txBody>
      </p:sp>
    </p:spTree>
    <p:extLst>
      <p:ext uri="{BB962C8B-B14F-4D97-AF65-F5344CB8AC3E}">
        <p14:creationId xmlns:p14="http://schemas.microsoft.com/office/powerpoint/2010/main" val="154903555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oat in the water&#10;&#10;Description automatically generated">
            <a:extLst>
              <a:ext uri="{FF2B5EF4-FFF2-40B4-BE49-F238E27FC236}">
                <a16:creationId xmlns:a16="http://schemas.microsoft.com/office/drawing/2014/main" id="{410A7E18-14FD-7148-E557-6CD3B23A53CF}"/>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0283C072-46F4-E997-CA0F-E67232BF8058}"/>
              </a:ext>
            </a:extLst>
          </p:cNvPr>
          <p:cNvSpPr>
            <a:spLocks noGrp="1"/>
          </p:cNvSpPr>
          <p:nvPr>
            <p:ph type="title"/>
          </p:nvPr>
        </p:nvSpPr>
        <p:spPr>
          <a:xfrm>
            <a:off x="838200" y="365125"/>
            <a:ext cx="10515600" cy="1325563"/>
          </a:xfrm>
        </p:spPr>
        <p:txBody>
          <a:bodyPr>
            <a:normAutofit/>
          </a:bodyPr>
          <a:lstStyle/>
          <a:p>
            <a:r>
              <a:rPr lang="en-US">
                <a:solidFill>
                  <a:srgbClr val="FFFFFF"/>
                </a:solidFill>
              </a:rPr>
              <a:t>Scenarios</a:t>
            </a:r>
          </a:p>
        </p:txBody>
      </p:sp>
      <p:sp>
        <p:nvSpPr>
          <p:cNvPr id="3" name="Content Placeholder 2">
            <a:extLst>
              <a:ext uri="{FF2B5EF4-FFF2-40B4-BE49-F238E27FC236}">
                <a16:creationId xmlns:a16="http://schemas.microsoft.com/office/drawing/2014/main" id="{5CD79C3C-02EF-D68C-B47E-082913DD2DC7}"/>
              </a:ext>
            </a:extLst>
          </p:cNvPr>
          <p:cNvSpPr>
            <a:spLocks noGrp="1"/>
          </p:cNvSpPr>
          <p:nvPr>
            <p:ph idx="1"/>
          </p:nvPr>
        </p:nvSpPr>
        <p:spPr>
          <a:xfrm>
            <a:off x="838200" y="1825625"/>
            <a:ext cx="10515600" cy="4351338"/>
          </a:xfrm>
        </p:spPr>
        <p:txBody>
          <a:bodyPr>
            <a:normAutofit/>
          </a:bodyPr>
          <a:lstStyle/>
          <a:p>
            <a:pPr marL="457200" indent="-457200">
              <a:lnSpc>
                <a:spcPct val="100000"/>
              </a:lnSpc>
              <a:spcAft>
                <a:spcPts val="1200"/>
              </a:spcAft>
              <a:buFont typeface="+mj-lt"/>
              <a:buAutoNum type="arabicPeriod" startAt="4"/>
            </a:pPr>
            <a:r>
              <a:rPr lang="en-US" sz="2400" kern="0" dirty="0">
                <a:solidFill>
                  <a:srgbClr val="FFFFFF"/>
                </a:solidFill>
                <a:effectLst/>
                <a:latin typeface="Aptos" panose="020B0004020202020204" pitchFamily="34" charset="0"/>
                <a:ea typeface="Times New Roman" panose="02020603050405020304" pitchFamily="18" charset="0"/>
                <a:cs typeface="Times New Roman" panose="02020603050405020304" pitchFamily="18" charset="0"/>
              </a:rPr>
              <a:t>The person who is supposed to lead the opening prayer experience forgot to prepare. What do you do?</a:t>
            </a:r>
          </a:p>
          <a:p>
            <a:pPr marL="457200" indent="-457200">
              <a:lnSpc>
                <a:spcPct val="100000"/>
              </a:lnSpc>
              <a:spcAft>
                <a:spcPts val="1200"/>
              </a:spcAft>
              <a:buFont typeface="+mj-lt"/>
              <a:buAutoNum type="arabicPeriod" startAt="4"/>
            </a:pPr>
            <a:r>
              <a:rPr lang="en-US" sz="2400" kern="0" dirty="0">
                <a:solidFill>
                  <a:srgbClr val="FFFFFF"/>
                </a:solidFill>
                <a:effectLst/>
                <a:latin typeface="Aptos" panose="020B0004020202020204" pitchFamily="34" charset="0"/>
                <a:ea typeface="Times New Roman" panose="02020603050405020304" pitchFamily="18" charset="0"/>
                <a:cs typeface="Times New Roman" panose="02020603050405020304" pitchFamily="18" charset="0"/>
              </a:rPr>
              <a:t>After session five, the seeker feels they are being called to the diaconate. What suggestions might you offer them for exploring this path more deeply?</a:t>
            </a:r>
          </a:p>
          <a:p>
            <a:pPr marL="457200" indent="-457200">
              <a:lnSpc>
                <a:spcPct val="100000"/>
              </a:lnSpc>
              <a:spcAft>
                <a:spcPts val="1200"/>
              </a:spcAft>
              <a:buFont typeface="+mj-lt"/>
              <a:buAutoNum type="arabicPeriod" startAt="4"/>
            </a:pPr>
            <a:r>
              <a:rPr lang="en-US" sz="2400" kern="0" dirty="0">
                <a:solidFill>
                  <a:srgbClr val="FFFFFF"/>
                </a:solidFill>
                <a:effectLst/>
                <a:latin typeface="Aptos" panose="020B0004020202020204" pitchFamily="34" charset="0"/>
                <a:ea typeface="Times New Roman" panose="02020603050405020304" pitchFamily="18" charset="0"/>
                <a:cs typeface="Times New Roman" panose="02020603050405020304" pitchFamily="18" charset="0"/>
              </a:rPr>
              <a:t>The team is sensing a lack of transparency from the seeker. It feels like they may be telling the discernment team what they want to hear. What do you do?</a:t>
            </a:r>
            <a:endParaRPr lang="en-US" sz="2400" dirty="0">
              <a:solidFill>
                <a:srgbClr val="FFFFFF"/>
              </a:solidFill>
            </a:endParaRPr>
          </a:p>
          <a:p>
            <a:pPr marL="0" indent="0">
              <a:buNone/>
            </a:pPr>
            <a:endParaRPr lang="en-US"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7F0913D-B03A-45E5-A1AB-53A94EF63EC1}"/>
              </a:ext>
            </a:extLst>
          </p:cNvPr>
          <p:cNvSpPr txBox="1"/>
          <p:nvPr/>
        </p:nvSpPr>
        <p:spPr>
          <a:xfrm>
            <a:off x="11709401" y="6464300"/>
            <a:ext cx="479550" cy="338554"/>
          </a:xfrm>
          <a:prstGeom prst="rect">
            <a:avLst/>
          </a:prstGeom>
          <a:noFill/>
        </p:spPr>
        <p:txBody>
          <a:bodyPr wrap="square" rtlCol="0">
            <a:spAutoFit/>
          </a:bodyPr>
          <a:lstStyle/>
          <a:p>
            <a:r>
              <a:rPr lang="en-US" sz="1600" b="1" dirty="0"/>
              <a:t>TM</a:t>
            </a:r>
          </a:p>
        </p:txBody>
      </p:sp>
    </p:spTree>
    <p:extLst>
      <p:ext uri="{BB962C8B-B14F-4D97-AF65-F5344CB8AC3E}">
        <p14:creationId xmlns:p14="http://schemas.microsoft.com/office/powerpoint/2010/main" val="178614008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oat in the water&#10;&#10;Description automatically generated">
            <a:extLst>
              <a:ext uri="{FF2B5EF4-FFF2-40B4-BE49-F238E27FC236}">
                <a16:creationId xmlns:a16="http://schemas.microsoft.com/office/drawing/2014/main" id="{74C27B0E-089C-0F07-ECEC-8FDCDBAD5BF0}"/>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6B174506-9896-AE1B-D2DD-0AA88F2F0EBB}"/>
              </a:ext>
            </a:extLst>
          </p:cNvPr>
          <p:cNvSpPr>
            <a:spLocks noGrp="1"/>
          </p:cNvSpPr>
          <p:nvPr>
            <p:ph type="title"/>
          </p:nvPr>
        </p:nvSpPr>
        <p:spPr>
          <a:xfrm>
            <a:off x="838200" y="365125"/>
            <a:ext cx="10515600" cy="1325563"/>
          </a:xfrm>
        </p:spPr>
        <p:txBody>
          <a:bodyPr>
            <a:normAutofit/>
          </a:bodyPr>
          <a:lstStyle/>
          <a:p>
            <a:r>
              <a:rPr lang="en-US">
                <a:solidFill>
                  <a:srgbClr val="FFFFFF"/>
                </a:solidFill>
              </a:rPr>
              <a:t>Scenarios</a:t>
            </a:r>
          </a:p>
        </p:txBody>
      </p:sp>
      <p:sp>
        <p:nvSpPr>
          <p:cNvPr id="3" name="Content Placeholder 2">
            <a:extLst>
              <a:ext uri="{FF2B5EF4-FFF2-40B4-BE49-F238E27FC236}">
                <a16:creationId xmlns:a16="http://schemas.microsoft.com/office/drawing/2014/main" id="{B18F0F1A-E0E3-3FA4-55DD-E3D812E49F67}"/>
              </a:ext>
            </a:extLst>
          </p:cNvPr>
          <p:cNvSpPr>
            <a:spLocks noGrp="1"/>
          </p:cNvSpPr>
          <p:nvPr>
            <p:ph idx="1"/>
          </p:nvPr>
        </p:nvSpPr>
        <p:spPr>
          <a:xfrm>
            <a:off x="838200" y="1825625"/>
            <a:ext cx="10515600" cy="4351338"/>
          </a:xfrm>
        </p:spPr>
        <p:txBody>
          <a:bodyPr>
            <a:normAutofit/>
          </a:bodyPr>
          <a:lstStyle/>
          <a:p>
            <a:pPr marL="514350" indent="-514350">
              <a:spcAft>
                <a:spcPts val="1200"/>
              </a:spcAft>
              <a:buFont typeface="+mj-lt"/>
              <a:buAutoNum type="arabicPeriod" startAt="7"/>
            </a:pPr>
            <a:r>
              <a:rPr lang="en-US" sz="2400" kern="0" dirty="0">
                <a:solidFill>
                  <a:srgbClr val="FFFFFF"/>
                </a:solidFill>
                <a:effectLst/>
                <a:latin typeface="Aptos" panose="020B0004020202020204" pitchFamily="34" charset="0"/>
                <a:ea typeface="Times New Roman" panose="02020603050405020304" pitchFamily="18" charset="0"/>
                <a:cs typeface="Times New Roman" panose="02020603050405020304" pitchFamily="18" charset="0"/>
              </a:rPr>
              <a:t>A discernment team member expresses discomfort with allowing space for silence. How do you handle this?</a:t>
            </a:r>
          </a:p>
          <a:p>
            <a:pPr marL="514350" indent="-514350">
              <a:spcAft>
                <a:spcPts val="1200"/>
              </a:spcAft>
              <a:buFont typeface="+mj-lt"/>
              <a:buAutoNum type="arabicPeriod" startAt="7"/>
            </a:pPr>
            <a:r>
              <a:rPr lang="en-US" sz="2400" kern="0" dirty="0">
                <a:solidFill>
                  <a:srgbClr val="FFFFFF"/>
                </a:solidFill>
                <a:effectLst/>
                <a:latin typeface="Aptos" panose="020B0004020202020204" pitchFamily="34" charset="0"/>
                <a:ea typeface="Times New Roman" panose="02020603050405020304" pitchFamily="18" charset="0"/>
                <a:cs typeface="Times New Roman" panose="02020603050405020304" pitchFamily="18" charset="0"/>
              </a:rPr>
              <a:t>The seeker shares that they are in recovery. How does the team receive this?</a:t>
            </a:r>
            <a:endParaRPr lang="en-US" sz="2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D66C49B-ECC4-1378-47E5-3CB4ED03429B}"/>
              </a:ext>
            </a:extLst>
          </p:cNvPr>
          <p:cNvSpPr txBox="1"/>
          <p:nvPr/>
        </p:nvSpPr>
        <p:spPr>
          <a:xfrm>
            <a:off x="11709401" y="6464300"/>
            <a:ext cx="479550" cy="338554"/>
          </a:xfrm>
          <a:prstGeom prst="rect">
            <a:avLst/>
          </a:prstGeom>
          <a:noFill/>
        </p:spPr>
        <p:txBody>
          <a:bodyPr wrap="square" rtlCol="0">
            <a:spAutoFit/>
          </a:bodyPr>
          <a:lstStyle/>
          <a:p>
            <a:r>
              <a:rPr lang="en-US" sz="1600" b="1" dirty="0"/>
              <a:t>DD</a:t>
            </a:r>
          </a:p>
        </p:txBody>
      </p:sp>
    </p:spTree>
    <p:extLst>
      <p:ext uri="{BB962C8B-B14F-4D97-AF65-F5344CB8AC3E}">
        <p14:creationId xmlns:p14="http://schemas.microsoft.com/office/powerpoint/2010/main" val="358806207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holding a yellow flower&#10;&#10;Description automatically generated">
            <a:extLst>
              <a:ext uri="{FF2B5EF4-FFF2-40B4-BE49-F238E27FC236}">
                <a16:creationId xmlns:a16="http://schemas.microsoft.com/office/drawing/2014/main" id="{980C64D8-8674-881A-F39B-94B9AE21387B}"/>
              </a:ext>
            </a:extLst>
          </p:cNvPr>
          <p:cNvPicPr>
            <a:picLocks noChangeAspect="1"/>
          </p:cNvPicPr>
          <p:nvPr/>
        </p:nvPicPr>
        <p:blipFill rotWithShape="1">
          <a:blip r:embed="rId2"/>
          <a:srcRect l="3841" r="2041" b="-1"/>
          <a:stretch/>
        </p:blipFill>
        <p:spPr>
          <a:xfrm>
            <a:off x="1"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902379-2DFD-AA0F-50D9-EDF27A7EE327}"/>
              </a:ext>
            </a:extLst>
          </p:cNvPr>
          <p:cNvSpPr>
            <a:spLocks noGrp="1"/>
          </p:cNvSpPr>
          <p:nvPr>
            <p:ph type="title"/>
          </p:nvPr>
        </p:nvSpPr>
        <p:spPr>
          <a:xfrm>
            <a:off x="7226810" y="187325"/>
            <a:ext cx="3822189" cy="1899912"/>
          </a:xfrm>
        </p:spPr>
        <p:txBody>
          <a:bodyPr>
            <a:normAutofit/>
          </a:bodyPr>
          <a:lstStyle/>
          <a:p>
            <a:r>
              <a:rPr lang="en-US" sz="4000" dirty="0"/>
              <a:t>Wrap-Up</a:t>
            </a:r>
          </a:p>
        </p:txBody>
      </p:sp>
      <p:sp>
        <p:nvSpPr>
          <p:cNvPr id="3" name="Content Placeholder 2">
            <a:extLst>
              <a:ext uri="{FF2B5EF4-FFF2-40B4-BE49-F238E27FC236}">
                <a16:creationId xmlns:a16="http://schemas.microsoft.com/office/drawing/2014/main" id="{36C29B8F-0707-830B-6EED-48797D6A8F19}"/>
              </a:ext>
            </a:extLst>
          </p:cNvPr>
          <p:cNvSpPr>
            <a:spLocks noGrp="1"/>
          </p:cNvSpPr>
          <p:nvPr>
            <p:ph idx="1"/>
          </p:nvPr>
        </p:nvSpPr>
        <p:spPr>
          <a:xfrm>
            <a:off x="7226810" y="1676400"/>
            <a:ext cx="4544624" cy="4521200"/>
          </a:xfrm>
        </p:spPr>
        <p:txBody>
          <a:bodyPr>
            <a:noAutofit/>
          </a:bodyPr>
          <a:lstStyle/>
          <a:p>
            <a:pPr>
              <a:lnSpc>
                <a:spcPct val="100000"/>
              </a:lnSpc>
            </a:pPr>
            <a:r>
              <a:rPr lang="en-US" sz="1800" dirty="0"/>
              <a:t>Twice-annual trainings</a:t>
            </a:r>
          </a:p>
          <a:p>
            <a:pPr>
              <a:lnSpc>
                <a:spcPct val="100000"/>
              </a:lnSpc>
            </a:pPr>
            <a:r>
              <a:rPr lang="en-US" sz="1800" dirty="0"/>
              <a:t>Dianne will reach out to you as requests are received</a:t>
            </a:r>
          </a:p>
          <a:p>
            <a:pPr>
              <a:lnSpc>
                <a:spcPct val="100000"/>
              </a:lnSpc>
            </a:pPr>
            <a:r>
              <a:rPr lang="en-US" sz="1800" dirty="0"/>
              <a:t>Take time to explore discernment web pages: https://</a:t>
            </a:r>
            <a:r>
              <a:rPr lang="en-US" sz="1800" dirty="0" err="1"/>
              <a:t>episcopalcolorado.org</a:t>
            </a:r>
            <a:r>
              <a:rPr lang="en-US" sz="1800" dirty="0"/>
              <a:t>/lay-ordained-ministry/discerning-gods-call/</a:t>
            </a:r>
          </a:p>
          <a:p>
            <a:pPr>
              <a:lnSpc>
                <a:spcPct val="100000"/>
              </a:lnSpc>
            </a:pPr>
            <a:r>
              <a:rPr lang="en-US" sz="1800" dirty="0"/>
              <a:t>Is there anything else you need to prepare for your trainings?</a:t>
            </a:r>
          </a:p>
          <a:p>
            <a:pPr>
              <a:lnSpc>
                <a:spcPct val="100000"/>
              </a:lnSpc>
            </a:pPr>
            <a:r>
              <a:rPr lang="en-US" sz="1800" dirty="0"/>
              <a:t>Final thoughts and questions</a:t>
            </a:r>
          </a:p>
          <a:p>
            <a:pPr>
              <a:lnSpc>
                <a:spcPct val="100000"/>
              </a:lnSpc>
            </a:pPr>
            <a:r>
              <a:rPr lang="en-US" sz="1800" dirty="0"/>
              <a:t>Thank you for your willingness to be part of this work training discernment teams.</a:t>
            </a:r>
          </a:p>
        </p:txBody>
      </p:sp>
      <p:sp>
        <p:nvSpPr>
          <p:cNvPr id="4" name="TextBox 3">
            <a:extLst>
              <a:ext uri="{FF2B5EF4-FFF2-40B4-BE49-F238E27FC236}">
                <a16:creationId xmlns:a16="http://schemas.microsoft.com/office/drawing/2014/main" id="{5FA00C17-1FCD-E9FC-3625-50D281404A32}"/>
              </a:ext>
            </a:extLst>
          </p:cNvPr>
          <p:cNvSpPr txBox="1"/>
          <p:nvPr/>
        </p:nvSpPr>
        <p:spPr>
          <a:xfrm>
            <a:off x="11709401" y="6464300"/>
            <a:ext cx="479550" cy="338554"/>
          </a:xfrm>
          <a:prstGeom prst="rect">
            <a:avLst/>
          </a:prstGeom>
          <a:noFill/>
        </p:spPr>
        <p:txBody>
          <a:bodyPr wrap="square" rtlCol="0">
            <a:spAutoFit/>
          </a:bodyPr>
          <a:lstStyle/>
          <a:p>
            <a:pPr>
              <a:spcAft>
                <a:spcPts val="600"/>
              </a:spcAft>
            </a:pPr>
            <a:r>
              <a:rPr lang="en-US" sz="1600" b="1" dirty="0"/>
              <a:t>GF</a:t>
            </a:r>
            <a:endParaRPr lang="en-US" sz="1600" b="1"/>
          </a:p>
        </p:txBody>
      </p:sp>
    </p:spTree>
    <p:extLst>
      <p:ext uri="{BB962C8B-B14F-4D97-AF65-F5344CB8AC3E}">
        <p14:creationId xmlns:p14="http://schemas.microsoft.com/office/powerpoint/2010/main" val="2335621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C795E7-627D-F8E6-181D-6C73B7D9BE81}"/>
              </a:ext>
            </a:extLst>
          </p:cNvPr>
          <p:cNvSpPr>
            <a:spLocks noGrp="1"/>
          </p:cNvSpPr>
          <p:nvPr>
            <p:ph type="title"/>
          </p:nvPr>
        </p:nvSpPr>
        <p:spPr>
          <a:xfrm>
            <a:off x="401588" y="2763578"/>
            <a:ext cx="4546600" cy="1330839"/>
          </a:xfrm>
        </p:spPr>
        <p:txBody>
          <a:bodyPr>
            <a:normAutofit fontScale="90000"/>
          </a:bodyPr>
          <a:lstStyle/>
          <a:p>
            <a:r>
              <a:rPr lang="en-US" dirty="0"/>
              <a:t>Introductions Using Mutual Invitation</a:t>
            </a:r>
          </a:p>
        </p:txBody>
      </p:sp>
      <p:sp>
        <p:nvSpPr>
          <p:cNvPr id="3" name="Content Placeholder 2">
            <a:extLst>
              <a:ext uri="{FF2B5EF4-FFF2-40B4-BE49-F238E27FC236}">
                <a16:creationId xmlns:a16="http://schemas.microsoft.com/office/drawing/2014/main" id="{8DD1CCDE-EED6-608F-FADC-759E2D1124A0}"/>
              </a:ext>
            </a:extLst>
          </p:cNvPr>
          <p:cNvSpPr>
            <a:spLocks noGrp="1"/>
          </p:cNvSpPr>
          <p:nvPr>
            <p:ph idx="1"/>
          </p:nvPr>
        </p:nvSpPr>
        <p:spPr>
          <a:xfrm>
            <a:off x="596900" y="4876800"/>
            <a:ext cx="3698875" cy="1225888"/>
          </a:xfrm>
        </p:spPr>
        <p:txBody>
          <a:bodyPr>
            <a:normAutofit/>
          </a:bodyPr>
          <a:lstStyle/>
          <a:p>
            <a:pPr marL="0" indent="0">
              <a:buNone/>
            </a:pPr>
            <a:endParaRPr lang="en-US" sz="2000" dirty="0"/>
          </a:p>
        </p:txBody>
      </p:sp>
      <p:pic>
        <p:nvPicPr>
          <p:cNvPr id="5" name="Picture 4" descr="A group of people sitting around a campfire&#10;&#10;Description automatically generated">
            <a:extLst>
              <a:ext uri="{FF2B5EF4-FFF2-40B4-BE49-F238E27FC236}">
                <a16:creationId xmlns:a16="http://schemas.microsoft.com/office/drawing/2014/main" id="{D66BD751-52D4-D27F-9B0C-05471BA95686}"/>
              </a:ext>
            </a:extLst>
          </p:cNvPr>
          <p:cNvPicPr>
            <a:picLocks noChangeAspect="1"/>
          </p:cNvPicPr>
          <p:nvPr/>
        </p:nvPicPr>
        <p:blipFill rotWithShape="1">
          <a:blip r:embed="rId2"/>
          <a:srcRect l="14894" r="14600"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4" name="TextBox 3">
            <a:extLst>
              <a:ext uri="{FF2B5EF4-FFF2-40B4-BE49-F238E27FC236}">
                <a16:creationId xmlns:a16="http://schemas.microsoft.com/office/drawing/2014/main" id="{E23D5ACF-6BA6-B0F5-2C40-2830ED6C8957}"/>
              </a:ext>
            </a:extLst>
          </p:cNvPr>
          <p:cNvSpPr txBox="1"/>
          <p:nvPr/>
        </p:nvSpPr>
        <p:spPr>
          <a:xfrm>
            <a:off x="11658599" y="6464300"/>
            <a:ext cx="530351" cy="338554"/>
          </a:xfrm>
          <a:prstGeom prst="rect">
            <a:avLst/>
          </a:prstGeom>
          <a:noFill/>
        </p:spPr>
        <p:txBody>
          <a:bodyPr wrap="square" rtlCol="0">
            <a:spAutoFit/>
          </a:bodyPr>
          <a:lstStyle/>
          <a:p>
            <a:r>
              <a:rPr lang="en-US" sz="1600" b="1" dirty="0">
                <a:solidFill>
                  <a:schemeClr val="bg1"/>
                </a:solidFill>
              </a:rPr>
              <a:t>DD</a:t>
            </a:r>
          </a:p>
        </p:txBody>
      </p:sp>
    </p:spTree>
    <p:extLst>
      <p:ext uri="{BB962C8B-B14F-4D97-AF65-F5344CB8AC3E}">
        <p14:creationId xmlns:p14="http://schemas.microsoft.com/office/powerpoint/2010/main" val="3562278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on a rock looking at clouds&#10;&#10;AI-generated content may be incorrect.">
            <a:extLst>
              <a:ext uri="{FF2B5EF4-FFF2-40B4-BE49-F238E27FC236}">
                <a16:creationId xmlns:a16="http://schemas.microsoft.com/office/drawing/2014/main" id="{96967553-BBE0-409F-A7A1-EA611D6A718C}"/>
              </a:ext>
            </a:extLst>
          </p:cNvPr>
          <p:cNvPicPr>
            <a:picLocks noChangeAspect="1"/>
          </p:cNvPicPr>
          <p:nvPr/>
        </p:nvPicPr>
        <p:blipFill>
          <a:blip r:embed="rId3"/>
          <a:srcRect l="5884" r="-1" b="-1"/>
          <a:stretch/>
        </p:blipFill>
        <p:spPr>
          <a:xfrm>
            <a:off x="1"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0DAAA0-2135-F62F-0754-F6B2942EDFC6}"/>
              </a:ext>
            </a:extLst>
          </p:cNvPr>
          <p:cNvSpPr>
            <a:spLocks noGrp="1"/>
          </p:cNvSpPr>
          <p:nvPr>
            <p:ph type="title"/>
          </p:nvPr>
        </p:nvSpPr>
        <p:spPr>
          <a:xfrm>
            <a:off x="7257328" y="365125"/>
            <a:ext cx="4665042" cy="1278480"/>
          </a:xfrm>
        </p:spPr>
        <p:txBody>
          <a:bodyPr>
            <a:normAutofit/>
          </a:bodyPr>
          <a:lstStyle/>
          <a:p>
            <a:r>
              <a:rPr lang="en-US" sz="4000" dirty="0"/>
              <a:t>Discernment Process Overview</a:t>
            </a:r>
          </a:p>
        </p:txBody>
      </p:sp>
      <p:sp>
        <p:nvSpPr>
          <p:cNvPr id="3" name="Content Placeholder 2">
            <a:extLst>
              <a:ext uri="{FF2B5EF4-FFF2-40B4-BE49-F238E27FC236}">
                <a16:creationId xmlns:a16="http://schemas.microsoft.com/office/drawing/2014/main" id="{704DB647-6D49-357B-81DD-7F416B087A66}"/>
              </a:ext>
            </a:extLst>
          </p:cNvPr>
          <p:cNvSpPr>
            <a:spLocks noGrp="1"/>
          </p:cNvSpPr>
          <p:nvPr>
            <p:ph idx="1"/>
          </p:nvPr>
        </p:nvSpPr>
        <p:spPr>
          <a:xfrm>
            <a:off x="7257327" y="1747777"/>
            <a:ext cx="4768769" cy="4606723"/>
          </a:xfrm>
        </p:spPr>
        <p:txBody>
          <a:bodyPr>
            <a:noAutofit/>
          </a:bodyPr>
          <a:lstStyle/>
          <a:p>
            <a:pPr>
              <a:lnSpc>
                <a:spcPct val="100000"/>
              </a:lnSpc>
            </a:pPr>
            <a:r>
              <a:rPr lang="en-US" sz="1600" dirty="0">
                <a:latin typeface="Avenir Next" panose="020B0503020202020204" pitchFamily="34" charset="0"/>
              </a:rPr>
              <a:t>Seeker begins to discern their faith, gifts, and possible call</a:t>
            </a:r>
          </a:p>
          <a:p>
            <a:pPr>
              <a:lnSpc>
                <a:spcPct val="100000"/>
              </a:lnSpc>
            </a:pPr>
            <a:r>
              <a:rPr lang="en-US" sz="1600" dirty="0">
                <a:latin typeface="Avenir Next" panose="020B0503020202020204" pitchFamily="34" charset="0"/>
              </a:rPr>
              <a:t>Seeker meets with their priest (3-12 months)</a:t>
            </a:r>
          </a:p>
          <a:p>
            <a:pPr lvl="1">
              <a:lnSpc>
                <a:spcPct val="100000"/>
              </a:lnSpc>
            </a:pPr>
            <a:r>
              <a:rPr lang="en-US" sz="1600" dirty="0">
                <a:latin typeface="Avenir Next" panose="020B0503020202020204" pitchFamily="34" charset="0"/>
              </a:rPr>
              <a:t>Spiritual direction is strongly encouraged</a:t>
            </a:r>
          </a:p>
          <a:p>
            <a:pPr>
              <a:lnSpc>
                <a:spcPct val="100000"/>
              </a:lnSpc>
            </a:pPr>
            <a:r>
              <a:rPr lang="en-US" sz="1600" dirty="0">
                <a:latin typeface="Avenir Next" panose="020B0503020202020204" pitchFamily="34" charset="0"/>
              </a:rPr>
              <a:t>Priest calls a congregational discernment team</a:t>
            </a:r>
          </a:p>
          <a:p>
            <a:pPr>
              <a:lnSpc>
                <a:spcPct val="100000"/>
              </a:lnSpc>
            </a:pPr>
            <a:r>
              <a:rPr lang="en-US" sz="1600" dirty="0">
                <a:latin typeface="Avenir Next" panose="020B0503020202020204" pitchFamily="34" charset="0"/>
              </a:rPr>
              <a:t>Priest requests an orientation/training for the congregational discernment team</a:t>
            </a:r>
          </a:p>
          <a:p>
            <a:pPr lvl="1">
              <a:lnSpc>
                <a:spcPct val="100000"/>
              </a:lnSpc>
            </a:pPr>
            <a:r>
              <a:rPr lang="en-US" sz="1600" dirty="0">
                <a:highlight>
                  <a:srgbClr val="FFFF00"/>
                </a:highlight>
                <a:latin typeface="Avenir Next" panose="020B0503020202020204" pitchFamily="34" charset="0"/>
              </a:rPr>
              <a:t>A team of trainers has been trained by the Office of the Bishop</a:t>
            </a:r>
          </a:p>
          <a:p>
            <a:pPr>
              <a:lnSpc>
                <a:spcPct val="100000"/>
              </a:lnSpc>
            </a:pPr>
            <a:r>
              <a:rPr lang="en-US" sz="1600" dirty="0">
                <a:latin typeface="Avenir Next" panose="020B0503020202020204" pitchFamily="34" charset="0"/>
              </a:rPr>
              <a:t>Seeker meets monthly with congregational discernment team 7-12 months</a:t>
            </a:r>
          </a:p>
          <a:p>
            <a:pPr>
              <a:lnSpc>
                <a:spcPct val="100000"/>
              </a:lnSpc>
            </a:pPr>
            <a:r>
              <a:rPr lang="en-US" sz="1600" dirty="0">
                <a:latin typeface="Avenir Next" panose="020B0503020202020204" pitchFamily="34" charset="0"/>
              </a:rPr>
              <a:t>Congregational discernment team writes summary for rector or priest</a:t>
            </a:r>
          </a:p>
          <a:p>
            <a:pPr>
              <a:lnSpc>
                <a:spcPct val="100000"/>
              </a:lnSpc>
            </a:pPr>
            <a:r>
              <a:rPr lang="en-US" sz="1600" dirty="0">
                <a:latin typeface="Avenir Next" panose="020B0503020202020204" pitchFamily="34" charset="0"/>
              </a:rPr>
              <a:t>Priest and seeker take next steps</a:t>
            </a:r>
          </a:p>
        </p:txBody>
      </p:sp>
    </p:spTree>
    <p:extLst>
      <p:ext uri="{BB962C8B-B14F-4D97-AF65-F5344CB8AC3E}">
        <p14:creationId xmlns:p14="http://schemas.microsoft.com/office/powerpoint/2010/main" val="3561336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descr="A person walking on a path through a forest&#10;&#10;Description automatically generated">
            <a:extLst>
              <a:ext uri="{FF2B5EF4-FFF2-40B4-BE49-F238E27FC236}">
                <a16:creationId xmlns:a16="http://schemas.microsoft.com/office/drawing/2014/main" id="{456D1C66-9309-87DD-0A46-C2B0814C37A9}"/>
              </a:ext>
            </a:extLst>
          </p:cNvPr>
          <p:cNvPicPr>
            <a:picLocks noChangeAspect="1"/>
          </p:cNvPicPr>
          <p:nvPr/>
        </p:nvPicPr>
        <p:blipFill rotWithShape="1">
          <a:blip r:embed="rId2">
            <a:alphaModFix amt="60000"/>
          </a:blip>
          <a:srcRect t="37073" b="24114"/>
          <a:stretch/>
        </p:blipFill>
        <p:spPr>
          <a:xfrm>
            <a:off x="-1" y="10"/>
            <a:ext cx="12192001" cy="6857990"/>
          </a:xfrm>
          <a:prstGeom prst="rect">
            <a:avLst/>
          </a:prstGeom>
        </p:spPr>
      </p:pic>
      <p:sp>
        <p:nvSpPr>
          <p:cNvPr id="2" name="Title 1">
            <a:extLst>
              <a:ext uri="{FF2B5EF4-FFF2-40B4-BE49-F238E27FC236}">
                <a16:creationId xmlns:a16="http://schemas.microsoft.com/office/drawing/2014/main" id="{A6067936-91B8-80C4-F9D6-ADFEEC3990CD}"/>
              </a:ext>
            </a:extLst>
          </p:cNvPr>
          <p:cNvSpPr>
            <a:spLocks noGrp="1"/>
          </p:cNvSpPr>
          <p:nvPr>
            <p:ph type="title"/>
          </p:nvPr>
        </p:nvSpPr>
        <p:spPr>
          <a:xfrm>
            <a:off x="1020381" y="516852"/>
            <a:ext cx="9792471" cy="1353894"/>
          </a:xfrm>
        </p:spPr>
        <p:txBody>
          <a:bodyPr>
            <a:normAutofit/>
          </a:bodyPr>
          <a:lstStyle/>
          <a:p>
            <a:r>
              <a:rPr lang="en-US" dirty="0">
                <a:solidFill>
                  <a:srgbClr val="FFFFFF"/>
                </a:solidFill>
              </a:rPr>
              <a:t>Why Are We Here?</a:t>
            </a:r>
          </a:p>
        </p:txBody>
      </p:sp>
      <p:sp>
        <p:nvSpPr>
          <p:cNvPr id="3" name="Content Placeholder 2">
            <a:extLst>
              <a:ext uri="{FF2B5EF4-FFF2-40B4-BE49-F238E27FC236}">
                <a16:creationId xmlns:a16="http://schemas.microsoft.com/office/drawing/2014/main" id="{79CE5785-B933-15BF-77A0-7A06EE824E0C}"/>
              </a:ext>
            </a:extLst>
          </p:cNvPr>
          <p:cNvSpPr>
            <a:spLocks noGrp="1"/>
          </p:cNvSpPr>
          <p:nvPr>
            <p:ph idx="1"/>
          </p:nvPr>
        </p:nvSpPr>
        <p:spPr>
          <a:xfrm>
            <a:off x="7645400" y="4584700"/>
            <a:ext cx="4229100" cy="1979048"/>
          </a:xfrm>
        </p:spPr>
        <p:txBody>
          <a:bodyPr>
            <a:normAutofit fontScale="92500" lnSpcReduction="20000"/>
          </a:bodyPr>
          <a:lstStyle/>
          <a:p>
            <a:pPr marL="0" marR="0" lvl="0" indent="0">
              <a:lnSpc>
                <a:spcPct val="100000"/>
              </a:lnSpc>
              <a:spcBef>
                <a:spcPts val="0"/>
              </a:spcBef>
              <a:spcAft>
                <a:spcPts val="600"/>
              </a:spcAft>
              <a:buNone/>
            </a:pPr>
            <a:r>
              <a:rPr lang="en-US" sz="2400" dirty="0">
                <a:solidFill>
                  <a:schemeClr val="bg1"/>
                </a:solidFill>
              </a:rPr>
              <a:t>“Don’t ask what the world needs.</a:t>
            </a:r>
            <a:br>
              <a:rPr lang="en-US" sz="2400" dirty="0">
                <a:solidFill>
                  <a:schemeClr val="bg1"/>
                </a:solidFill>
              </a:rPr>
            </a:br>
            <a:r>
              <a:rPr lang="en-US" sz="2400" dirty="0">
                <a:solidFill>
                  <a:schemeClr val="bg1"/>
                </a:solidFill>
              </a:rPr>
              <a:t>Ask what makes you come alive,</a:t>
            </a:r>
            <a:br>
              <a:rPr lang="en-US" sz="2400" dirty="0">
                <a:solidFill>
                  <a:schemeClr val="bg1"/>
                </a:solidFill>
              </a:rPr>
            </a:br>
            <a:r>
              <a:rPr lang="en-US" sz="2400" dirty="0">
                <a:solidFill>
                  <a:schemeClr val="bg1"/>
                </a:solidFill>
              </a:rPr>
              <a:t>     and go do it.</a:t>
            </a:r>
            <a:br>
              <a:rPr lang="en-US" sz="2400" dirty="0">
                <a:solidFill>
                  <a:schemeClr val="bg1"/>
                </a:solidFill>
              </a:rPr>
            </a:br>
            <a:r>
              <a:rPr lang="en-US" sz="2400" dirty="0">
                <a:solidFill>
                  <a:schemeClr val="bg1"/>
                </a:solidFill>
              </a:rPr>
              <a:t>Because what the world needs</a:t>
            </a:r>
            <a:br>
              <a:rPr lang="en-US" sz="2400" dirty="0">
                <a:solidFill>
                  <a:schemeClr val="bg1"/>
                </a:solidFill>
              </a:rPr>
            </a:br>
            <a:r>
              <a:rPr lang="en-US" sz="2400" dirty="0">
                <a:solidFill>
                  <a:schemeClr val="bg1"/>
                </a:solidFill>
              </a:rPr>
              <a:t>is people who have come alive.”</a:t>
            </a:r>
            <a:br>
              <a:rPr lang="en-US" sz="2400" dirty="0">
                <a:solidFill>
                  <a:schemeClr val="bg1"/>
                </a:solidFill>
              </a:rPr>
            </a:br>
            <a:br>
              <a:rPr lang="en-US" sz="2400" dirty="0">
                <a:solidFill>
                  <a:schemeClr val="bg1"/>
                </a:solidFill>
              </a:rPr>
            </a:br>
            <a:r>
              <a:rPr lang="en-US" sz="1600" dirty="0">
                <a:solidFill>
                  <a:schemeClr val="bg1"/>
                </a:solidFill>
              </a:rPr>
              <a:t>~ Howard Thurman</a:t>
            </a:r>
          </a:p>
        </p:txBody>
      </p:sp>
      <p:sp>
        <p:nvSpPr>
          <p:cNvPr id="4" name="TextBox 3">
            <a:extLst>
              <a:ext uri="{FF2B5EF4-FFF2-40B4-BE49-F238E27FC236}">
                <a16:creationId xmlns:a16="http://schemas.microsoft.com/office/drawing/2014/main" id="{456DF5DC-0F11-E386-3F05-9984D4586273}"/>
              </a:ext>
            </a:extLst>
          </p:cNvPr>
          <p:cNvSpPr txBox="1"/>
          <p:nvPr/>
        </p:nvSpPr>
        <p:spPr>
          <a:xfrm>
            <a:off x="11658599" y="6464300"/>
            <a:ext cx="530351" cy="338554"/>
          </a:xfrm>
          <a:prstGeom prst="rect">
            <a:avLst/>
          </a:prstGeom>
          <a:noFill/>
        </p:spPr>
        <p:txBody>
          <a:bodyPr wrap="square" rtlCol="0">
            <a:spAutoFit/>
          </a:bodyPr>
          <a:lstStyle/>
          <a:p>
            <a:r>
              <a:rPr lang="en-US" sz="1600" b="1" dirty="0">
                <a:solidFill>
                  <a:schemeClr val="bg1"/>
                </a:solidFill>
              </a:rPr>
              <a:t>GF</a:t>
            </a:r>
          </a:p>
        </p:txBody>
      </p:sp>
    </p:spTree>
    <p:extLst>
      <p:ext uri="{BB962C8B-B14F-4D97-AF65-F5344CB8AC3E}">
        <p14:creationId xmlns:p14="http://schemas.microsoft.com/office/powerpoint/2010/main" val="724714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39A4684-5513-3A6D-D831-F3BB8497D7A6}"/>
              </a:ext>
            </a:extLst>
          </p:cNvPr>
          <p:cNvPicPr>
            <a:picLocks noChangeAspect="1"/>
          </p:cNvPicPr>
          <p:nvPr/>
        </p:nvPicPr>
        <p:blipFill rotWithShape="1">
          <a:blip r:embed="rId2">
            <a:alphaModFix amt="60000"/>
          </a:blip>
          <a:srcRect b="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A6067936-91B8-80C4-F9D6-ADFEEC3990CD}"/>
              </a:ext>
            </a:extLst>
          </p:cNvPr>
          <p:cNvSpPr>
            <a:spLocks noGrp="1"/>
          </p:cNvSpPr>
          <p:nvPr>
            <p:ph type="title"/>
          </p:nvPr>
        </p:nvSpPr>
        <p:spPr>
          <a:xfrm>
            <a:off x="1198181" y="728906"/>
            <a:ext cx="9792471" cy="2057037"/>
          </a:xfrm>
        </p:spPr>
        <p:txBody>
          <a:bodyPr>
            <a:normAutofit/>
          </a:bodyPr>
          <a:lstStyle/>
          <a:p>
            <a:r>
              <a:rPr lang="en-US">
                <a:solidFill>
                  <a:srgbClr val="FFFFFF"/>
                </a:solidFill>
              </a:rPr>
              <a:t>What Is Discernment?</a:t>
            </a:r>
          </a:p>
        </p:txBody>
      </p:sp>
      <p:sp>
        <p:nvSpPr>
          <p:cNvPr id="3" name="Content Placeholder 2">
            <a:extLst>
              <a:ext uri="{FF2B5EF4-FFF2-40B4-BE49-F238E27FC236}">
                <a16:creationId xmlns:a16="http://schemas.microsoft.com/office/drawing/2014/main" id="{79CE5785-B933-15BF-77A0-7A06EE824E0C}"/>
              </a:ext>
            </a:extLst>
          </p:cNvPr>
          <p:cNvSpPr>
            <a:spLocks noGrp="1"/>
          </p:cNvSpPr>
          <p:nvPr>
            <p:ph idx="1"/>
          </p:nvPr>
        </p:nvSpPr>
        <p:spPr>
          <a:xfrm>
            <a:off x="1198181" y="2278743"/>
            <a:ext cx="9792471" cy="3850345"/>
          </a:xfrm>
        </p:spPr>
        <p:txBody>
          <a:bodyPr>
            <a:normAutofit/>
          </a:bodyPr>
          <a:lstStyle/>
          <a:p>
            <a:pPr marL="342900" marR="0" lvl="0" indent="-342900">
              <a:lnSpc>
                <a:spcPct val="100000"/>
              </a:lnSpc>
              <a:spcBef>
                <a:spcPts val="0"/>
              </a:spcBef>
              <a:spcAft>
                <a:spcPts val="600"/>
              </a:spcAft>
              <a:buFont typeface="Symbol" pitchFamily="2" charset="2"/>
              <a:buChar char=""/>
            </a:pPr>
            <a:r>
              <a:rPr lang="en-US" sz="2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A definition</a:t>
            </a:r>
          </a:p>
          <a:p>
            <a:pPr marL="342900" indent="-342900">
              <a:lnSpc>
                <a:spcPct val="100000"/>
              </a:lnSpc>
              <a:spcBef>
                <a:spcPts val="0"/>
              </a:spcBef>
              <a:spcAft>
                <a:spcPts val="600"/>
              </a:spcAft>
              <a:buFont typeface="Symbol" pitchFamily="2" charset="2"/>
              <a:buChar char=""/>
            </a:pPr>
            <a:r>
              <a:rPr lang="en-US" sz="2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What are </a:t>
            </a:r>
            <a:r>
              <a:rPr lang="en-US" sz="2400" kern="100" dirty="0">
                <a:solidFill>
                  <a:srgbClr val="FFFFFF"/>
                </a:solidFill>
                <a:latin typeface="Aptos" panose="020B0004020202020204" pitchFamily="34" charset="0"/>
                <a:ea typeface="Aptos" panose="020B0004020202020204" pitchFamily="34" charset="0"/>
                <a:cs typeface="Times New Roman" panose="02020603050405020304" pitchFamily="18" charset="0"/>
              </a:rPr>
              <a:t>people</a:t>
            </a:r>
            <a:r>
              <a:rPr lang="en-US" sz="2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discern</a:t>
            </a:r>
            <a:r>
              <a:rPr lang="en-US" sz="2400" kern="100" dirty="0">
                <a:solidFill>
                  <a:srgbClr val="FFFFFF"/>
                </a:solidFill>
                <a:latin typeface="Aptos" panose="020B0004020202020204" pitchFamily="34" charset="0"/>
                <a:ea typeface="Aptos" panose="020B0004020202020204" pitchFamily="34" charset="0"/>
                <a:cs typeface="Times New Roman" panose="02020603050405020304" pitchFamily="18" charset="0"/>
              </a:rPr>
              <a:t>ing?</a:t>
            </a:r>
          </a:p>
          <a:p>
            <a:pPr marL="342900" marR="0" lvl="0" indent="-342900">
              <a:lnSpc>
                <a:spcPct val="100000"/>
              </a:lnSpc>
              <a:spcBef>
                <a:spcPts val="0"/>
              </a:spcBef>
              <a:spcAft>
                <a:spcPts val="600"/>
              </a:spcAft>
              <a:buFont typeface="Symbol" pitchFamily="2" charset="2"/>
              <a:buChar char=""/>
            </a:pPr>
            <a:r>
              <a:rPr lang="en-US" sz="2400" kern="100" dirty="0">
                <a:solidFill>
                  <a:srgbClr val="FFFFFF"/>
                </a:solidFill>
                <a:latin typeface="Aptos" panose="020B0004020202020204" pitchFamily="34" charset="0"/>
                <a:ea typeface="Aptos" panose="020B0004020202020204" pitchFamily="34" charset="0"/>
                <a:cs typeface="Times New Roman" panose="02020603050405020304" pitchFamily="18" charset="0"/>
              </a:rPr>
              <a:t>Models of discernment</a:t>
            </a:r>
          </a:p>
          <a:p>
            <a:pPr marL="342900" marR="0" lvl="0" indent="-342900">
              <a:lnSpc>
                <a:spcPct val="100000"/>
              </a:lnSpc>
              <a:spcBef>
                <a:spcPts val="0"/>
              </a:spcBef>
              <a:spcAft>
                <a:spcPts val="600"/>
              </a:spcAft>
              <a:buFont typeface="Symbol" pitchFamily="2" charset="2"/>
              <a:buChar char=""/>
            </a:pPr>
            <a:r>
              <a:rPr lang="en-US" sz="2400" kern="100" dirty="0">
                <a:solidFill>
                  <a:srgbClr val="FFFFFF"/>
                </a:solidFill>
                <a:latin typeface="Aptos" panose="020B0004020202020204" pitchFamily="34" charset="0"/>
                <a:ea typeface="Aptos" panose="020B0004020202020204" pitchFamily="34" charset="0"/>
                <a:cs typeface="Times New Roman" panose="02020603050405020304" pitchFamily="18" charset="0"/>
              </a:rPr>
              <a:t>Parker Palmer video</a:t>
            </a:r>
          </a:p>
          <a:p>
            <a:pPr marL="800100" lvl="1" indent="-342900">
              <a:lnSpc>
                <a:spcPct val="100000"/>
              </a:lnSpc>
              <a:spcBef>
                <a:spcPts val="0"/>
              </a:spcBef>
              <a:spcAft>
                <a:spcPts val="600"/>
              </a:spcAft>
              <a:buFont typeface="Symbol" pitchFamily="2" charset="2"/>
              <a:buChar char=""/>
            </a:pPr>
            <a:r>
              <a:rPr lang="en-US"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https://www.youtube.com/watch?v=t_J6RE5_5R4</a:t>
            </a:r>
            <a:endParaRPr lang="en-US"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0000"/>
              </a:lnSpc>
              <a:spcBef>
                <a:spcPts val="0"/>
              </a:spcBef>
              <a:spcAft>
                <a:spcPts val="600"/>
              </a:spcAft>
              <a:buFont typeface="Symbol" pitchFamily="2" charset="2"/>
              <a:buChar char=""/>
            </a:pPr>
            <a:endParaRPr lang="en-US" sz="2000" kern="100" dirty="0">
              <a:solidFill>
                <a:srgbClr val="FFFFFF"/>
              </a:solidFill>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00000"/>
              </a:lnSpc>
              <a:spcBef>
                <a:spcPts val="0"/>
              </a:spcBef>
              <a:spcAft>
                <a:spcPts val="600"/>
              </a:spcAft>
              <a:buNone/>
            </a:pPr>
            <a:endParaRPr lang="en-US" sz="2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C8651F3-A810-808B-FC55-16ECD40C2AB5}"/>
              </a:ext>
            </a:extLst>
          </p:cNvPr>
          <p:cNvSpPr txBox="1"/>
          <p:nvPr/>
        </p:nvSpPr>
        <p:spPr>
          <a:xfrm>
            <a:off x="11658599" y="6464300"/>
            <a:ext cx="530351" cy="338554"/>
          </a:xfrm>
          <a:prstGeom prst="rect">
            <a:avLst/>
          </a:prstGeom>
          <a:noFill/>
        </p:spPr>
        <p:txBody>
          <a:bodyPr wrap="square" rtlCol="0">
            <a:spAutoFit/>
          </a:bodyPr>
          <a:lstStyle/>
          <a:p>
            <a:r>
              <a:rPr lang="en-US" sz="1600" b="1" dirty="0">
                <a:solidFill>
                  <a:schemeClr val="bg1"/>
                </a:solidFill>
              </a:rPr>
              <a:t>TM</a:t>
            </a:r>
          </a:p>
        </p:txBody>
      </p:sp>
    </p:spTree>
    <p:extLst>
      <p:ext uri="{BB962C8B-B14F-4D97-AF65-F5344CB8AC3E}">
        <p14:creationId xmlns:p14="http://schemas.microsoft.com/office/powerpoint/2010/main" val="49472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descr="Chapter 8: Clearness Committee (Parker J. Palmer)">
            <a:hlinkClick r:id="" action="ppaction://media"/>
            <a:extLst>
              <a:ext uri="{FF2B5EF4-FFF2-40B4-BE49-F238E27FC236}">
                <a16:creationId xmlns:a16="http://schemas.microsoft.com/office/drawing/2014/main" id="{678BD761-5E0F-5089-EC66-AC855762B8CA}"/>
              </a:ext>
            </a:extLst>
          </p:cNvPr>
          <p:cNvPicPr>
            <a:picLocks noGrp="1" noRot="1" noChangeAspect="1"/>
          </p:cNvPicPr>
          <p:nvPr>
            <p:ph idx="1"/>
            <a:videoFile r:link="rId1"/>
          </p:nvPr>
        </p:nvPicPr>
        <p:blipFill>
          <a:blip r:embed="rId4"/>
          <a:stretch>
            <a:fillRect/>
          </a:stretch>
        </p:blipFill>
        <p:spPr>
          <a:xfrm>
            <a:off x="2133600" y="457200"/>
            <a:ext cx="7924800" cy="5943600"/>
          </a:xfrm>
          <a:prstGeom prst="rect">
            <a:avLst/>
          </a:prstGeom>
        </p:spPr>
      </p:pic>
    </p:spTree>
    <p:extLst>
      <p:ext uri="{BB962C8B-B14F-4D97-AF65-F5344CB8AC3E}">
        <p14:creationId xmlns:p14="http://schemas.microsoft.com/office/powerpoint/2010/main" val="318020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A street sign with a sunset in the background&#10;&#10;Description automatically generated">
            <a:extLst>
              <a:ext uri="{FF2B5EF4-FFF2-40B4-BE49-F238E27FC236}">
                <a16:creationId xmlns:a16="http://schemas.microsoft.com/office/drawing/2014/main" id="{21454FD3-2FD2-91AB-50A8-4252974B7650}"/>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A6067936-91B8-80C4-F9D6-ADFEEC3990CD}"/>
              </a:ext>
            </a:extLst>
          </p:cNvPr>
          <p:cNvSpPr>
            <a:spLocks noGrp="1"/>
          </p:cNvSpPr>
          <p:nvPr>
            <p:ph type="title"/>
          </p:nvPr>
        </p:nvSpPr>
        <p:spPr>
          <a:xfrm>
            <a:off x="1198180" y="450319"/>
            <a:ext cx="9792471" cy="1543581"/>
          </a:xfrm>
        </p:spPr>
        <p:txBody>
          <a:bodyPr>
            <a:normAutofit/>
          </a:bodyPr>
          <a:lstStyle/>
          <a:p>
            <a:pPr marR="0" lvl="0">
              <a:spcBef>
                <a:spcPts val="0"/>
              </a:spcBef>
              <a:spcAft>
                <a:spcPts val="0"/>
              </a:spcAft>
            </a:pPr>
            <a:r>
              <a:rPr lang="en-US"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What Are People Discerning?</a:t>
            </a:r>
          </a:p>
        </p:txBody>
      </p:sp>
      <p:sp>
        <p:nvSpPr>
          <p:cNvPr id="3" name="Content Placeholder 2">
            <a:extLst>
              <a:ext uri="{FF2B5EF4-FFF2-40B4-BE49-F238E27FC236}">
                <a16:creationId xmlns:a16="http://schemas.microsoft.com/office/drawing/2014/main" id="{79CE5785-B933-15BF-77A0-7A06EE824E0C}"/>
              </a:ext>
            </a:extLst>
          </p:cNvPr>
          <p:cNvSpPr>
            <a:spLocks noGrp="1"/>
          </p:cNvSpPr>
          <p:nvPr>
            <p:ph idx="1"/>
          </p:nvPr>
        </p:nvSpPr>
        <p:spPr>
          <a:xfrm>
            <a:off x="1198181" y="2957665"/>
            <a:ext cx="9792471" cy="3171423"/>
          </a:xfrm>
        </p:spPr>
        <p:txBody>
          <a:bodyPr>
            <a:normAutofit/>
          </a:bodyPr>
          <a:lstStyle/>
          <a:p>
            <a:pPr marL="342900" marR="0" lvl="0" indent="-342900">
              <a:spcBef>
                <a:spcPts val="0"/>
              </a:spcBef>
              <a:spcAft>
                <a:spcPts val="600"/>
              </a:spcAft>
              <a:buFont typeface="Symbol" pitchFamily="2" charset="2"/>
              <a:buChar char=""/>
            </a:pPr>
            <a:endParaRPr lang="en-US" sz="2000" kern="10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endParaRPr lang="en-US" sz="2000" kern="10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BA39FAF-376D-836C-1573-21755F99DECB}"/>
              </a:ext>
            </a:extLst>
          </p:cNvPr>
          <p:cNvSpPr txBox="1"/>
          <p:nvPr/>
        </p:nvSpPr>
        <p:spPr>
          <a:xfrm>
            <a:off x="11734799" y="6464300"/>
            <a:ext cx="454151" cy="338554"/>
          </a:xfrm>
          <a:prstGeom prst="rect">
            <a:avLst/>
          </a:prstGeom>
          <a:noFill/>
        </p:spPr>
        <p:txBody>
          <a:bodyPr wrap="square" rtlCol="0">
            <a:spAutoFit/>
          </a:bodyPr>
          <a:lstStyle/>
          <a:p>
            <a:r>
              <a:rPr lang="en-US" sz="1600" b="1" dirty="0">
                <a:solidFill>
                  <a:schemeClr val="bg1"/>
                </a:solidFill>
              </a:rPr>
              <a:t>TM</a:t>
            </a:r>
          </a:p>
        </p:txBody>
      </p:sp>
    </p:spTree>
    <p:extLst>
      <p:ext uri="{BB962C8B-B14F-4D97-AF65-F5344CB8AC3E}">
        <p14:creationId xmlns:p14="http://schemas.microsoft.com/office/powerpoint/2010/main" val="2720125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AB13476-CE21-4746-B044-FD491AC84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067936-91B8-80C4-F9D6-ADFEEC3990CD}"/>
              </a:ext>
            </a:extLst>
          </p:cNvPr>
          <p:cNvSpPr>
            <a:spLocks noGrp="1"/>
          </p:cNvSpPr>
          <p:nvPr>
            <p:ph type="title"/>
          </p:nvPr>
        </p:nvSpPr>
        <p:spPr>
          <a:xfrm>
            <a:off x="629328" y="1337564"/>
            <a:ext cx="4095072" cy="899160"/>
          </a:xfrm>
        </p:spPr>
        <p:txBody>
          <a:bodyPr anchor="b">
            <a:normAutofit/>
          </a:bodyPr>
          <a:lstStyle/>
          <a:p>
            <a:pPr marR="0" lvl="0">
              <a:spcBef>
                <a:spcPts val="0"/>
              </a:spcBef>
              <a:spcAft>
                <a:spcPts val="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Lay Leaders</a:t>
            </a:r>
          </a:p>
        </p:txBody>
      </p:sp>
      <p:sp>
        <p:nvSpPr>
          <p:cNvPr id="4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328" y="2423160"/>
            <a:ext cx="3877056" cy="18288"/>
          </a:xfrm>
          <a:custGeom>
            <a:avLst/>
            <a:gdLst>
              <a:gd name="connsiteX0" fmla="*/ 0 w 3877056"/>
              <a:gd name="connsiteY0" fmla="*/ 0 h 18288"/>
              <a:gd name="connsiteX1" fmla="*/ 723717 w 3877056"/>
              <a:gd name="connsiteY1" fmla="*/ 0 h 18288"/>
              <a:gd name="connsiteX2" fmla="*/ 1447434 w 3877056"/>
              <a:gd name="connsiteY2" fmla="*/ 0 h 18288"/>
              <a:gd name="connsiteX3" fmla="*/ 1977299 w 3877056"/>
              <a:gd name="connsiteY3" fmla="*/ 0 h 18288"/>
              <a:gd name="connsiteX4" fmla="*/ 2623475 w 3877056"/>
              <a:gd name="connsiteY4" fmla="*/ 0 h 18288"/>
              <a:gd name="connsiteX5" fmla="*/ 3192109 w 3877056"/>
              <a:gd name="connsiteY5" fmla="*/ 0 h 18288"/>
              <a:gd name="connsiteX6" fmla="*/ 3877056 w 3877056"/>
              <a:gd name="connsiteY6" fmla="*/ 0 h 18288"/>
              <a:gd name="connsiteX7" fmla="*/ 3877056 w 3877056"/>
              <a:gd name="connsiteY7" fmla="*/ 18288 h 18288"/>
              <a:gd name="connsiteX8" fmla="*/ 3230880 w 3877056"/>
              <a:gd name="connsiteY8" fmla="*/ 18288 h 18288"/>
              <a:gd name="connsiteX9" fmla="*/ 2662245 w 3877056"/>
              <a:gd name="connsiteY9" fmla="*/ 18288 h 18288"/>
              <a:gd name="connsiteX10" fmla="*/ 2016069 w 3877056"/>
              <a:gd name="connsiteY10" fmla="*/ 18288 h 18288"/>
              <a:gd name="connsiteX11" fmla="*/ 1408664 w 3877056"/>
              <a:gd name="connsiteY11" fmla="*/ 18288 h 18288"/>
              <a:gd name="connsiteX12" fmla="*/ 840029 w 3877056"/>
              <a:gd name="connsiteY12" fmla="*/ 18288 h 18288"/>
              <a:gd name="connsiteX13" fmla="*/ 0 w 3877056"/>
              <a:gd name="connsiteY13" fmla="*/ 18288 h 18288"/>
              <a:gd name="connsiteX14" fmla="*/ 0 w 3877056"/>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18288" fill="none" extrusionOk="0">
                <a:moveTo>
                  <a:pt x="0" y="0"/>
                </a:moveTo>
                <a:cubicBezTo>
                  <a:pt x="155902" y="14477"/>
                  <a:pt x="567164" y="18992"/>
                  <a:pt x="723717" y="0"/>
                </a:cubicBezTo>
                <a:cubicBezTo>
                  <a:pt x="880270" y="-18992"/>
                  <a:pt x="1230427" y="-33316"/>
                  <a:pt x="1447434" y="0"/>
                </a:cubicBezTo>
                <a:cubicBezTo>
                  <a:pt x="1664441" y="33316"/>
                  <a:pt x="1866557" y="5702"/>
                  <a:pt x="1977299" y="0"/>
                </a:cubicBezTo>
                <a:cubicBezTo>
                  <a:pt x="2088041" y="-5702"/>
                  <a:pt x="2302485" y="24099"/>
                  <a:pt x="2623475" y="0"/>
                </a:cubicBezTo>
                <a:cubicBezTo>
                  <a:pt x="2944465" y="-24099"/>
                  <a:pt x="2993399" y="-19795"/>
                  <a:pt x="3192109" y="0"/>
                </a:cubicBezTo>
                <a:cubicBezTo>
                  <a:pt x="3390819" y="19795"/>
                  <a:pt x="3581349" y="-26551"/>
                  <a:pt x="3877056" y="0"/>
                </a:cubicBezTo>
                <a:cubicBezTo>
                  <a:pt x="3877095" y="7328"/>
                  <a:pt x="3877675" y="9982"/>
                  <a:pt x="3877056" y="18288"/>
                </a:cubicBezTo>
                <a:cubicBezTo>
                  <a:pt x="3576596" y="42394"/>
                  <a:pt x="3502355" y="16962"/>
                  <a:pt x="3230880" y="18288"/>
                </a:cubicBezTo>
                <a:cubicBezTo>
                  <a:pt x="2959405" y="19614"/>
                  <a:pt x="2924948" y="18543"/>
                  <a:pt x="2662245" y="18288"/>
                </a:cubicBezTo>
                <a:cubicBezTo>
                  <a:pt x="2399543" y="18033"/>
                  <a:pt x="2231855" y="26028"/>
                  <a:pt x="2016069" y="18288"/>
                </a:cubicBezTo>
                <a:cubicBezTo>
                  <a:pt x="1800283" y="10548"/>
                  <a:pt x="1665927" y="755"/>
                  <a:pt x="1408664" y="18288"/>
                </a:cubicBezTo>
                <a:cubicBezTo>
                  <a:pt x="1151402" y="35821"/>
                  <a:pt x="1016899" y="28407"/>
                  <a:pt x="840029" y="18288"/>
                </a:cubicBezTo>
                <a:cubicBezTo>
                  <a:pt x="663160" y="8169"/>
                  <a:pt x="304031" y="-14425"/>
                  <a:pt x="0" y="18288"/>
                </a:cubicBezTo>
                <a:cubicBezTo>
                  <a:pt x="-593" y="9736"/>
                  <a:pt x="244" y="6610"/>
                  <a:pt x="0" y="0"/>
                </a:cubicBezTo>
                <a:close/>
              </a:path>
              <a:path w="3877056" h="18288" stroke="0" extrusionOk="0">
                <a:moveTo>
                  <a:pt x="0" y="0"/>
                </a:moveTo>
                <a:cubicBezTo>
                  <a:pt x="205869" y="28368"/>
                  <a:pt x="460328" y="6409"/>
                  <a:pt x="646176" y="0"/>
                </a:cubicBezTo>
                <a:cubicBezTo>
                  <a:pt x="832024" y="-6409"/>
                  <a:pt x="1043494" y="26447"/>
                  <a:pt x="1331123" y="0"/>
                </a:cubicBezTo>
                <a:cubicBezTo>
                  <a:pt x="1618752" y="-26447"/>
                  <a:pt x="1675797" y="-26969"/>
                  <a:pt x="1938528" y="0"/>
                </a:cubicBezTo>
                <a:cubicBezTo>
                  <a:pt x="2201259" y="26969"/>
                  <a:pt x="2439942" y="23453"/>
                  <a:pt x="2662245" y="0"/>
                </a:cubicBezTo>
                <a:cubicBezTo>
                  <a:pt x="2884548" y="-23453"/>
                  <a:pt x="3094562" y="-7899"/>
                  <a:pt x="3308421" y="0"/>
                </a:cubicBezTo>
                <a:cubicBezTo>
                  <a:pt x="3522280" y="7899"/>
                  <a:pt x="3615459" y="3066"/>
                  <a:pt x="3877056" y="0"/>
                </a:cubicBezTo>
                <a:cubicBezTo>
                  <a:pt x="3877383" y="8595"/>
                  <a:pt x="3876984" y="13110"/>
                  <a:pt x="3877056" y="18288"/>
                </a:cubicBezTo>
                <a:cubicBezTo>
                  <a:pt x="3624575" y="4903"/>
                  <a:pt x="3478089" y="20597"/>
                  <a:pt x="3230880" y="18288"/>
                </a:cubicBezTo>
                <a:cubicBezTo>
                  <a:pt x="2983671" y="15979"/>
                  <a:pt x="2743376" y="19903"/>
                  <a:pt x="2507163" y="18288"/>
                </a:cubicBezTo>
                <a:cubicBezTo>
                  <a:pt x="2270950" y="16673"/>
                  <a:pt x="1992617" y="19013"/>
                  <a:pt x="1822216" y="18288"/>
                </a:cubicBezTo>
                <a:cubicBezTo>
                  <a:pt x="1651815" y="17563"/>
                  <a:pt x="1370782" y="42338"/>
                  <a:pt x="1253581" y="18288"/>
                </a:cubicBezTo>
                <a:cubicBezTo>
                  <a:pt x="1136380" y="-5762"/>
                  <a:pt x="854528" y="8046"/>
                  <a:pt x="723717" y="18288"/>
                </a:cubicBezTo>
                <a:cubicBezTo>
                  <a:pt x="592906" y="28530"/>
                  <a:pt x="166343" y="24405"/>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CE5785-B933-15BF-77A0-7A06EE824E0C}"/>
              </a:ext>
            </a:extLst>
          </p:cNvPr>
          <p:cNvSpPr>
            <a:spLocks noGrp="1"/>
          </p:cNvSpPr>
          <p:nvPr>
            <p:ph idx="1"/>
          </p:nvPr>
        </p:nvSpPr>
        <p:spPr>
          <a:xfrm>
            <a:off x="629489" y="2706624"/>
            <a:ext cx="4098951" cy="3620655"/>
          </a:xfrm>
        </p:spPr>
        <p:txBody>
          <a:bodyPr>
            <a:normAutofit/>
          </a:bodyPr>
          <a:lstStyle/>
          <a:p>
            <a:pPr marL="342900" marR="0" lvl="0" indent="-342900">
              <a:spcBef>
                <a:spcPts val="0"/>
              </a:spcBef>
              <a:spcAft>
                <a:spcPts val="600"/>
              </a:spcAft>
              <a:buFont typeface="Symbol" pitchFamily="2" charset="2"/>
              <a:buChar char=""/>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Types of ministry</a:t>
            </a:r>
          </a:p>
          <a:p>
            <a:pPr lvl="1">
              <a:spcBef>
                <a:spcPts val="0"/>
              </a:spcBef>
              <a:spcAft>
                <a:spcPts val="600"/>
              </a:spcAft>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Licensed</a:t>
            </a:r>
          </a:p>
          <a:p>
            <a:pPr lvl="1">
              <a:spcBef>
                <a:spcPts val="0"/>
              </a:spcBef>
              <a:spcAft>
                <a:spcPts val="600"/>
              </a:spcAft>
            </a:pPr>
            <a:r>
              <a:rPr lang="en-US" sz="2200" kern="100" dirty="0">
                <a:latin typeface="Aptos" panose="020B0004020202020204" pitchFamily="34" charset="0"/>
                <a:ea typeface="Aptos" panose="020B0004020202020204" pitchFamily="34" charset="0"/>
                <a:cs typeface="Times New Roman" panose="02020603050405020304" pitchFamily="18" charset="0"/>
              </a:rPr>
              <a:t>Congregational ministries</a:t>
            </a:r>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Qualities of lay leaders</a:t>
            </a:r>
          </a:p>
          <a:p>
            <a:pPr marL="342900" marR="0" lvl="0" indent="-342900">
              <a:spcBef>
                <a:spcPts val="0"/>
              </a:spcBef>
              <a:spcAft>
                <a:spcPts val="600"/>
              </a:spcAft>
              <a:buFont typeface="Symbol" pitchFamily="2" charset="2"/>
              <a:buChar char=""/>
            </a:pPr>
            <a:r>
              <a:rPr lang="en-US" sz="2200" kern="100" dirty="0">
                <a:latin typeface="Aptos" panose="020B0004020202020204" pitchFamily="34" charset="0"/>
                <a:ea typeface="Aptos" panose="020B0004020202020204" pitchFamily="34" charset="0"/>
                <a:cs typeface="Times New Roman" panose="02020603050405020304" pitchFamily="18" charset="0"/>
              </a:rPr>
              <a:t>Web page: https://</a:t>
            </a:r>
            <a:r>
              <a:rPr lang="en-US" sz="2200" kern="100" dirty="0" err="1">
                <a:latin typeface="Aptos" panose="020B0004020202020204" pitchFamily="34" charset="0"/>
                <a:ea typeface="Aptos" panose="020B0004020202020204" pitchFamily="34" charset="0"/>
                <a:cs typeface="Times New Roman" panose="02020603050405020304" pitchFamily="18" charset="0"/>
              </a:rPr>
              <a:t>episcopalcolorado.org</a:t>
            </a:r>
            <a:r>
              <a:rPr lang="en-US" sz="2200" kern="100" dirty="0">
                <a:latin typeface="Aptos" panose="020B0004020202020204" pitchFamily="34" charset="0"/>
                <a:ea typeface="Aptos" panose="020B0004020202020204" pitchFamily="34" charset="0"/>
                <a:cs typeface="Times New Roman" panose="02020603050405020304" pitchFamily="18" charset="0"/>
              </a:rPr>
              <a:t>/lay-ordained-ministry/licensed-lay-ministry/</a:t>
            </a:r>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group of children playing outside&#10;&#10;Description automatically generated">
            <a:extLst>
              <a:ext uri="{FF2B5EF4-FFF2-40B4-BE49-F238E27FC236}">
                <a16:creationId xmlns:a16="http://schemas.microsoft.com/office/drawing/2014/main" id="{7A19A586-82CB-A5AA-3A31-10D1A9082A02}"/>
              </a:ext>
            </a:extLst>
          </p:cNvPr>
          <p:cNvPicPr>
            <a:picLocks noChangeAspect="1"/>
          </p:cNvPicPr>
          <p:nvPr/>
        </p:nvPicPr>
        <p:blipFill rotWithShape="1">
          <a:blip r:embed="rId3"/>
          <a:srcRect l="16374" r="27122"/>
          <a:stretch/>
        </p:blipFill>
        <p:spPr>
          <a:xfrm>
            <a:off x="5027601" y="10"/>
            <a:ext cx="3044866" cy="3597029"/>
          </a:xfrm>
          <a:custGeom>
            <a:avLst/>
            <a:gdLst/>
            <a:ahLst/>
            <a:cxnLst/>
            <a:rect l="l" t="t" r="r" b="b"/>
            <a:pathLst>
              <a:path w="3044866"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8778" y="1230836"/>
                  <a:pt x="3024968" y="1520375"/>
                  <a:pt x="3040069" y="1809660"/>
                </a:cubicBezTo>
                <a:cubicBezTo>
                  <a:pt x="3049835" y="1950657"/>
                  <a:pt x="3044683" y="2092164"/>
                  <a:pt x="3024686" y="2232285"/>
                </a:cubicBez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pic>
      <p:pic>
        <p:nvPicPr>
          <p:cNvPr id="7" name="Picture 6" descr="A stone bench with words carved on it&#10;&#10;Description automatically generated">
            <a:extLst>
              <a:ext uri="{FF2B5EF4-FFF2-40B4-BE49-F238E27FC236}">
                <a16:creationId xmlns:a16="http://schemas.microsoft.com/office/drawing/2014/main" id="{E9CD5A67-0416-971A-30AC-4CFB81C939B3}"/>
              </a:ext>
            </a:extLst>
          </p:cNvPr>
          <p:cNvPicPr>
            <a:picLocks noChangeAspect="1"/>
          </p:cNvPicPr>
          <p:nvPr/>
        </p:nvPicPr>
        <p:blipFill rotWithShape="1">
          <a:blip r:embed="rId4"/>
          <a:srcRect l="23053" r="10627" b="4"/>
          <a:stretch/>
        </p:blipFill>
        <p:spPr>
          <a:xfrm>
            <a:off x="5021993" y="3792430"/>
            <a:ext cx="3045969" cy="3065570"/>
          </a:xfrm>
          <a:custGeom>
            <a:avLst/>
            <a:gdLst/>
            <a:ahLst/>
            <a:cxnLst/>
            <a:rect l="l" t="t" r="r" b="b"/>
            <a:pathLst>
              <a:path w="3045969" h="3065570">
                <a:moveTo>
                  <a:pt x="2750933" y="0"/>
                </a:moveTo>
                <a:lnTo>
                  <a:pt x="3043770" y="11038"/>
                </a:lnTo>
                <a:lnTo>
                  <a:pt x="3045607" y="37526"/>
                </a:lnTo>
                <a:cubicBezTo>
                  <a:pt x="3047625" y="113720"/>
                  <a:pt x="3040851" y="189914"/>
                  <a:pt x="3034394" y="266109"/>
                </a:cubicBez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cubicBezTo>
                  <a:pt x="3052317" y="2587500"/>
                  <a:pt x="3032560" y="2779256"/>
                  <a:pt x="3029596" y="2971138"/>
                </a:cubicBezTo>
                <a:cubicBezTo>
                  <a:pt x="3029314" y="2988346"/>
                  <a:pt x="3030372" y="3005585"/>
                  <a:pt x="3031678" y="3022824"/>
                </a:cubicBezTo>
                <a:lnTo>
                  <a:pt x="3034625" y="3065570"/>
                </a:lnTo>
                <a:lnTo>
                  <a:pt x="24938" y="3065570"/>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pic>
      <p:pic>
        <p:nvPicPr>
          <p:cNvPr id="9" name="Picture 8" descr="A person reading a book&#10;&#10;Description automatically generated">
            <a:extLst>
              <a:ext uri="{FF2B5EF4-FFF2-40B4-BE49-F238E27FC236}">
                <a16:creationId xmlns:a16="http://schemas.microsoft.com/office/drawing/2014/main" id="{5A39F1BB-AB57-7E4B-C57D-4D9343B307AD}"/>
              </a:ext>
            </a:extLst>
          </p:cNvPr>
          <p:cNvPicPr>
            <a:picLocks noChangeAspect="1"/>
          </p:cNvPicPr>
          <p:nvPr/>
        </p:nvPicPr>
        <p:blipFill rotWithShape="1">
          <a:blip r:embed="rId5"/>
          <a:srcRect t="6050" b="23540"/>
          <a:stretch/>
        </p:blipFill>
        <p:spPr>
          <a:xfrm>
            <a:off x="8263902" y="10"/>
            <a:ext cx="3928092" cy="4143496"/>
          </a:xfrm>
          <a:custGeom>
            <a:avLst/>
            <a:gdLst/>
            <a:ahLst/>
            <a:cxnLst/>
            <a:rect l="l" t="t" r="r" b="b"/>
            <a:pathLst>
              <a:path w="3928092" h="4143506">
                <a:moveTo>
                  <a:pt x="23605" y="0"/>
                </a:moveTo>
                <a:lnTo>
                  <a:pt x="3928092" y="0"/>
                </a:lnTo>
                <a:lnTo>
                  <a:pt x="3928092"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pic>
      <p:pic>
        <p:nvPicPr>
          <p:cNvPr id="5" name="Picture 4" descr="A heart drawn in sand on a beach&#10;&#10;Description automatically generated">
            <a:extLst>
              <a:ext uri="{FF2B5EF4-FFF2-40B4-BE49-F238E27FC236}">
                <a16:creationId xmlns:a16="http://schemas.microsoft.com/office/drawing/2014/main" id="{388EAB5F-1D79-E88A-22B8-8978307CD97F}"/>
              </a:ext>
            </a:extLst>
          </p:cNvPr>
          <p:cNvPicPr>
            <a:picLocks noChangeAspect="1"/>
          </p:cNvPicPr>
          <p:nvPr/>
        </p:nvPicPr>
        <p:blipFill rotWithShape="1">
          <a:blip r:embed="rId6"/>
          <a:srcRect t="13759" r="-4" b="-4"/>
          <a:stretch/>
        </p:blipFill>
        <p:spPr>
          <a:xfrm>
            <a:off x="8281031" y="4328340"/>
            <a:ext cx="3910971" cy="2529660"/>
          </a:xfrm>
          <a:custGeom>
            <a:avLst/>
            <a:gdLst/>
            <a:ahLst/>
            <a:cxnLst/>
            <a:rect l="l" t="t" r="r" b="b"/>
            <a:pathLst>
              <a:path w="3910971"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71" y="11103"/>
                </a:lnTo>
                <a:lnTo>
                  <a:pt x="3910971"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pic>
      <p:sp>
        <p:nvSpPr>
          <p:cNvPr id="4" name="TextBox 3">
            <a:extLst>
              <a:ext uri="{FF2B5EF4-FFF2-40B4-BE49-F238E27FC236}">
                <a16:creationId xmlns:a16="http://schemas.microsoft.com/office/drawing/2014/main" id="{03291DC0-9F24-E32F-403C-1817BFE1FC65}"/>
              </a:ext>
            </a:extLst>
          </p:cNvPr>
          <p:cNvSpPr txBox="1"/>
          <p:nvPr/>
        </p:nvSpPr>
        <p:spPr>
          <a:xfrm>
            <a:off x="11734799" y="6464300"/>
            <a:ext cx="454151" cy="338554"/>
          </a:xfrm>
          <a:prstGeom prst="rect">
            <a:avLst/>
          </a:prstGeom>
          <a:noFill/>
        </p:spPr>
        <p:txBody>
          <a:bodyPr wrap="square" rtlCol="0">
            <a:spAutoFit/>
          </a:bodyPr>
          <a:lstStyle/>
          <a:p>
            <a:r>
              <a:rPr lang="en-US" sz="1600" b="1" dirty="0">
                <a:solidFill>
                  <a:schemeClr val="bg1"/>
                </a:solidFill>
              </a:rPr>
              <a:t>TM</a:t>
            </a:r>
          </a:p>
        </p:txBody>
      </p:sp>
    </p:spTree>
    <p:extLst>
      <p:ext uri="{BB962C8B-B14F-4D97-AF65-F5344CB8AC3E}">
        <p14:creationId xmlns:p14="http://schemas.microsoft.com/office/powerpoint/2010/main" val="27355209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790</TotalTime>
  <Words>1434</Words>
  <Application>Microsoft Macintosh PowerPoint</Application>
  <PresentationFormat>Widescreen</PresentationFormat>
  <Paragraphs>154</Paragraphs>
  <Slides>24</Slides>
  <Notes>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Aptos</vt:lpstr>
      <vt:lpstr>Aptos Display</vt:lpstr>
      <vt:lpstr>Arial</vt:lpstr>
      <vt:lpstr>Avenir Next</vt:lpstr>
      <vt:lpstr>Calibri</vt:lpstr>
      <vt:lpstr>Courier New</vt:lpstr>
      <vt:lpstr>Symbol</vt:lpstr>
      <vt:lpstr>Office Theme</vt:lpstr>
      <vt:lpstr>Discernment Team Orientation Training</vt:lpstr>
      <vt:lpstr>A Prayer for Discernment</vt:lpstr>
      <vt:lpstr>Introductions Using Mutual Invitation</vt:lpstr>
      <vt:lpstr>Discernment Process Overview</vt:lpstr>
      <vt:lpstr>Why Are We Here?</vt:lpstr>
      <vt:lpstr>What Is Discernment?</vt:lpstr>
      <vt:lpstr>PowerPoint Presentation</vt:lpstr>
      <vt:lpstr>What Are People Discerning?</vt:lpstr>
      <vt:lpstr>Lay Leaders</vt:lpstr>
      <vt:lpstr>Vowed Religious Life</vt:lpstr>
      <vt:lpstr>Ordained Leaders</vt:lpstr>
      <vt:lpstr>What Does Discernment in Community Look Like?</vt:lpstr>
      <vt:lpstr>What Discernment in Community Is Not</vt:lpstr>
      <vt:lpstr>What Is the Team Listening for?</vt:lpstr>
      <vt:lpstr>When Does Discernment End?</vt:lpstr>
      <vt:lpstr>What Happens at the First Meeting?</vt:lpstr>
      <vt:lpstr>Future Sessions</vt:lpstr>
      <vt:lpstr>Logistical Considerations</vt:lpstr>
      <vt:lpstr>Support for Discernment Teams</vt:lpstr>
      <vt:lpstr>What Happens When Discernment Is Complete?</vt:lpstr>
      <vt:lpstr>Scenarios</vt:lpstr>
      <vt:lpstr>Scenarios</vt:lpstr>
      <vt:lpstr>Scenarios</vt:lpstr>
      <vt:lpstr>Wrap-Up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Discernment Team Orientation Training</dc:title>
  <dc:creator>Tracy Methe</dc:creator>
  <cp:lastModifiedBy>Tracy Methe</cp:lastModifiedBy>
  <cp:revision>13</cp:revision>
  <dcterms:created xsi:type="dcterms:W3CDTF">2024-04-30T14:34:00Z</dcterms:created>
  <dcterms:modified xsi:type="dcterms:W3CDTF">2025-04-11T20:58:41Z</dcterms:modified>
</cp:coreProperties>
</file>