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1496" r:id="rId2"/>
    <p:sldId id="1507" r:id="rId3"/>
    <p:sldId id="1505" r:id="rId4"/>
    <p:sldId id="1510" r:id="rId5"/>
    <p:sldId id="1514" r:id="rId6"/>
    <p:sldId id="1515" r:id="rId7"/>
    <p:sldId id="267" r:id="rId8"/>
    <p:sldId id="268" r:id="rId9"/>
    <p:sldId id="269" r:id="rId10"/>
    <p:sldId id="270" r:id="rId11"/>
    <p:sldId id="271" r:id="rId12"/>
    <p:sldId id="272" r:id="rId13"/>
    <p:sldId id="273" r:id="rId14"/>
    <p:sldId id="274" r:id="rId15"/>
    <p:sldId id="283" r:id="rId16"/>
    <p:sldId id="276" r:id="rId17"/>
    <p:sldId id="278" r:id="rId18"/>
    <p:sldId id="27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573361-D92E-45EA-AFC3-767CC7729E68}" v="7" dt="2025-01-13T14:11: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951A8-EF11-4C87-BCE4-D696BB5F11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DDC4C7-A303-45FE-980E-3376D906D5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0430C3-24BF-4653-A233-BBF6C6725452}"/>
              </a:ext>
            </a:extLst>
          </p:cNvPr>
          <p:cNvSpPr>
            <a:spLocks noGrp="1"/>
          </p:cNvSpPr>
          <p:nvPr>
            <p:ph type="dt" sz="half" idx="10"/>
          </p:nvPr>
        </p:nvSpPr>
        <p:spPr/>
        <p:txBody>
          <a:bodyPr/>
          <a:lstStyle/>
          <a:p>
            <a:fld id="{D2D51D15-F0B7-4481-BF3F-84C24E3CC96D}" type="datetimeFigureOut">
              <a:rPr lang="en-US" smtClean="0"/>
              <a:t>3/11/2025</a:t>
            </a:fld>
            <a:endParaRPr lang="en-US"/>
          </a:p>
        </p:txBody>
      </p:sp>
      <p:sp>
        <p:nvSpPr>
          <p:cNvPr id="5" name="Footer Placeholder 4">
            <a:extLst>
              <a:ext uri="{FF2B5EF4-FFF2-40B4-BE49-F238E27FC236}">
                <a16:creationId xmlns:a16="http://schemas.microsoft.com/office/drawing/2014/main" id="{D8794A22-2B88-4FD2-894A-5C87B3383F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EC023-6D11-495A-8AC3-CC77BB214F33}"/>
              </a:ext>
            </a:extLst>
          </p:cNvPr>
          <p:cNvSpPr>
            <a:spLocks noGrp="1"/>
          </p:cNvSpPr>
          <p:nvPr>
            <p:ph type="sldNum" sz="quarter" idx="12"/>
          </p:nvPr>
        </p:nvSpPr>
        <p:spPr/>
        <p:txBody>
          <a:bodyPr/>
          <a:lstStyle/>
          <a:p>
            <a:fld id="{AA1CB718-9927-4DBD-97EF-5FBA074694AB}" type="slidenum">
              <a:rPr lang="en-US" smtClean="0"/>
              <a:t>‹#›</a:t>
            </a:fld>
            <a:endParaRPr lang="en-US"/>
          </a:p>
        </p:txBody>
      </p:sp>
    </p:spTree>
    <p:extLst>
      <p:ext uri="{BB962C8B-B14F-4D97-AF65-F5344CB8AC3E}">
        <p14:creationId xmlns:p14="http://schemas.microsoft.com/office/powerpoint/2010/main" val="332864139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059F3-21E8-40C9-913F-55A6F48183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AFA741-6AD0-4CBA-A110-FF7EFA7CF47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47F552-7A24-4507-94E7-EFAECD6511E6}"/>
              </a:ext>
            </a:extLst>
          </p:cNvPr>
          <p:cNvSpPr>
            <a:spLocks noGrp="1"/>
          </p:cNvSpPr>
          <p:nvPr>
            <p:ph type="dt" sz="half" idx="10"/>
          </p:nvPr>
        </p:nvSpPr>
        <p:spPr/>
        <p:txBody>
          <a:bodyPr/>
          <a:lstStyle/>
          <a:p>
            <a:fld id="{D2D51D15-F0B7-4481-BF3F-84C24E3CC96D}" type="datetimeFigureOut">
              <a:rPr lang="en-US" smtClean="0"/>
              <a:t>3/11/2025</a:t>
            </a:fld>
            <a:endParaRPr lang="en-US"/>
          </a:p>
        </p:txBody>
      </p:sp>
      <p:sp>
        <p:nvSpPr>
          <p:cNvPr id="5" name="Footer Placeholder 4">
            <a:extLst>
              <a:ext uri="{FF2B5EF4-FFF2-40B4-BE49-F238E27FC236}">
                <a16:creationId xmlns:a16="http://schemas.microsoft.com/office/drawing/2014/main" id="{44D53A99-A159-45C9-ABBA-C463C67E5F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78816E-51AE-458F-8C2E-53A99E82D846}"/>
              </a:ext>
            </a:extLst>
          </p:cNvPr>
          <p:cNvSpPr>
            <a:spLocks noGrp="1"/>
          </p:cNvSpPr>
          <p:nvPr>
            <p:ph type="sldNum" sz="quarter" idx="12"/>
          </p:nvPr>
        </p:nvSpPr>
        <p:spPr/>
        <p:txBody>
          <a:bodyPr/>
          <a:lstStyle/>
          <a:p>
            <a:fld id="{AA1CB718-9927-4DBD-97EF-5FBA074694AB}" type="slidenum">
              <a:rPr lang="en-US" smtClean="0"/>
              <a:t>‹#›</a:t>
            </a:fld>
            <a:endParaRPr lang="en-US"/>
          </a:p>
        </p:txBody>
      </p:sp>
    </p:spTree>
    <p:extLst>
      <p:ext uri="{BB962C8B-B14F-4D97-AF65-F5344CB8AC3E}">
        <p14:creationId xmlns:p14="http://schemas.microsoft.com/office/powerpoint/2010/main" val="530754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5EE34D-414F-4DE8-B257-7B46FEA497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41B800-1C86-40C5-B8DA-347EF040B95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F6263C-EDB4-43D0-AAAF-6BD263B5EC7F}"/>
              </a:ext>
            </a:extLst>
          </p:cNvPr>
          <p:cNvSpPr>
            <a:spLocks noGrp="1"/>
          </p:cNvSpPr>
          <p:nvPr>
            <p:ph type="dt" sz="half" idx="10"/>
          </p:nvPr>
        </p:nvSpPr>
        <p:spPr/>
        <p:txBody>
          <a:bodyPr/>
          <a:lstStyle/>
          <a:p>
            <a:fld id="{D2D51D15-F0B7-4481-BF3F-84C24E3CC96D}" type="datetimeFigureOut">
              <a:rPr lang="en-US" smtClean="0"/>
              <a:t>3/11/2025</a:t>
            </a:fld>
            <a:endParaRPr lang="en-US"/>
          </a:p>
        </p:txBody>
      </p:sp>
      <p:sp>
        <p:nvSpPr>
          <p:cNvPr id="5" name="Footer Placeholder 4">
            <a:extLst>
              <a:ext uri="{FF2B5EF4-FFF2-40B4-BE49-F238E27FC236}">
                <a16:creationId xmlns:a16="http://schemas.microsoft.com/office/drawing/2014/main" id="{F20D448B-333C-42FE-9733-BDA441048E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5F0247-0223-40F7-AE4E-678934D258E1}"/>
              </a:ext>
            </a:extLst>
          </p:cNvPr>
          <p:cNvSpPr>
            <a:spLocks noGrp="1"/>
          </p:cNvSpPr>
          <p:nvPr>
            <p:ph type="sldNum" sz="quarter" idx="12"/>
          </p:nvPr>
        </p:nvSpPr>
        <p:spPr/>
        <p:txBody>
          <a:bodyPr/>
          <a:lstStyle/>
          <a:p>
            <a:fld id="{AA1CB718-9927-4DBD-97EF-5FBA074694AB}" type="slidenum">
              <a:rPr lang="en-US" smtClean="0"/>
              <a:t>‹#›</a:t>
            </a:fld>
            <a:endParaRPr lang="en-US"/>
          </a:p>
        </p:txBody>
      </p:sp>
    </p:spTree>
    <p:extLst>
      <p:ext uri="{BB962C8B-B14F-4D97-AF65-F5344CB8AC3E}">
        <p14:creationId xmlns:p14="http://schemas.microsoft.com/office/powerpoint/2010/main" val="394073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Large Image Only">
    <p:spTree>
      <p:nvGrpSpPr>
        <p:cNvPr id="1" name=""/>
        <p:cNvGrpSpPr/>
        <p:nvPr/>
      </p:nvGrpSpPr>
      <p:grpSpPr>
        <a:xfrm>
          <a:off x="0" y="0"/>
          <a:ext cx="0" cy="0"/>
          <a:chOff x="0" y="0"/>
          <a:chExt cx="0" cy="0"/>
        </a:xfrm>
      </p:grpSpPr>
      <p:sp useBgFill="1">
        <p:nvSpPr>
          <p:cNvPr id="6" name="Picture Placeholder 5"/>
          <p:cNvSpPr>
            <a:spLocks noGrp="1"/>
          </p:cNvSpPr>
          <p:nvPr>
            <p:ph type="pic" sz="quarter" idx="13"/>
          </p:nvPr>
        </p:nvSpPr>
        <p:spPr>
          <a:xfrm>
            <a:off x="0" y="0"/>
            <a:ext cx="12192000" cy="6858000"/>
          </a:xfrm>
          <a:ln w="3175">
            <a:solidFill>
              <a:schemeClr val="bg2"/>
            </a:solidFill>
          </a:ln>
        </p:spPr>
        <p:txBody>
          <a:bodyPr/>
          <a:lstStyle>
            <a:lvl1pPr marL="0" indent="0">
              <a:buFont typeface="Arial"/>
              <a:buNone/>
              <a:defRPr/>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99C3AB7B-6B89-1844-B282-1018D872E243}"/>
              </a:ext>
            </a:extLst>
          </p:cNvPr>
          <p:cNvSpPr>
            <a:spLocks noGrp="1"/>
          </p:cNvSpPr>
          <p:nvPr>
            <p:ph type="ftr" sz="quarter" idx="14"/>
          </p:nvPr>
        </p:nvSpPr>
        <p:spPr/>
        <p:txBody>
          <a:bodyPr/>
          <a:lstStyle/>
          <a:p>
            <a:pPr>
              <a:defRPr/>
            </a:pPr>
            <a:endParaRPr lang="en-US" dirty="0"/>
          </a:p>
        </p:txBody>
      </p:sp>
      <p:sp>
        <p:nvSpPr>
          <p:cNvPr id="3" name="Slide Number Placeholder 2">
            <a:extLst>
              <a:ext uri="{FF2B5EF4-FFF2-40B4-BE49-F238E27FC236}">
                <a16:creationId xmlns:a16="http://schemas.microsoft.com/office/drawing/2014/main" id="{36E89353-B0DD-D740-8818-5BF4120B57BF}"/>
              </a:ext>
            </a:extLst>
          </p:cNvPr>
          <p:cNvSpPr>
            <a:spLocks noGrp="1"/>
          </p:cNvSpPr>
          <p:nvPr>
            <p:ph type="sldNum" sz="quarter" idx="15"/>
          </p:nvPr>
        </p:nvSpPr>
        <p:spPr/>
        <p:txBody>
          <a:bodyPr vert="horz" lIns="0" tIns="27432" rIns="0" bIns="27432" rtlCol="0" anchor="ctr"/>
          <a:lstStyle>
            <a:lvl1pPr>
              <a:defRPr lang="en-US" smtClean="0"/>
            </a:lvl1pPr>
          </a:lstStyle>
          <a:p>
            <a:pPr algn="ctr"/>
            <a:fld id="{925E1AC3-B64F-0944-BA68-82707E4CE125}" type="slidenum">
              <a:rPr lang="en-US" smtClean="0"/>
              <a:pPr algn="ctr"/>
              <a:t>‹#›</a:t>
            </a:fld>
            <a:endParaRPr lang="en-US" dirty="0"/>
          </a:p>
        </p:txBody>
      </p:sp>
    </p:spTree>
    <p:extLst>
      <p:ext uri="{BB962C8B-B14F-4D97-AF65-F5344CB8AC3E}">
        <p14:creationId xmlns:p14="http://schemas.microsoft.com/office/powerpoint/2010/main" val="36315110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171E9-41D0-4EA8-B743-53985ADA68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A44135-39C7-4709-885C-F9A7126DD7E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A682DA-9F92-46E7-8CA6-05129AC52024}"/>
              </a:ext>
            </a:extLst>
          </p:cNvPr>
          <p:cNvSpPr>
            <a:spLocks noGrp="1"/>
          </p:cNvSpPr>
          <p:nvPr>
            <p:ph type="dt" sz="half" idx="10"/>
          </p:nvPr>
        </p:nvSpPr>
        <p:spPr/>
        <p:txBody>
          <a:bodyPr/>
          <a:lstStyle/>
          <a:p>
            <a:fld id="{D2D51D15-F0B7-4481-BF3F-84C24E3CC96D}" type="datetimeFigureOut">
              <a:rPr lang="en-US" smtClean="0"/>
              <a:t>3/11/2025</a:t>
            </a:fld>
            <a:endParaRPr lang="en-US"/>
          </a:p>
        </p:txBody>
      </p:sp>
      <p:sp>
        <p:nvSpPr>
          <p:cNvPr id="5" name="Footer Placeholder 4">
            <a:extLst>
              <a:ext uri="{FF2B5EF4-FFF2-40B4-BE49-F238E27FC236}">
                <a16:creationId xmlns:a16="http://schemas.microsoft.com/office/drawing/2014/main" id="{6A5B9813-4E9B-4743-ABEA-797740CEDB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F1A11-6252-4741-B2DD-C6E402B4016E}"/>
              </a:ext>
            </a:extLst>
          </p:cNvPr>
          <p:cNvSpPr>
            <a:spLocks noGrp="1"/>
          </p:cNvSpPr>
          <p:nvPr>
            <p:ph type="sldNum" sz="quarter" idx="12"/>
          </p:nvPr>
        </p:nvSpPr>
        <p:spPr/>
        <p:txBody>
          <a:bodyPr/>
          <a:lstStyle/>
          <a:p>
            <a:fld id="{AA1CB718-9927-4DBD-97EF-5FBA074694AB}" type="slidenum">
              <a:rPr lang="en-US" smtClean="0"/>
              <a:t>‹#›</a:t>
            </a:fld>
            <a:endParaRPr lang="en-US"/>
          </a:p>
        </p:txBody>
      </p:sp>
    </p:spTree>
    <p:extLst>
      <p:ext uri="{BB962C8B-B14F-4D97-AF65-F5344CB8AC3E}">
        <p14:creationId xmlns:p14="http://schemas.microsoft.com/office/powerpoint/2010/main" val="864382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C0F7-3DB4-47AD-9228-6AA3D5CB85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50005F-404D-48BE-9474-0A25C662CD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209EB62-7F75-4110-BB91-A025DA532DF8}"/>
              </a:ext>
            </a:extLst>
          </p:cNvPr>
          <p:cNvSpPr>
            <a:spLocks noGrp="1"/>
          </p:cNvSpPr>
          <p:nvPr>
            <p:ph type="dt" sz="half" idx="10"/>
          </p:nvPr>
        </p:nvSpPr>
        <p:spPr/>
        <p:txBody>
          <a:bodyPr/>
          <a:lstStyle/>
          <a:p>
            <a:fld id="{D2D51D15-F0B7-4481-BF3F-84C24E3CC96D}" type="datetimeFigureOut">
              <a:rPr lang="en-US" smtClean="0"/>
              <a:t>3/11/2025</a:t>
            </a:fld>
            <a:endParaRPr lang="en-US"/>
          </a:p>
        </p:txBody>
      </p:sp>
      <p:sp>
        <p:nvSpPr>
          <p:cNvPr id="5" name="Footer Placeholder 4">
            <a:extLst>
              <a:ext uri="{FF2B5EF4-FFF2-40B4-BE49-F238E27FC236}">
                <a16:creationId xmlns:a16="http://schemas.microsoft.com/office/drawing/2014/main" id="{8618FF20-A64F-46EC-BEE1-4E6EA4FB1B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5F03C9-38A6-4189-A058-73D873E1F30E}"/>
              </a:ext>
            </a:extLst>
          </p:cNvPr>
          <p:cNvSpPr>
            <a:spLocks noGrp="1"/>
          </p:cNvSpPr>
          <p:nvPr>
            <p:ph type="sldNum" sz="quarter" idx="12"/>
          </p:nvPr>
        </p:nvSpPr>
        <p:spPr/>
        <p:txBody>
          <a:bodyPr/>
          <a:lstStyle/>
          <a:p>
            <a:fld id="{AA1CB718-9927-4DBD-97EF-5FBA074694AB}" type="slidenum">
              <a:rPr lang="en-US" smtClean="0"/>
              <a:t>‹#›</a:t>
            </a:fld>
            <a:endParaRPr lang="en-US"/>
          </a:p>
        </p:txBody>
      </p:sp>
    </p:spTree>
    <p:extLst>
      <p:ext uri="{BB962C8B-B14F-4D97-AF65-F5344CB8AC3E}">
        <p14:creationId xmlns:p14="http://schemas.microsoft.com/office/powerpoint/2010/main" val="4244191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3D823-9DEB-4985-8A85-0E498DC9D6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4AAA5E-D624-4715-8DDD-F003A8906A2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44490E-E066-4025-8945-7D1BD0A1F73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4FA442-2569-43FC-BAC8-AF7E7C7C1C4D}"/>
              </a:ext>
            </a:extLst>
          </p:cNvPr>
          <p:cNvSpPr>
            <a:spLocks noGrp="1"/>
          </p:cNvSpPr>
          <p:nvPr>
            <p:ph type="dt" sz="half" idx="10"/>
          </p:nvPr>
        </p:nvSpPr>
        <p:spPr/>
        <p:txBody>
          <a:bodyPr/>
          <a:lstStyle/>
          <a:p>
            <a:fld id="{D2D51D15-F0B7-4481-BF3F-84C24E3CC96D}" type="datetimeFigureOut">
              <a:rPr lang="en-US" smtClean="0"/>
              <a:t>3/11/2025</a:t>
            </a:fld>
            <a:endParaRPr lang="en-US"/>
          </a:p>
        </p:txBody>
      </p:sp>
      <p:sp>
        <p:nvSpPr>
          <p:cNvPr id="6" name="Footer Placeholder 5">
            <a:extLst>
              <a:ext uri="{FF2B5EF4-FFF2-40B4-BE49-F238E27FC236}">
                <a16:creationId xmlns:a16="http://schemas.microsoft.com/office/drawing/2014/main" id="{5F9D85B1-5E70-468C-9E73-B60007BD8E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8B6D6E-5766-47B6-91C9-CBC54687B295}"/>
              </a:ext>
            </a:extLst>
          </p:cNvPr>
          <p:cNvSpPr>
            <a:spLocks noGrp="1"/>
          </p:cNvSpPr>
          <p:nvPr>
            <p:ph type="sldNum" sz="quarter" idx="12"/>
          </p:nvPr>
        </p:nvSpPr>
        <p:spPr/>
        <p:txBody>
          <a:bodyPr/>
          <a:lstStyle/>
          <a:p>
            <a:fld id="{AA1CB718-9927-4DBD-97EF-5FBA074694AB}" type="slidenum">
              <a:rPr lang="en-US" smtClean="0"/>
              <a:t>‹#›</a:t>
            </a:fld>
            <a:endParaRPr lang="en-US"/>
          </a:p>
        </p:txBody>
      </p:sp>
    </p:spTree>
    <p:extLst>
      <p:ext uri="{BB962C8B-B14F-4D97-AF65-F5344CB8AC3E}">
        <p14:creationId xmlns:p14="http://schemas.microsoft.com/office/powerpoint/2010/main" val="301668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E2422-618A-473A-9F90-071212C625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88415B-96C2-45B0-B7BF-58F115A41D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FDF4B8C-F22E-49FB-9E49-68ED02AF397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2462F8-C00A-4648-A118-D98D67044E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DA76026-49F3-4D84-B869-52A70A3281E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43E277-F4D5-49A8-A255-F7F29F24A63F}"/>
              </a:ext>
            </a:extLst>
          </p:cNvPr>
          <p:cNvSpPr>
            <a:spLocks noGrp="1"/>
          </p:cNvSpPr>
          <p:nvPr>
            <p:ph type="dt" sz="half" idx="10"/>
          </p:nvPr>
        </p:nvSpPr>
        <p:spPr/>
        <p:txBody>
          <a:bodyPr/>
          <a:lstStyle/>
          <a:p>
            <a:fld id="{D2D51D15-F0B7-4481-BF3F-84C24E3CC96D}" type="datetimeFigureOut">
              <a:rPr lang="en-US" smtClean="0"/>
              <a:t>3/11/2025</a:t>
            </a:fld>
            <a:endParaRPr lang="en-US"/>
          </a:p>
        </p:txBody>
      </p:sp>
      <p:sp>
        <p:nvSpPr>
          <p:cNvPr id="8" name="Footer Placeholder 7">
            <a:extLst>
              <a:ext uri="{FF2B5EF4-FFF2-40B4-BE49-F238E27FC236}">
                <a16:creationId xmlns:a16="http://schemas.microsoft.com/office/drawing/2014/main" id="{5B877B47-4550-46F1-B3C1-701EF597FC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54A1CF-47C3-41AB-BE15-66F96F506D31}"/>
              </a:ext>
            </a:extLst>
          </p:cNvPr>
          <p:cNvSpPr>
            <a:spLocks noGrp="1"/>
          </p:cNvSpPr>
          <p:nvPr>
            <p:ph type="sldNum" sz="quarter" idx="12"/>
          </p:nvPr>
        </p:nvSpPr>
        <p:spPr/>
        <p:txBody>
          <a:bodyPr/>
          <a:lstStyle/>
          <a:p>
            <a:fld id="{AA1CB718-9927-4DBD-97EF-5FBA074694AB}" type="slidenum">
              <a:rPr lang="en-US" smtClean="0"/>
              <a:t>‹#›</a:t>
            </a:fld>
            <a:endParaRPr lang="en-US"/>
          </a:p>
        </p:txBody>
      </p:sp>
    </p:spTree>
    <p:extLst>
      <p:ext uri="{BB962C8B-B14F-4D97-AF65-F5344CB8AC3E}">
        <p14:creationId xmlns:p14="http://schemas.microsoft.com/office/powerpoint/2010/main" val="96400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D77CB-8B47-4B27-97AC-28991FC058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9F6DBA-C3CC-46A6-97FC-FB9CD7A432EE}"/>
              </a:ext>
            </a:extLst>
          </p:cNvPr>
          <p:cNvSpPr>
            <a:spLocks noGrp="1"/>
          </p:cNvSpPr>
          <p:nvPr>
            <p:ph type="dt" sz="half" idx="10"/>
          </p:nvPr>
        </p:nvSpPr>
        <p:spPr/>
        <p:txBody>
          <a:bodyPr/>
          <a:lstStyle/>
          <a:p>
            <a:fld id="{D2D51D15-F0B7-4481-BF3F-84C24E3CC96D}" type="datetimeFigureOut">
              <a:rPr lang="en-US" smtClean="0"/>
              <a:t>3/11/2025</a:t>
            </a:fld>
            <a:endParaRPr lang="en-US"/>
          </a:p>
        </p:txBody>
      </p:sp>
      <p:sp>
        <p:nvSpPr>
          <p:cNvPr id="4" name="Footer Placeholder 3">
            <a:extLst>
              <a:ext uri="{FF2B5EF4-FFF2-40B4-BE49-F238E27FC236}">
                <a16:creationId xmlns:a16="http://schemas.microsoft.com/office/drawing/2014/main" id="{2A8CF5A7-45BC-4A54-A8C3-AF057B16D9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C53BF7-42DD-4F27-9618-2F9962F7D695}"/>
              </a:ext>
            </a:extLst>
          </p:cNvPr>
          <p:cNvSpPr>
            <a:spLocks noGrp="1"/>
          </p:cNvSpPr>
          <p:nvPr>
            <p:ph type="sldNum" sz="quarter" idx="12"/>
          </p:nvPr>
        </p:nvSpPr>
        <p:spPr/>
        <p:txBody>
          <a:bodyPr/>
          <a:lstStyle/>
          <a:p>
            <a:fld id="{AA1CB718-9927-4DBD-97EF-5FBA074694AB}" type="slidenum">
              <a:rPr lang="en-US" smtClean="0"/>
              <a:t>‹#›</a:t>
            </a:fld>
            <a:endParaRPr lang="en-US"/>
          </a:p>
        </p:txBody>
      </p:sp>
    </p:spTree>
    <p:extLst>
      <p:ext uri="{BB962C8B-B14F-4D97-AF65-F5344CB8AC3E}">
        <p14:creationId xmlns:p14="http://schemas.microsoft.com/office/powerpoint/2010/main" val="2561105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4A84BD-1924-4F3A-895F-92ACFCEE63FD}"/>
              </a:ext>
            </a:extLst>
          </p:cNvPr>
          <p:cNvSpPr>
            <a:spLocks noGrp="1"/>
          </p:cNvSpPr>
          <p:nvPr>
            <p:ph type="dt" sz="half" idx="10"/>
          </p:nvPr>
        </p:nvSpPr>
        <p:spPr/>
        <p:txBody>
          <a:bodyPr/>
          <a:lstStyle/>
          <a:p>
            <a:fld id="{D2D51D15-F0B7-4481-BF3F-84C24E3CC96D}" type="datetimeFigureOut">
              <a:rPr lang="en-US" smtClean="0"/>
              <a:t>3/11/2025</a:t>
            </a:fld>
            <a:endParaRPr lang="en-US"/>
          </a:p>
        </p:txBody>
      </p:sp>
      <p:sp>
        <p:nvSpPr>
          <p:cNvPr id="3" name="Footer Placeholder 2">
            <a:extLst>
              <a:ext uri="{FF2B5EF4-FFF2-40B4-BE49-F238E27FC236}">
                <a16:creationId xmlns:a16="http://schemas.microsoft.com/office/drawing/2014/main" id="{276366A4-2668-4236-9318-968429AC40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AFA119-5A47-4BEC-8B87-DAFED69A4B2C}"/>
              </a:ext>
            </a:extLst>
          </p:cNvPr>
          <p:cNvSpPr>
            <a:spLocks noGrp="1"/>
          </p:cNvSpPr>
          <p:nvPr>
            <p:ph type="sldNum" sz="quarter" idx="12"/>
          </p:nvPr>
        </p:nvSpPr>
        <p:spPr/>
        <p:txBody>
          <a:bodyPr/>
          <a:lstStyle/>
          <a:p>
            <a:fld id="{AA1CB718-9927-4DBD-97EF-5FBA074694AB}" type="slidenum">
              <a:rPr lang="en-US" smtClean="0"/>
              <a:t>‹#›</a:t>
            </a:fld>
            <a:endParaRPr lang="en-US"/>
          </a:p>
        </p:txBody>
      </p:sp>
    </p:spTree>
    <p:extLst>
      <p:ext uri="{BB962C8B-B14F-4D97-AF65-F5344CB8AC3E}">
        <p14:creationId xmlns:p14="http://schemas.microsoft.com/office/powerpoint/2010/main" val="97859178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EA3B4-BD1B-4D40-BF9D-4056CC42D4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5D22E3-670F-4E8E-AC32-CACF765C3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12483D-1FB2-4726-8E52-38BD03E2EC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639845-A0AE-4A07-922B-A7A10175B826}"/>
              </a:ext>
            </a:extLst>
          </p:cNvPr>
          <p:cNvSpPr>
            <a:spLocks noGrp="1"/>
          </p:cNvSpPr>
          <p:nvPr>
            <p:ph type="dt" sz="half" idx="10"/>
          </p:nvPr>
        </p:nvSpPr>
        <p:spPr/>
        <p:txBody>
          <a:bodyPr/>
          <a:lstStyle/>
          <a:p>
            <a:fld id="{D2D51D15-F0B7-4481-BF3F-84C24E3CC96D}" type="datetimeFigureOut">
              <a:rPr lang="en-US" smtClean="0"/>
              <a:t>3/11/2025</a:t>
            </a:fld>
            <a:endParaRPr lang="en-US"/>
          </a:p>
        </p:txBody>
      </p:sp>
      <p:sp>
        <p:nvSpPr>
          <p:cNvPr id="6" name="Footer Placeholder 5">
            <a:extLst>
              <a:ext uri="{FF2B5EF4-FFF2-40B4-BE49-F238E27FC236}">
                <a16:creationId xmlns:a16="http://schemas.microsoft.com/office/drawing/2014/main" id="{8D5A36BF-4739-4B15-8826-98F9CBC81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DBA508-E721-458E-AD46-2119F7A38487}"/>
              </a:ext>
            </a:extLst>
          </p:cNvPr>
          <p:cNvSpPr>
            <a:spLocks noGrp="1"/>
          </p:cNvSpPr>
          <p:nvPr>
            <p:ph type="sldNum" sz="quarter" idx="12"/>
          </p:nvPr>
        </p:nvSpPr>
        <p:spPr/>
        <p:txBody>
          <a:bodyPr/>
          <a:lstStyle/>
          <a:p>
            <a:fld id="{AA1CB718-9927-4DBD-97EF-5FBA074694AB}" type="slidenum">
              <a:rPr lang="en-US" smtClean="0"/>
              <a:t>‹#›</a:t>
            </a:fld>
            <a:endParaRPr lang="en-US"/>
          </a:p>
        </p:txBody>
      </p:sp>
    </p:spTree>
    <p:extLst>
      <p:ext uri="{BB962C8B-B14F-4D97-AF65-F5344CB8AC3E}">
        <p14:creationId xmlns:p14="http://schemas.microsoft.com/office/powerpoint/2010/main" val="333449031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96D1-63FB-4010-965C-1B7D291A13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453D44-24C7-4A2B-99A7-786C83190C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1E22EA-3DBE-475D-950C-84834BF769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820977-F3A0-4D03-8031-2D0AA0E24A62}"/>
              </a:ext>
            </a:extLst>
          </p:cNvPr>
          <p:cNvSpPr>
            <a:spLocks noGrp="1"/>
          </p:cNvSpPr>
          <p:nvPr>
            <p:ph type="dt" sz="half" idx="10"/>
          </p:nvPr>
        </p:nvSpPr>
        <p:spPr/>
        <p:txBody>
          <a:bodyPr/>
          <a:lstStyle/>
          <a:p>
            <a:fld id="{D2D51D15-F0B7-4481-BF3F-84C24E3CC96D}" type="datetimeFigureOut">
              <a:rPr lang="en-US" smtClean="0"/>
              <a:t>3/11/2025</a:t>
            </a:fld>
            <a:endParaRPr lang="en-US"/>
          </a:p>
        </p:txBody>
      </p:sp>
      <p:sp>
        <p:nvSpPr>
          <p:cNvPr id="6" name="Footer Placeholder 5">
            <a:extLst>
              <a:ext uri="{FF2B5EF4-FFF2-40B4-BE49-F238E27FC236}">
                <a16:creationId xmlns:a16="http://schemas.microsoft.com/office/drawing/2014/main" id="{2EDBA59E-82D3-40D1-AC11-DE5C73821F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3CA963-AFF2-4953-BBAF-7D24F014282A}"/>
              </a:ext>
            </a:extLst>
          </p:cNvPr>
          <p:cNvSpPr>
            <a:spLocks noGrp="1"/>
          </p:cNvSpPr>
          <p:nvPr>
            <p:ph type="sldNum" sz="quarter" idx="12"/>
          </p:nvPr>
        </p:nvSpPr>
        <p:spPr/>
        <p:txBody>
          <a:bodyPr/>
          <a:lstStyle/>
          <a:p>
            <a:fld id="{AA1CB718-9927-4DBD-97EF-5FBA074694AB}" type="slidenum">
              <a:rPr lang="en-US" smtClean="0"/>
              <a:t>‹#›</a:t>
            </a:fld>
            <a:endParaRPr lang="en-US"/>
          </a:p>
        </p:txBody>
      </p:sp>
    </p:spTree>
    <p:extLst>
      <p:ext uri="{BB962C8B-B14F-4D97-AF65-F5344CB8AC3E}">
        <p14:creationId xmlns:p14="http://schemas.microsoft.com/office/powerpoint/2010/main" val="2958225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8FB5C2-31BD-40E2-99A5-98AA17F181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159964-71C2-412B-8045-F21247AE22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6894A3-7270-466F-A4CD-1D63D1AFB9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D51D15-F0B7-4481-BF3F-84C24E3CC96D}" type="datetimeFigureOut">
              <a:rPr lang="en-US" smtClean="0"/>
              <a:t>3/11/2025</a:t>
            </a:fld>
            <a:endParaRPr lang="en-US"/>
          </a:p>
        </p:txBody>
      </p:sp>
      <p:sp>
        <p:nvSpPr>
          <p:cNvPr id="5" name="Footer Placeholder 4">
            <a:extLst>
              <a:ext uri="{FF2B5EF4-FFF2-40B4-BE49-F238E27FC236}">
                <a16:creationId xmlns:a16="http://schemas.microsoft.com/office/drawing/2014/main" id="{CE79DB84-8F1E-4CE1-9D4B-25EC24D9C4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C9767F-25D9-4BF7-A58C-33812B9463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CB718-9927-4DBD-97EF-5FBA074694AB}" type="slidenum">
              <a:rPr lang="en-US" smtClean="0"/>
              <a:t>‹#›</a:t>
            </a:fld>
            <a:endParaRPr lang="en-US"/>
          </a:p>
        </p:txBody>
      </p:sp>
    </p:spTree>
    <p:extLst>
      <p:ext uri="{BB962C8B-B14F-4D97-AF65-F5344CB8AC3E}">
        <p14:creationId xmlns:p14="http://schemas.microsoft.com/office/powerpoint/2010/main" val="64273406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chathamhouse.or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915D1F2-84D1-664F-9EED-BF00D59CD501}"/>
              </a:ext>
            </a:extLst>
          </p:cNvPr>
          <p:cNvSpPr>
            <a:spLocks noGrp="1"/>
          </p:cNvSpPr>
          <p:nvPr>
            <p:ph type="sldNum" sz="quarter" idx="15"/>
          </p:nvPr>
        </p:nvSpPr>
        <p:spPr/>
        <p:txBody>
          <a:bodyPr/>
          <a:lstStyle/>
          <a:p>
            <a:pPr algn="ctr"/>
            <a:fld id="{925E1AC3-B64F-0944-BA68-82707E4CE125}" type="slidenum">
              <a:rPr lang="en-US" smtClean="0">
                <a:solidFill>
                  <a:schemeClr val="bg1"/>
                </a:solidFill>
              </a:rPr>
              <a:pPr algn="ctr"/>
              <a:t>1</a:t>
            </a:fld>
            <a:endParaRPr lang="en-US" dirty="0">
              <a:solidFill>
                <a:schemeClr val="bg1"/>
              </a:solidFill>
            </a:endParaRPr>
          </a:p>
        </p:txBody>
      </p:sp>
      <p:sp>
        <p:nvSpPr>
          <p:cNvPr id="6" name="Title 5"/>
          <p:cNvSpPr>
            <a:spLocks noGrp="1"/>
          </p:cNvSpPr>
          <p:nvPr>
            <p:ph type="title" idx="4294967295"/>
          </p:nvPr>
        </p:nvSpPr>
        <p:spPr>
          <a:xfrm>
            <a:off x="640337" y="422252"/>
            <a:ext cx="10957983" cy="819149"/>
          </a:xfrm>
          <a:noFill/>
        </p:spPr>
        <p:txBody>
          <a:bodyPr/>
          <a:lstStyle/>
          <a:p>
            <a:r>
              <a:rPr lang="en-US" dirty="0">
                <a:solidFill>
                  <a:schemeClr val="bg1"/>
                </a:solidFill>
              </a:rPr>
              <a:t>Full Screen Image Slide</a:t>
            </a:r>
          </a:p>
        </p:txBody>
      </p:sp>
      <p:pic>
        <p:nvPicPr>
          <p:cNvPr id="2" name="Picture 1">
            <a:extLst>
              <a:ext uri="{FF2B5EF4-FFF2-40B4-BE49-F238E27FC236}">
                <a16:creationId xmlns:a16="http://schemas.microsoft.com/office/drawing/2014/main" id="{DE6C0A14-F598-4B8A-929E-98F2AA13F756}"/>
              </a:ext>
            </a:extLst>
          </p:cNvPr>
          <p:cNvPicPr>
            <a:picLocks noChangeAspect="1"/>
          </p:cNvPicPr>
          <p:nvPr/>
        </p:nvPicPr>
        <p:blipFill>
          <a:blip r:embed="rId2"/>
          <a:stretch>
            <a:fillRect/>
          </a:stretch>
        </p:blipFill>
        <p:spPr>
          <a:xfrm>
            <a:off x="1" y="422252"/>
            <a:ext cx="5879676" cy="6217920"/>
          </a:xfrm>
          <a:prstGeom prst="rect">
            <a:avLst/>
          </a:prstGeom>
        </p:spPr>
      </p:pic>
      <p:sp>
        <p:nvSpPr>
          <p:cNvPr id="4" name="TextBox 3">
            <a:extLst>
              <a:ext uri="{FF2B5EF4-FFF2-40B4-BE49-F238E27FC236}">
                <a16:creationId xmlns:a16="http://schemas.microsoft.com/office/drawing/2014/main" id="{CD0ABAB0-8B71-4358-82AD-23ACE633AE74}"/>
              </a:ext>
            </a:extLst>
          </p:cNvPr>
          <p:cNvSpPr txBox="1"/>
          <p:nvPr/>
        </p:nvSpPr>
        <p:spPr>
          <a:xfrm>
            <a:off x="6119327" y="1781908"/>
            <a:ext cx="5691276" cy="4195316"/>
          </a:xfrm>
          <a:prstGeom prst="rect">
            <a:avLst/>
          </a:prstGeom>
          <a:noFill/>
        </p:spPr>
        <p:txBody>
          <a:bodyPr wrap="square" rtlCol="0">
            <a:spAutoFit/>
          </a:bodyPr>
          <a:lstStyle/>
          <a:p>
            <a:r>
              <a:rPr lang="en-US" sz="2133" dirty="0">
                <a:latin typeface="Georgia" panose="02040502050405020303" pitchFamily="18" charset="0"/>
              </a:rPr>
              <a:t>O God, the light of the minds that know you, </a:t>
            </a:r>
          </a:p>
          <a:p>
            <a:r>
              <a:rPr lang="en-US" sz="2133" dirty="0">
                <a:latin typeface="Georgia" panose="02040502050405020303" pitchFamily="18" charset="0"/>
              </a:rPr>
              <a:t>the joy of the hearts that love you, </a:t>
            </a:r>
          </a:p>
          <a:p>
            <a:r>
              <a:rPr lang="en-US" sz="2133" dirty="0">
                <a:latin typeface="Georgia" panose="02040502050405020303" pitchFamily="18" charset="0"/>
              </a:rPr>
              <a:t>the strength of the wills that try to serve you. </a:t>
            </a:r>
          </a:p>
          <a:p>
            <a:r>
              <a:rPr lang="en-US" sz="2133" dirty="0">
                <a:latin typeface="Georgia" panose="02040502050405020303" pitchFamily="18" charset="0"/>
              </a:rPr>
              <a:t>Grant us to so know you as to love you, </a:t>
            </a:r>
          </a:p>
          <a:p>
            <a:r>
              <a:rPr lang="en-US" sz="2133" dirty="0">
                <a:latin typeface="Georgia" panose="02040502050405020303" pitchFamily="18" charset="0"/>
              </a:rPr>
              <a:t>so love you as to serve you – </a:t>
            </a:r>
          </a:p>
          <a:p>
            <a:r>
              <a:rPr lang="en-US" sz="2133" dirty="0">
                <a:latin typeface="Georgia" panose="02040502050405020303" pitchFamily="18" charset="0"/>
              </a:rPr>
              <a:t>in whose service is perfect freedom. </a:t>
            </a:r>
          </a:p>
          <a:p>
            <a:r>
              <a:rPr lang="en-US" sz="2133" dirty="0">
                <a:latin typeface="Georgia" panose="02040502050405020303" pitchFamily="18" charset="0"/>
              </a:rPr>
              <a:t>And since you have called all of us </a:t>
            </a:r>
          </a:p>
          <a:p>
            <a:r>
              <a:rPr lang="en-US" sz="2133" dirty="0">
                <a:latin typeface="Georgia" panose="02040502050405020303" pitchFamily="18" charset="0"/>
              </a:rPr>
              <a:t>to your service, </a:t>
            </a:r>
          </a:p>
          <a:p>
            <a:r>
              <a:rPr lang="en-US" sz="2133" dirty="0">
                <a:latin typeface="Georgia" panose="02040502050405020303" pitchFamily="18" charset="0"/>
              </a:rPr>
              <a:t>make us worthy of that calling </a:t>
            </a:r>
          </a:p>
          <a:p>
            <a:r>
              <a:rPr lang="en-US" sz="2133" dirty="0">
                <a:latin typeface="Georgia" panose="02040502050405020303" pitchFamily="18" charset="0"/>
              </a:rPr>
              <a:t>and empower us for that service, </a:t>
            </a:r>
          </a:p>
          <a:p>
            <a:r>
              <a:rPr lang="en-US" sz="2133" dirty="0">
                <a:latin typeface="Georgia" panose="02040502050405020303" pitchFamily="18" charset="0"/>
              </a:rPr>
              <a:t>through Jesus Christ our Lord. Amen.</a:t>
            </a:r>
          </a:p>
          <a:p>
            <a:pPr algn="r"/>
            <a:endParaRPr lang="en-US" sz="1600" dirty="0">
              <a:latin typeface="Georgia" panose="02040502050405020303" pitchFamily="18" charset="0"/>
            </a:endParaRPr>
          </a:p>
          <a:p>
            <a:pPr algn="r"/>
            <a:r>
              <a:rPr lang="en-US" sz="1600" dirty="0">
                <a:latin typeface="Georgia" panose="02040502050405020303" pitchFamily="18" charset="0"/>
              </a:rPr>
              <a:t>- The Right Rev. Barbara C. Harris</a:t>
            </a:r>
          </a:p>
        </p:txBody>
      </p:sp>
    </p:spTree>
    <p:extLst>
      <p:ext uri="{BB962C8B-B14F-4D97-AF65-F5344CB8AC3E}">
        <p14:creationId xmlns:p14="http://schemas.microsoft.com/office/powerpoint/2010/main" val="20825967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199" y="3945932"/>
            <a:ext cx="11443855" cy="2308324"/>
          </a:xfrm>
          <a:prstGeom prst="rect">
            <a:avLst/>
          </a:prstGeom>
          <a:noFill/>
        </p:spPr>
        <p:txBody>
          <a:bodyPr wrap="square" rtlCol="0">
            <a:spAutoFit/>
          </a:bodyPr>
          <a:lstStyle/>
          <a:p>
            <a:pPr algn="ctr"/>
            <a:r>
              <a:rPr lang="en-US" sz="4800" dirty="0">
                <a:latin typeface="Baskerville Old Face" panose="02020602080505020303" pitchFamily="18" charset="0"/>
              </a:rPr>
              <a:t>Mutual Invitation</a:t>
            </a:r>
          </a:p>
          <a:p>
            <a:pPr algn="ctr"/>
            <a:r>
              <a:rPr lang="en-US" sz="4800" dirty="0">
                <a:latin typeface="Baskerville Old Face" panose="02020602080505020303" pitchFamily="18" charset="0"/>
              </a:rPr>
              <a:t>Rules for Respect</a:t>
            </a:r>
          </a:p>
          <a:p>
            <a:pPr algn="ctr"/>
            <a:r>
              <a:rPr lang="en-US" sz="4800" dirty="0">
                <a:latin typeface="Baskerville Old Face" panose="02020602080505020303" pitchFamily="18" charset="0"/>
              </a:rPr>
              <a:t>Confidentiality and Solidarity</a:t>
            </a:r>
          </a:p>
        </p:txBody>
      </p:sp>
      <p:pic>
        <p:nvPicPr>
          <p:cNvPr id="6147" name="Picture 3" descr="\\edm-s-fp3\users\bparnell\My Pictures\Building Tru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8480" y="401865"/>
            <a:ext cx="5941292" cy="35647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199" y="6254256"/>
            <a:ext cx="2978728" cy="253916"/>
          </a:xfrm>
          <a:prstGeom prst="rect">
            <a:avLst/>
          </a:prstGeom>
          <a:noFill/>
        </p:spPr>
        <p:txBody>
          <a:bodyPr wrap="square" rtlCol="0">
            <a:spAutoFit/>
          </a:bodyPr>
          <a:lstStyle/>
          <a:p>
            <a:r>
              <a:rPr lang="en-US" sz="1050" dirty="0"/>
              <a:t>Image: Municipal World</a:t>
            </a:r>
          </a:p>
        </p:txBody>
      </p:sp>
    </p:spTree>
    <p:extLst>
      <p:ext uri="{BB962C8B-B14F-4D97-AF65-F5344CB8AC3E}">
        <p14:creationId xmlns:p14="http://schemas.microsoft.com/office/powerpoint/2010/main" val="1563272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47637" y="4547754"/>
            <a:ext cx="7389092" cy="2031325"/>
          </a:xfrm>
          <a:prstGeom prst="rect">
            <a:avLst/>
          </a:prstGeom>
        </p:spPr>
        <p:txBody>
          <a:bodyPr wrap="square">
            <a:spAutoFit/>
          </a:bodyPr>
          <a:lstStyle/>
          <a:p>
            <a:pPr algn="ctr"/>
            <a:endParaRPr lang="en-US" sz="1200" u="sng" dirty="0">
              <a:latin typeface="Baskerville Old Face" panose="02020602080505020303" pitchFamily="18" charset="0"/>
            </a:endParaRPr>
          </a:p>
          <a:p>
            <a:pPr algn="ctr"/>
            <a:r>
              <a:rPr lang="en-US" sz="6000" u="sng" dirty="0">
                <a:latin typeface="Baskerville Old Face" panose="02020602080505020303" pitchFamily="18" charset="0"/>
              </a:rPr>
              <a:t>Mutual Invitation</a:t>
            </a:r>
          </a:p>
          <a:p>
            <a:endParaRPr lang="en-US" dirty="0"/>
          </a:p>
          <a:p>
            <a:endParaRPr lang="en-US" sz="3600" dirty="0">
              <a:latin typeface="Baskerville Old Face" panose="02020602080505020303" pitchFamily="18" charset="0"/>
            </a:endParaRPr>
          </a:p>
        </p:txBody>
      </p:sp>
      <p:pic>
        <p:nvPicPr>
          <p:cNvPr id="1026" name="Picture 2" descr="\\edm-s-fp3\users\bparnell\My Pictures\Vestry conversation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4344" y="548408"/>
            <a:ext cx="5315532" cy="41535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7236" y="6151418"/>
            <a:ext cx="2540000" cy="253916"/>
          </a:xfrm>
          <a:prstGeom prst="rect">
            <a:avLst/>
          </a:prstGeom>
          <a:noFill/>
        </p:spPr>
        <p:txBody>
          <a:bodyPr wrap="square" rtlCol="0">
            <a:spAutoFit/>
          </a:bodyPr>
          <a:lstStyle/>
          <a:p>
            <a:r>
              <a:rPr lang="en-US" sz="1050" dirty="0"/>
              <a:t>Image: </a:t>
            </a:r>
            <a:r>
              <a:rPr lang="en-US" sz="1050" dirty="0" err="1"/>
              <a:t>Dreamstime</a:t>
            </a:r>
            <a:endParaRPr lang="en-US" sz="1050" dirty="0"/>
          </a:p>
        </p:txBody>
      </p:sp>
    </p:spTree>
    <p:extLst>
      <p:ext uri="{BB962C8B-B14F-4D97-AF65-F5344CB8AC3E}">
        <p14:creationId xmlns:p14="http://schemas.microsoft.com/office/powerpoint/2010/main" val="1362892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8835" y="588604"/>
            <a:ext cx="10945091" cy="5509200"/>
          </a:xfrm>
          <a:prstGeom prst="rect">
            <a:avLst/>
          </a:prstGeom>
        </p:spPr>
        <p:txBody>
          <a:bodyPr wrap="square">
            <a:spAutoFit/>
          </a:bodyPr>
          <a:lstStyle/>
          <a:p>
            <a:pPr lvl="3"/>
            <a:r>
              <a:rPr lang="en-US" sz="3200" dirty="0">
                <a:latin typeface="Baskerville Old Face" panose="02020602080505020303" pitchFamily="18" charset="0"/>
              </a:rPr>
              <a:t>1. Leader clarifies the topic of conversation</a:t>
            </a:r>
            <a:endParaRPr lang="en-US" sz="800" dirty="0">
              <a:latin typeface="Baskerville Old Face" panose="02020602080505020303" pitchFamily="18" charset="0"/>
            </a:endParaRPr>
          </a:p>
          <a:p>
            <a:pPr lvl="3"/>
            <a:endParaRPr lang="en-US" sz="800" dirty="0">
              <a:latin typeface="Baskerville Old Face" panose="02020602080505020303" pitchFamily="18" charset="0"/>
            </a:endParaRPr>
          </a:p>
          <a:p>
            <a:pPr lvl="3"/>
            <a:r>
              <a:rPr lang="en-US" sz="3200" dirty="0">
                <a:latin typeface="Baskerville Old Face" panose="02020602080505020303" pitchFamily="18" charset="0"/>
              </a:rPr>
              <a:t>2. Set time parameters</a:t>
            </a:r>
          </a:p>
          <a:p>
            <a:pPr lvl="3"/>
            <a:endParaRPr lang="en-US" sz="800" dirty="0">
              <a:latin typeface="Baskerville Old Face" panose="02020602080505020303" pitchFamily="18" charset="0"/>
            </a:endParaRPr>
          </a:p>
          <a:p>
            <a:pPr lvl="3"/>
            <a:r>
              <a:rPr lang="en-US" sz="3200" dirty="0">
                <a:latin typeface="Baskerville Old Face" panose="02020602080505020303" pitchFamily="18" charset="0"/>
              </a:rPr>
              <a:t>3. Share first or invite another to speak</a:t>
            </a:r>
          </a:p>
          <a:p>
            <a:pPr lvl="3"/>
            <a:endParaRPr lang="en-US" sz="800" dirty="0">
              <a:latin typeface="Baskerville Old Face" panose="02020602080505020303" pitchFamily="18" charset="0"/>
            </a:endParaRPr>
          </a:p>
          <a:p>
            <a:pPr lvl="3"/>
            <a:r>
              <a:rPr lang="en-US" sz="3200" dirty="0">
                <a:latin typeface="Baskerville Old Face" panose="02020602080505020303" pitchFamily="18" charset="0"/>
              </a:rPr>
              <a:t>4. Don’t necessarily speak in seating order</a:t>
            </a:r>
          </a:p>
          <a:p>
            <a:pPr lvl="3"/>
            <a:endParaRPr lang="en-US" sz="800" dirty="0">
              <a:latin typeface="Baskerville Old Face" panose="02020602080505020303" pitchFamily="18" charset="0"/>
            </a:endParaRPr>
          </a:p>
          <a:p>
            <a:pPr lvl="3"/>
            <a:r>
              <a:rPr lang="en-US" sz="3200" dirty="0">
                <a:latin typeface="Baskerville Old Face" panose="02020602080505020303" pitchFamily="18" charset="0"/>
              </a:rPr>
              <a:t>5. Listen respectfully – no crosstalk or interruptions</a:t>
            </a:r>
          </a:p>
          <a:p>
            <a:pPr lvl="3"/>
            <a:endParaRPr lang="en-US" sz="800" dirty="0">
              <a:latin typeface="Baskerville Old Face" panose="02020602080505020303" pitchFamily="18" charset="0"/>
            </a:endParaRPr>
          </a:p>
          <a:p>
            <a:pPr lvl="3"/>
            <a:r>
              <a:rPr lang="en-US" sz="3200" dirty="0">
                <a:latin typeface="Baskerville Old Face" panose="02020602080505020303" pitchFamily="18" charset="0"/>
              </a:rPr>
              <a:t>6. After you speak, invite another</a:t>
            </a:r>
          </a:p>
          <a:p>
            <a:pPr lvl="3"/>
            <a:endParaRPr lang="en-US" sz="800" dirty="0">
              <a:latin typeface="Baskerville Old Face" panose="02020602080505020303" pitchFamily="18" charset="0"/>
            </a:endParaRPr>
          </a:p>
          <a:p>
            <a:pPr lvl="3"/>
            <a:r>
              <a:rPr lang="en-US" sz="3200" dirty="0">
                <a:latin typeface="Baskerville Old Face" panose="02020602080505020303" pitchFamily="18" charset="0"/>
              </a:rPr>
              <a:t>7. OK to “pass”</a:t>
            </a:r>
          </a:p>
          <a:p>
            <a:pPr lvl="3"/>
            <a:endParaRPr lang="en-US" sz="800" dirty="0">
              <a:latin typeface="Baskerville Old Face" panose="02020602080505020303" pitchFamily="18" charset="0"/>
            </a:endParaRPr>
          </a:p>
          <a:p>
            <a:pPr lvl="3"/>
            <a:r>
              <a:rPr lang="en-US" sz="3200" dirty="0">
                <a:latin typeface="Baskerville Old Face" panose="02020602080505020303" pitchFamily="18" charset="0"/>
              </a:rPr>
              <a:t>8. Everyone speaks once before anyone speaks twice</a:t>
            </a:r>
          </a:p>
          <a:p>
            <a:pPr lvl="3"/>
            <a:endParaRPr lang="en-US" sz="800" dirty="0">
              <a:latin typeface="Baskerville Old Face" panose="02020602080505020303" pitchFamily="18" charset="0"/>
            </a:endParaRPr>
          </a:p>
          <a:p>
            <a:pPr lvl="3"/>
            <a:r>
              <a:rPr lang="en-US" sz="3200" dirty="0">
                <a:latin typeface="Baskerville Old Face" panose="02020602080505020303" pitchFamily="18" charset="0"/>
              </a:rPr>
              <a:t>9. Go back to those who passed</a:t>
            </a:r>
          </a:p>
        </p:txBody>
      </p:sp>
    </p:spTree>
    <p:extLst>
      <p:ext uri="{BB962C8B-B14F-4D97-AF65-F5344CB8AC3E}">
        <p14:creationId xmlns:p14="http://schemas.microsoft.com/office/powerpoint/2010/main" val="1224906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dm-s-fp3\users\bparnell\My Pictures\Elsa-Lanchester_Bride_of_frankenste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656" y="315191"/>
            <a:ext cx="4805217" cy="6082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69891" y="591127"/>
            <a:ext cx="5384800" cy="5940088"/>
          </a:xfrm>
          <a:prstGeom prst="rect">
            <a:avLst/>
          </a:prstGeom>
          <a:noFill/>
        </p:spPr>
        <p:txBody>
          <a:bodyPr wrap="square" rtlCol="0">
            <a:spAutoFit/>
          </a:bodyPr>
          <a:lstStyle/>
          <a:p>
            <a:pPr algn="ctr"/>
            <a:r>
              <a:rPr lang="en-US" sz="6000" dirty="0">
                <a:latin typeface="Baskerville Old Face" panose="02020602080505020303" pitchFamily="18" charset="0"/>
              </a:rPr>
              <a:t>Don’t be a </a:t>
            </a:r>
          </a:p>
          <a:p>
            <a:pPr algn="ctr"/>
            <a:r>
              <a:rPr lang="en-US" sz="8000" dirty="0">
                <a:latin typeface="Chiller" panose="04020404031007020602" pitchFamily="82" charset="0"/>
              </a:rPr>
              <a:t>voltage regulator</a:t>
            </a:r>
          </a:p>
          <a:p>
            <a:pPr algn="ctr"/>
            <a:endParaRPr lang="en-US" sz="6000" dirty="0">
              <a:latin typeface="Baskerville Old Face" panose="02020602080505020303" pitchFamily="18" charset="0"/>
            </a:endParaRPr>
          </a:p>
          <a:p>
            <a:pPr algn="ctr"/>
            <a:r>
              <a:rPr lang="en-US" sz="6000" dirty="0">
                <a:latin typeface="Baskerville Old Face" panose="02020602080505020303" pitchFamily="18" charset="0"/>
              </a:rPr>
              <a:t>Practice</a:t>
            </a:r>
          </a:p>
          <a:p>
            <a:pPr algn="ctr"/>
            <a:r>
              <a:rPr lang="en-US" sz="6000" dirty="0">
                <a:latin typeface="Baskerville Old Face" panose="02020602080505020303" pitchFamily="18" charset="0"/>
              </a:rPr>
              <a:t>respectful</a:t>
            </a:r>
          </a:p>
          <a:p>
            <a:pPr algn="ctr"/>
            <a:r>
              <a:rPr lang="en-US" sz="6000" dirty="0">
                <a:latin typeface="Baskerville Old Face" panose="02020602080505020303" pitchFamily="18" charset="0"/>
              </a:rPr>
              <a:t>communication</a:t>
            </a:r>
          </a:p>
        </p:txBody>
      </p:sp>
      <p:sp>
        <p:nvSpPr>
          <p:cNvPr id="3" name="TextBox 2"/>
          <p:cNvSpPr txBox="1"/>
          <p:nvPr/>
        </p:nvSpPr>
        <p:spPr>
          <a:xfrm>
            <a:off x="699656" y="6531215"/>
            <a:ext cx="4158671" cy="253916"/>
          </a:xfrm>
          <a:prstGeom prst="rect">
            <a:avLst/>
          </a:prstGeom>
          <a:noFill/>
        </p:spPr>
        <p:txBody>
          <a:bodyPr wrap="square" rtlCol="0">
            <a:spAutoFit/>
          </a:bodyPr>
          <a:lstStyle/>
          <a:p>
            <a:r>
              <a:rPr lang="en-US" sz="1050" dirty="0"/>
              <a:t>Image: ClassicMovieHub.com</a:t>
            </a:r>
          </a:p>
        </p:txBody>
      </p:sp>
    </p:spTree>
    <p:extLst>
      <p:ext uri="{BB962C8B-B14F-4D97-AF65-F5344CB8AC3E}">
        <p14:creationId xmlns:p14="http://schemas.microsoft.com/office/powerpoint/2010/main" val="781752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288825"/>
            <a:ext cx="10917382" cy="3062890"/>
          </a:xfrm>
          <a:prstGeom prst="rect">
            <a:avLst/>
          </a:prstGeom>
        </p:spPr>
        <p:txBody>
          <a:bodyPr wrap="square">
            <a:spAutoFit/>
          </a:bodyPr>
          <a:lstStyle/>
          <a:p>
            <a:pPr>
              <a:lnSpc>
                <a:spcPct val="115000"/>
              </a:lnSpc>
              <a:spcAft>
                <a:spcPts val="1000"/>
              </a:spcAft>
            </a:pPr>
            <a:r>
              <a:rPr lang="en-US" sz="2800" dirty="0">
                <a:latin typeface="Baskerville Old Face" panose="02020602080505020303" pitchFamily="18" charset="0"/>
                <a:ea typeface="Calibri"/>
                <a:cs typeface="Times New Roman"/>
              </a:rPr>
              <a:t>1. If you have a problem with me, come to me (privately).</a:t>
            </a:r>
          </a:p>
          <a:p>
            <a:pPr>
              <a:lnSpc>
                <a:spcPct val="115000"/>
              </a:lnSpc>
              <a:spcAft>
                <a:spcPts val="1000"/>
              </a:spcAft>
            </a:pPr>
            <a:r>
              <a:rPr lang="en-US" sz="2800" dirty="0">
                <a:latin typeface="Baskerville Old Face" panose="02020602080505020303" pitchFamily="18" charset="0"/>
                <a:ea typeface="Calibri"/>
                <a:cs typeface="Times New Roman"/>
              </a:rPr>
              <a:t>2. If I have a problem with you, I will come to you (privately).</a:t>
            </a:r>
          </a:p>
          <a:p>
            <a:pPr>
              <a:lnSpc>
                <a:spcPct val="115000"/>
              </a:lnSpc>
              <a:spcAft>
                <a:spcPts val="1000"/>
              </a:spcAft>
            </a:pPr>
            <a:r>
              <a:rPr lang="en-US" sz="2800" dirty="0">
                <a:latin typeface="Baskerville Old Face" panose="02020602080505020303" pitchFamily="18" charset="0"/>
                <a:ea typeface="Calibri"/>
                <a:cs typeface="Times New Roman"/>
              </a:rPr>
              <a:t>3. If someone has a problem with me and comes to you, send them to me. (I’ll do the same for you)</a:t>
            </a:r>
          </a:p>
          <a:p>
            <a:pPr>
              <a:lnSpc>
                <a:spcPct val="115000"/>
              </a:lnSpc>
              <a:spcAft>
                <a:spcPts val="1000"/>
              </a:spcAft>
            </a:pPr>
            <a:endParaRPr lang="en-US" sz="3600" dirty="0">
              <a:latin typeface="Baskerville Old Face" panose="02020602080505020303" pitchFamily="18" charset="0"/>
              <a:ea typeface="Calibri"/>
              <a:cs typeface="Times New Roman"/>
            </a:endParaRPr>
          </a:p>
        </p:txBody>
      </p:sp>
      <p:sp>
        <p:nvSpPr>
          <p:cNvPr id="3" name="Rectangle 2"/>
          <p:cNvSpPr/>
          <p:nvPr/>
        </p:nvSpPr>
        <p:spPr>
          <a:xfrm>
            <a:off x="1052729" y="346643"/>
            <a:ext cx="4821382" cy="1098570"/>
          </a:xfrm>
          <a:prstGeom prst="rect">
            <a:avLst/>
          </a:prstGeom>
        </p:spPr>
        <p:txBody>
          <a:bodyPr wrap="square">
            <a:spAutoFit/>
          </a:bodyPr>
          <a:lstStyle/>
          <a:p>
            <a:pPr lvl="0" algn="ctr">
              <a:lnSpc>
                <a:spcPct val="115000"/>
              </a:lnSpc>
              <a:spcAft>
                <a:spcPts val="1000"/>
              </a:spcAft>
            </a:pPr>
            <a:r>
              <a:rPr lang="en-US" sz="6000" b="1" dirty="0">
                <a:solidFill>
                  <a:srgbClr val="0070C0"/>
                </a:solidFill>
                <a:latin typeface="Baskerville Old Face" panose="02020602080505020303" pitchFamily="18" charset="0"/>
                <a:ea typeface="Calibri"/>
                <a:cs typeface="Times New Roman"/>
              </a:rPr>
              <a:t>10 Rules for </a:t>
            </a:r>
            <a:endParaRPr lang="en-US" sz="6000" dirty="0">
              <a:solidFill>
                <a:srgbClr val="0070C0"/>
              </a:solidFill>
              <a:latin typeface="Baskerville Old Face" panose="02020602080505020303" pitchFamily="18" charset="0"/>
              <a:ea typeface="Calibri"/>
              <a:cs typeface="Times New Roman"/>
            </a:endParaRPr>
          </a:p>
        </p:txBody>
      </p:sp>
      <p:pic>
        <p:nvPicPr>
          <p:cNvPr id="3075" name="Picture 3" descr="\\edm-s-fp3\users\bparnell\My Pictures\respect750.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4643" r="-2677" b="22290"/>
          <a:stretch/>
        </p:blipFill>
        <p:spPr bwMode="auto">
          <a:xfrm>
            <a:off x="1052729" y="1117601"/>
            <a:ext cx="5120640" cy="20710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502400" y="1245231"/>
            <a:ext cx="5338618" cy="709938"/>
          </a:xfrm>
          <a:prstGeom prst="rect">
            <a:avLst/>
          </a:prstGeom>
        </p:spPr>
        <p:txBody>
          <a:bodyPr wrap="square">
            <a:spAutoFit/>
          </a:bodyPr>
          <a:lstStyle/>
          <a:p>
            <a:pPr lvl="0" algn="r">
              <a:spcAft>
                <a:spcPts val="1000"/>
              </a:spcAft>
            </a:pPr>
            <a:r>
              <a:rPr lang="en-US" dirty="0">
                <a:solidFill>
                  <a:prstClr val="black"/>
                </a:solidFill>
                <a:latin typeface="Times New Roman"/>
                <a:ea typeface="Calibri"/>
                <a:cs typeface="Times New Roman"/>
              </a:rPr>
              <a:t>From The Right Rev. Greg </a:t>
            </a:r>
            <a:r>
              <a:rPr lang="en-US" dirty="0" err="1">
                <a:solidFill>
                  <a:prstClr val="black"/>
                </a:solidFill>
                <a:latin typeface="Times New Roman"/>
                <a:ea typeface="Calibri"/>
                <a:cs typeface="Times New Roman"/>
              </a:rPr>
              <a:t>Rickel</a:t>
            </a:r>
            <a:r>
              <a:rPr lang="en-US" dirty="0">
                <a:solidFill>
                  <a:prstClr val="black"/>
                </a:solidFill>
                <a:latin typeface="Times New Roman"/>
                <a:ea typeface="Calibri"/>
                <a:cs typeface="Times New Roman"/>
              </a:rPr>
              <a:t>, Bishop of Olympia</a:t>
            </a:r>
          </a:p>
          <a:p>
            <a:pPr lvl="0" algn="r">
              <a:lnSpc>
                <a:spcPct val="115000"/>
              </a:lnSpc>
              <a:spcAft>
                <a:spcPts val="1000"/>
              </a:spcAft>
            </a:pPr>
            <a:r>
              <a:rPr lang="en-US" sz="1200" dirty="0">
                <a:solidFill>
                  <a:prstClr val="black"/>
                </a:solidFill>
                <a:latin typeface="Times New Roman"/>
                <a:ea typeface="Calibri"/>
                <a:cs typeface="Times New Roman"/>
              </a:rPr>
              <a:t>Drawn from an article by Charles Christian, a pastor in the Church of the Nazarene</a:t>
            </a:r>
          </a:p>
        </p:txBody>
      </p:sp>
    </p:spTree>
    <p:extLst>
      <p:ext uri="{BB962C8B-B14F-4D97-AF65-F5344CB8AC3E}">
        <p14:creationId xmlns:p14="http://schemas.microsoft.com/office/powerpoint/2010/main" val="3169245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A71887D-D1DE-404B-9E76-ECA287CE566F}"/>
              </a:ext>
            </a:extLst>
          </p:cNvPr>
          <p:cNvSpPr/>
          <p:nvPr/>
        </p:nvSpPr>
        <p:spPr>
          <a:xfrm>
            <a:off x="669303" y="631597"/>
            <a:ext cx="11057641" cy="5406288"/>
          </a:xfrm>
          <a:prstGeom prst="rect">
            <a:avLst/>
          </a:prstGeom>
        </p:spPr>
        <p:txBody>
          <a:bodyPr wrap="square">
            <a:spAutoFit/>
          </a:bodyPr>
          <a:lstStyle/>
          <a:p>
            <a:pPr>
              <a:lnSpc>
                <a:spcPct val="115000"/>
              </a:lnSpc>
              <a:spcAft>
                <a:spcPts val="1000"/>
              </a:spcAft>
            </a:pPr>
            <a:r>
              <a:rPr lang="en-US" sz="2800" dirty="0">
                <a:solidFill>
                  <a:prstClr val="black"/>
                </a:solidFill>
                <a:latin typeface="Baskerville Old Face" panose="02020602080505020303" pitchFamily="18" charset="0"/>
                <a:ea typeface="Calibri"/>
                <a:cs typeface="Times New Roman"/>
              </a:rPr>
              <a:t>4. If someone consistently will not come to me, say, “Let’s go to _____ together. I am sure _____ will see us about this.” (I will do the same for you.)</a:t>
            </a:r>
          </a:p>
          <a:p>
            <a:pPr>
              <a:lnSpc>
                <a:spcPct val="115000"/>
              </a:lnSpc>
              <a:spcAft>
                <a:spcPts val="1000"/>
              </a:spcAft>
            </a:pPr>
            <a:r>
              <a:rPr lang="en-US" sz="2800" dirty="0">
                <a:solidFill>
                  <a:prstClr val="black"/>
                </a:solidFill>
                <a:latin typeface="Baskerville Old Face" panose="02020602080505020303" pitchFamily="18" charset="0"/>
                <a:ea typeface="Calibri"/>
                <a:cs typeface="Times New Roman"/>
              </a:rPr>
              <a:t>5. Be careful how you interpret me; I’d rather do that. On matters that are unclear, do not feel pressured to interpret my feelings or thoughts. It is easy to misinterpret intentions.</a:t>
            </a:r>
          </a:p>
          <a:p>
            <a:pPr>
              <a:lnSpc>
                <a:spcPct val="115000"/>
              </a:lnSpc>
              <a:spcAft>
                <a:spcPts val="1000"/>
              </a:spcAft>
            </a:pPr>
            <a:r>
              <a:rPr lang="en-US" sz="2800" dirty="0">
                <a:solidFill>
                  <a:prstClr val="black"/>
                </a:solidFill>
                <a:latin typeface="Baskerville Old Face" panose="02020602080505020303" pitchFamily="18" charset="0"/>
                <a:ea typeface="Calibri"/>
                <a:cs typeface="Times New Roman"/>
              </a:rPr>
              <a:t>6. I will be careful how I interpret you.</a:t>
            </a:r>
          </a:p>
          <a:p>
            <a:pPr>
              <a:lnSpc>
                <a:spcPct val="115000"/>
              </a:lnSpc>
              <a:spcAft>
                <a:spcPts val="1000"/>
              </a:spcAft>
            </a:pPr>
            <a:r>
              <a:rPr lang="en-US" sz="2800" dirty="0">
                <a:solidFill>
                  <a:prstClr val="black"/>
                </a:solidFill>
                <a:latin typeface="Baskerville Old Face" panose="02020602080505020303" pitchFamily="18" charset="0"/>
                <a:ea typeface="Calibri"/>
                <a:cs typeface="Times New Roman"/>
              </a:rPr>
              <a:t>7. If it’s confidential, don’t tell. If you or anyone comes to me in confidence, I won’t tell unless a) the person is going to harm himself/herself, b) the person is going to physically harm someone else, c) a child has been physically or sexually abused. I expect the same from you.</a:t>
            </a:r>
            <a:endParaRPr lang="en-US" sz="2800" dirty="0">
              <a:latin typeface="Baskerville Old Face" panose="02020602080505020303" pitchFamily="18" charset="0"/>
              <a:ea typeface="Calibri"/>
              <a:cs typeface="Times New Roman"/>
            </a:endParaRPr>
          </a:p>
        </p:txBody>
      </p:sp>
    </p:spTree>
    <p:extLst>
      <p:ext uri="{BB962C8B-B14F-4D97-AF65-F5344CB8AC3E}">
        <p14:creationId xmlns:p14="http://schemas.microsoft.com/office/powerpoint/2010/main" val="2258686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9561" y="510589"/>
            <a:ext cx="10926617" cy="6659772"/>
          </a:xfrm>
          <a:prstGeom prst="rect">
            <a:avLst/>
          </a:prstGeom>
        </p:spPr>
        <p:txBody>
          <a:bodyPr wrap="square">
            <a:spAutoFit/>
          </a:bodyPr>
          <a:lstStyle/>
          <a:p>
            <a:pPr lvl="0">
              <a:lnSpc>
                <a:spcPct val="115000"/>
              </a:lnSpc>
              <a:spcAft>
                <a:spcPts val="1000"/>
              </a:spcAft>
            </a:pPr>
            <a:r>
              <a:rPr lang="en-US" sz="2800" dirty="0">
                <a:solidFill>
                  <a:prstClr val="black"/>
                </a:solidFill>
                <a:latin typeface="Baskerville Old Face" panose="02020602080505020303" pitchFamily="18" charset="0"/>
                <a:ea typeface="Calibri"/>
                <a:cs typeface="Times New Roman"/>
              </a:rPr>
              <a:t>8. I do not read unsigned letters or notes.</a:t>
            </a:r>
          </a:p>
          <a:p>
            <a:pPr lvl="0">
              <a:lnSpc>
                <a:spcPct val="115000"/>
              </a:lnSpc>
              <a:spcAft>
                <a:spcPts val="1000"/>
              </a:spcAft>
            </a:pPr>
            <a:r>
              <a:rPr lang="en-US" sz="2800" dirty="0">
                <a:solidFill>
                  <a:prstClr val="black"/>
                </a:solidFill>
                <a:latin typeface="Baskerville Old Face" panose="02020602080505020303" pitchFamily="18" charset="0"/>
                <a:ea typeface="Calibri"/>
                <a:cs typeface="Times New Roman"/>
              </a:rPr>
              <a:t>9. I do not manipulate; I will not be manipulated; do not let others manipulate you. Do not let others manipulate me through you. I will not preach “at you.” I will leave conviction to the Holy Spirit (she does it better anyway!)</a:t>
            </a:r>
          </a:p>
          <a:p>
            <a:pPr lvl="0">
              <a:lnSpc>
                <a:spcPct val="115000"/>
              </a:lnSpc>
              <a:spcAft>
                <a:spcPts val="1000"/>
              </a:spcAft>
            </a:pPr>
            <a:r>
              <a:rPr lang="en-US" sz="2800" dirty="0">
                <a:solidFill>
                  <a:prstClr val="black"/>
                </a:solidFill>
                <a:latin typeface="Baskerville Old Face" panose="02020602080505020303" pitchFamily="18" charset="0"/>
                <a:ea typeface="Calibri"/>
                <a:cs typeface="Times New Roman"/>
              </a:rPr>
              <a:t>10. When in doubt, just say it. The only dumb questions are those that don’t get asked. Our relationships with one another, at the end of the day, are the most important things so if you have a concern, pray, and then (if led) speak up. If I can answer it without misrepresenting something, someone, or breaking a confidence, I will.</a:t>
            </a:r>
          </a:p>
          <a:p>
            <a:pPr lvl="0">
              <a:lnSpc>
                <a:spcPct val="115000"/>
              </a:lnSpc>
              <a:spcAft>
                <a:spcPts val="1000"/>
              </a:spcAft>
            </a:pPr>
            <a:endParaRPr lang="en-US" sz="2800" dirty="0">
              <a:solidFill>
                <a:prstClr val="black"/>
              </a:solidFill>
              <a:latin typeface="Baskerville Old Face" panose="02020602080505020303" pitchFamily="18" charset="0"/>
              <a:ea typeface="Calibri"/>
              <a:cs typeface="Times New Roman"/>
            </a:endParaRPr>
          </a:p>
          <a:p>
            <a:pPr lvl="0">
              <a:lnSpc>
                <a:spcPct val="115000"/>
              </a:lnSpc>
              <a:spcAft>
                <a:spcPts val="1000"/>
              </a:spcAft>
            </a:pPr>
            <a:endParaRPr lang="en-US" sz="3600" dirty="0">
              <a:solidFill>
                <a:prstClr val="black"/>
              </a:solidFill>
              <a:latin typeface="Baskerville Old Face" panose="02020602080505020303" pitchFamily="18" charset="0"/>
              <a:ea typeface="Calibri"/>
              <a:cs typeface="Times New Roman"/>
            </a:endParaRPr>
          </a:p>
        </p:txBody>
      </p:sp>
    </p:spTree>
    <p:extLst>
      <p:ext uri="{BB962C8B-B14F-4D97-AF65-F5344CB8AC3E}">
        <p14:creationId xmlns:p14="http://schemas.microsoft.com/office/powerpoint/2010/main" val="3547480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33818" y="628073"/>
            <a:ext cx="6696364" cy="1938992"/>
          </a:xfrm>
          <a:prstGeom prst="rect">
            <a:avLst/>
          </a:prstGeom>
          <a:noFill/>
        </p:spPr>
        <p:txBody>
          <a:bodyPr wrap="square" rtlCol="0">
            <a:spAutoFit/>
          </a:bodyPr>
          <a:lstStyle/>
          <a:p>
            <a:pPr algn="ctr"/>
            <a:r>
              <a:rPr lang="en-US" sz="6000" u="sng" dirty="0">
                <a:latin typeface="Baskerville Old Face" panose="02020602080505020303" pitchFamily="18" charset="0"/>
              </a:rPr>
              <a:t>Confidentiality </a:t>
            </a:r>
          </a:p>
          <a:p>
            <a:pPr algn="ctr"/>
            <a:r>
              <a:rPr lang="en-US" sz="6000" u="sng" dirty="0">
                <a:latin typeface="Baskerville Old Face" panose="02020602080505020303" pitchFamily="18" charset="0"/>
              </a:rPr>
              <a:t>and Solidarity</a:t>
            </a:r>
          </a:p>
        </p:txBody>
      </p:sp>
      <p:sp>
        <p:nvSpPr>
          <p:cNvPr id="3" name="Rectangle 2"/>
          <p:cNvSpPr/>
          <p:nvPr/>
        </p:nvSpPr>
        <p:spPr>
          <a:xfrm>
            <a:off x="637309" y="3737030"/>
            <a:ext cx="10935854" cy="2344231"/>
          </a:xfrm>
          <a:prstGeom prst="rect">
            <a:avLst/>
          </a:prstGeom>
        </p:spPr>
        <p:txBody>
          <a:bodyPr wrap="square">
            <a:spAutoFit/>
          </a:bodyPr>
          <a:lstStyle/>
          <a:p>
            <a:pPr algn="ctr">
              <a:lnSpc>
                <a:spcPct val="115000"/>
              </a:lnSpc>
              <a:spcAft>
                <a:spcPts val="1000"/>
              </a:spcAft>
            </a:pPr>
            <a:r>
              <a:rPr lang="en-US" sz="2400" u="sng" dirty="0">
                <a:latin typeface="Baskerville Old Face" panose="02020602080505020303" pitchFamily="18" charset="0"/>
                <a:ea typeface="Calibri"/>
                <a:cs typeface="Times New Roman"/>
              </a:rPr>
              <a:t>The Chatham House Rule</a:t>
            </a:r>
          </a:p>
          <a:p>
            <a:pPr>
              <a:lnSpc>
                <a:spcPct val="115000"/>
              </a:lnSpc>
              <a:spcAft>
                <a:spcPts val="1000"/>
              </a:spcAft>
            </a:pPr>
            <a:r>
              <a:rPr lang="en-US" sz="2400" dirty="0">
                <a:latin typeface="Baskerville Old Face" panose="02020602080505020303" pitchFamily="18" charset="0"/>
                <a:ea typeface="Calibri"/>
                <a:cs typeface="Times New Roman"/>
              </a:rPr>
              <a:t>Chatham House, the Royal Institute of International Affairs, is an independent and world-leading policy institute whose mission is to help governments and societies build a sustainably secure, prosperous and just world by fostering dialogue, sponsoring research, and training the next generation of leaders.              </a:t>
            </a:r>
            <a:r>
              <a:rPr lang="en-US" sz="2400" dirty="0">
                <a:latin typeface="Baskerville Old Face" panose="02020602080505020303" pitchFamily="18" charset="0"/>
                <a:ea typeface="Calibri"/>
                <a:cs typeface="Times New Roman"/>
                <a:hlinkClick r:id="rId2"/>
              </a:rPr>
              <a:t>www.chathamhouse.org</a:t>
            </a:r>
            <a:r>
              <a:rPr lang="en-US" sz="2400" dirty="0">
                <a:latin typeface="Baskerville Old Face" panose="02020602080505020303" pitchFamily="18" charset="0"/>
                <a:ea typeface="Calibri"/>
                <a:cs typeface="Times New Roman"/>
              </a:rPr>
              <a:t>  </a:t>
            </a:r>
          </a:p>
        </p:txBody>
      </p:sp>
      <p:pic>
        <p:nvPicPr>
          <p:cNvPr id="4098" name="Picture 2" descr="\\edm-s-fp3\users\bparnell\My Pictures\rumors-100677553-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65" y="214557"/>
            <a:ext cx="4886036" cy="3249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845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945" y="646826"/>
            <a:ext cx="10917381" cy="5144678"/>
          </a:xfrm>
          <a:prstGeom prst="rect">
            <a:avLst/>
          </a:prstGeom>
        </p:spPr>
        <p:txBody>
          <a:bodyPr wrap="square">
            <a:spAutoFit/>
          </a:bodyPr>
          <a:lstStyle/>
          <a:p>
            <a:pPr algn="ctr">
              <a:lnSpc>
                <a:spcPct val="115000"/>
              </a:lnSpc>
              <a:spcAft>
                <a:spcPts val="1000"/>
              </a:spcAft>
            </a:pPr>
            <a:r>
              <a:rPr lang="en-US" sz="4800" dirty="0">
                <a:solidFill>
                  <a:srgbClr val="31353D"/>
                </a:solidFill>
                <a:latin typeface="Baskerville Old Face" panose="02020602080505020303" pitchFamily="18" charset="0"/>
                <a:ea typeface="Calibri"/>
                <a:cs typeface="Times New Roman"/>
              </a:rPr>
              <a:t>When a meeting, or part thereof, is held under the </a:t>
            </a:r>
            <a:r>
              <a:rPr lang="en-US" sz="4800" b="1" dirty="0">
                <a:solidFill>
                  <a:srgbClr val="31353D"/>
                </a:solidFill>
                <a:latin typeface="Baskerville Old Face" panose="02020602080505020303" pitchFamily="18" charset="0"/>
                <a:ea typeface="Calibri"/>
                <a:cs typeface="Times New Roman"/>
              </a:rPr>
              <a:t>Chatham House Rule</a:t>
            </a:r>
            <a:r>
              <a:rPr lang="en-US" sz="4800" dirty="0">
                <a:solidFill>
                  <a:srgbClr val="31353D"/>
                </a:solidFill>
                <a:latin typeface="Baskerville Old Face" panose="02020602080505020303" pitchFamily="18" charset="0"/>
                <a:ea typeface="Calibri"/>
                <a:cs typeface="Times New Roman"/>
              </a:rPr>
              <a:t>, participants are free to use the information received, but neither the identity nor the affiliation of the speaker(s), nor that of any other participant, may be revealed.</a:t>
            </a:r>
            <a:endParaRPr lang="en-US" sz="4800" dirty="0">
              <a:latin typeface="Baskerville Old Face" panose="02020602080505020303" pitchFamily="18" charset="0"/>
              <a:ea typeface="Calibri"/>
              <a:cs typeface="Times New Roman"/>
            </a:endParaRPr>
          </a:p>
        </p:txBody>
      </p:sp>
    </p:spTree>
    <p:extLst>
      <p:ext uri="{BB962C8B-B14F-4D97-AF65-F5344CB8AC3E}">
        <p14:creationId xmlns:p14="http://schemas.microsoft.com/office/powerpoint/2010/main" val="3685306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915D1F2-84D1-664F-9EED-BF00D59CD501}"/>
              </a:ext>
            </a:extLst>
          </p:cNvPr>
          <p:cNvSpPr>
            <a:spLocks noGrp="1"/>
          </p:cNvSpPr>
          <p:nvPr>
            <p:ph type="sldNum" sz="quarter" idx="15"/>
          </p:nvPr>
        </p:nvSpPr>
        <p:spPr/>
        <p:txBody>
          <a:bodyPr/>
          <a:lstStyle/>
          <a:p>
            <a:pPr algn="ctr"/>
            <a:fld id="{925E1AC3-B64F-0944-BA68-82707E4CE125}" type="slidenum">
              <a:rPr lang="en-US" smtClean="0">
                <a:solidFill>
                  <a:schemeClr val="bg1"/>
                </a:solidFill>
              </a:rPr>
              <a:pPr algn="ctr"/>
              <a:t>2</a:t>
            </a:fld>
            <a:endParaRPr lang="en-US" dirty="0">
              <a:solidFill>
                <a:schemeClr val="bg1"/>
              </a:solidFill>
            </a:endParaRPr>
          </a:p>
        </p:txBody>
      </p:sp>
      <p:pic>
        <p:nvPicPr>
          <p:cNvPr id="2050" name="Picture 2" descr="http://www.spillmanfarmer.com/wp-content/uploads/2013/08/abovebuzz3-1.jpg">
            <a:extLst>
              <a:ext uri="{FF2B5EF4-FFF2-40B4-BE49-F238E27FC236}">
                <a16:creationId xmlns:a16="http://schemas.microsoft.com/office/drawing/2014/main" id="{FFBC1033-D552-48F8-82D0-954E6A2346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0952" y="0"/>
            <a:ext cx="4591049" cy="67844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B0246F9-9E98-44D7-9E1D-45F80CEEEE2A}"/>
              </a:ext>
            </a:extLst>
          </p:cNvPr>
          <p:cNvSpPr txBox="1"/>
          <p:nvPr/>
        </p:nvSpPr>
        <p:spPr>
          <a:xfrm>
            <a:off x="844061" y="2183662"/>
            <a:ext cx="6243595" cy="3375026"/>
          </a:xfrm>
          <a:prstGeom prst="rect">
            <a:avLst/>
          </a:prstGeom>
          <a:noFill/>
        </p:spPr>
        <p:txBody>
          <a:bodyPr wrap="square" rtlCol="0">
            <a:spAutoFit/>
          </a:bodyPr>
          <a:lstStyle/>
          <a:p>
            <a:r>
              <a:rPr lang="en-US" sz="5333" dirty="0">
                <a:solidFill>
                  <a:schemeClr val="accent1"/>
                </a:solidFill>
                <a:latin typeface="Viner Hand ITC" panose="03070502030502020203" pitchFamily="66" charset="0"/>
              </a:rPr>
              <a:t>is a tapestry that gathers up the disparate threads of a life.</a:t>
            </a:r>
          </a:p>
        </p:txBody>
      </p:sp>
      <p:sp>
        <p:nvSpPr>
          <p:cNvPr id="8" name="Rectangle 7">
            <a:extLst>
              <a:ext uri="{FF2B5EF4-FFF2-40B4-BE49-F238E27FC236}">
                <a16:creationId xmlns:a16="http://schemas.microsoft.com/office/drawing/2014/main" id="{887C8D56-600F-4D47-9160-D12C5C44FA68}"/>
              </a:ext>
            </a:extLst>
          </p:cNvPr>
          <p:cNvSpPr/>
          <p:nvPr/>
        </p:nvSpPr>
        <p:spPr>
          <a:xfrm>
            <a:off x="844062" y="625848"/>
            <a:ext cx="5598996" cy="1600438"/>
          </a:xfrm>
          <a:prstGeom prst="rect">
            <a:avLst/>
          </a:prstGeom>
          <a:noFill/>
        </p:spPr>
        <p:txBody>
          <a:bodyPr wrap="square" lIns="121920" tIns="60960" rIns="121920" bIns="60960">
            <a:spAutoFit/>
          </a:bodyPr>
          <a:lstStyle/>
          <a:p>
            <a:pPr algn="ctr"/>
            <a:r>
              <a:rPr lang="en-US" sz="9600" b="1" dirty="0">
                <a:ln w="12700">
                  <a:solidFill>
                    <a:schemeClr val="accent1"/>
                  </a:solidFill>
                  <a:prstDash val="solid"/>
                </a:ln>
                <a:pattFill prst="pct50">
                  <a:fgClr>
                    <a:schemeClr val="accent1"/>
                  </a:fgClr>
                  <a:bgClr>
                    <a:schemeClr val="accent1">
                      <a:lumMod val="20000"/>
                      <a:lumOff val="80000"/>
                    </a:schemeClr>
                  </a:bgClr>
                </a:pattFill>
                <a:effectLst>
                  <a:glow rad="228600">
                    <a:schemeClr val="accent5">
                      <a:satMod val="175000"/>
                      <a:alpha val="40000"/>
                    </a:schemeClr>
                  </a:glow>
                  <a:outerShdw dist="38100" dir="2640000" algn="bl" rotWithShape="0">
                    <a:schemeClr val="accent1"/>
                  </a:outerShdw>
                </a:effectLst>
                <a:latin typeface="Viner Hand ITC" panose="03070502030502020203" pitchFamily="66" charset="0"/>
              </a:rPr>
              <a:t>Vocation</a:t>
            </a:r>
          </a:p>
        </p:txBody>
      </p:sp>
      <p:sp>
        <p:nvSpPr>
          <p:cNvPr id="9" name="TextBox 8">
            <a:extLst>
              <a:ext uri="{FF2B5EF4-FFF2-40B4-BE49-F238E27FC236}">
                <a16:creationId xmlns:a16="http://schemas.microsoft.com/office/drawing/2014/main" id="{03FAC146-D21B-4B95-ADD9-81BDD9FB8A41}"/>
              </a:ext>
            </a:extLst>
          </p:cNvPr>
          <p:cNvSpPr txBox="1"/>
          <p:nvPr/>
        </p:nvSpPr>
        <p:spPr>
          <a:xfrm>
            <a:off x="3336055" y="6232153"/>
            <a:ext cx="3361563" cy="461665"/>
          </a:xfrm>
          <a:prstGeom prst="rect">
            <a:avLst/>
          </a:prstGeom>
          <a:noFill/>
        </p:spPr>
        <p:txBody>
          <a:bodyPr wrap="square" rtlCol="0">
            <a:spAutoFit/>
          </a:bodyPr>
          <a:lstStyle/>
          <a:p>
            <a:r>
              <a:rPr lang="en-US" sz="2400" dirty="0">
                <a:solidFill>
                  <a:schemeClr val="accent1"/>
                </a:solidFill>
              </a:rPr>
              <a:t>Professor Ellen Davis</a:t>
            </a:r>
          </a:p>
        </p:txBody>
      </p:sp>
    </p:spTree>
    <p:extLst>
      <p:ext uri="{BB962C8B-B14F-4D97-AF65-F5344CB8AC3E}">
        <p14:creationId xmlns:p14="http://schemas.microsoft.com/office/powerpoint/2010/main" val="9030398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21D31-F80F-2040-9265-05DFF88C14A6}"/>
              </a:ext>
            </a:extLst>
          </p:cNvPr>
          <p:cNvSpPr>
            <a:spLocks noGrp="1"/>
          </p:cNvSpPr>
          <p:nvPr>
            <p:ph type="title"/>
          </p:nvPr>
        </p:nvSpPr>
        <p:spPr>
          <a:xfrm>
            <a:off x="644911" y="525317"/>
            <a:ext cx="10961248" cy="697619"/>
          </a:xfrm>
        </p:spPr>
        <p:txBody>
          <a:bodyPr/>
          <a:lstStyle/>
          <a:p>
            <a:pPr algn="ctr"/>
            <a:r>
              <a:rPr lang="en-US" dirty="0"/>
              <a:t>Emotional Labor</a:t>
            </a:r>
          </a:p>
        </p:txBody>
      </p:sp>
      <p:sp>
        <p:nvSpPr>
          <p:cNvPr id="4" name="Slide Number Placeholder 3">
            <a:extLst>
              <a:ext uri="{FF2B5EF4-FFF2-40B4-BE49-F238E27FC236}">
                <a16:creationId xmlns:a16="http://schemas.microsoft.com/office/drawing/2014/main" id="{85D9020C-1028-4749-A6BF-0EDA64DDC109}"/>
              </a:ext>
            </a:extLst>
          </p:cNvPr>
          <p:cNvSpPr>
            <a:spLocks noGrp="1"/>
          </p:cNvSpPr>
          <p:nvPr>
            <p:ph type="sldNum" sz="quarter" idx="11"/>
          </p:nvPr>
        </p:nvSpPr>
        <p:spPr/>
        <p:txBody>
          <a:bodyPr/>
          <a:lstStyle/>
          <a:p>
            <a:pPr algn="ctr"/>
            <a:fld id="{925E1AC3-B64F-0944-BA68-82707E4CE125}" type="slidenum">
              <a:rPr lang="en-US" smtClean="0"/>
              <a:pPr algn="ctr"/>
              <a:t>3</a:t>
            </a:fld>
            <a:endParaRPr lang="en-US" dirty="0"/>
          </a:p>
        </p:txBody>
      </p:sp>
      <p:sp>
        <p:nvSpPr>
          <p:cNvPr id="5" name="TextBox 4">
            <a:extLst>
              <a:ext uri="{FF2B5EF4-FFF2-40B4-BE49-F238E27FC236}">
                <a16:creationId xmlns:a16="http://schemas.microsoft.com/office/drawing/2014/main" id="{963B1FF3-08FE-4017-BB62-F9E47A49353C}"/>
              </a:ext>
            </a:extLst>
          </p:cNvPr>
          <p:cNvSpPr txBox="1"/>
          <p:nvPr/>
        </p:nvSpPr>
        <p:spPr>
          <a:xfrm>
            <a:off x="6779287" y="1835499"/>
            <a:ext cx="5305531" cy="2964594"/>
          </a:xfrm>
          <a:prstGeom prst="rect">
            <a:avLst/>
          </a:prstGeom>
          <a:noFill/>
        </p:spPr>
        <p:txBody>
          <a:bodyPr wrap="square" rtlCol="0">
            <a:spAutoFit/>
          </a:bodyPr>
          <a:lstStyle/>
          <a:p>
            <a:r>
              <a:rPr lang="en-US" sz="3733" dirty="0"/>
              <a:t>The management of emotions in the course of observing the practices, rules and expectations of the practice of ministry.</a:t>
            </a:r>
          </a:p>
        </p:txBody>
      </p:sp>
      <p:pic>
        <p:nvPicPr>
          <p:cNvPr id="7" name="Picture 6">
            <a:extLst>
              <a:ext uri="{FF2B5EF4-FFF2-40B4-BE49-F238E27FC236}">
                <a16:creationId xmlns:a16="http://schemas.microsoft.com/office/drawing/2014/main" id="{2656BD94-60BE-4166-8277-78DDA088B6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35499"/>
            <a:ext cx="6400800" cy="4267200"/>
          </a:xfrm>
          <a:prstGeom prst="rect">
            <a:avLst/>
          </a:prstGeom>
        </p:spPr>
      </p:pic>
    </p:spTree>
    <p:extLst>
      <p:ext uri="{BB962C8B-B14F-4D97-AF65-F5344CB8AC3E}">
        <p14:creationId xmlns:p14="http://schemas.microsoft.com/office/powerpoint/2010/main" val="1789549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21D31-F80F-2040-9265-05DFF88C14A6}"/>
              </a:ext>
            </a:extLst>
          </p:cNvPr>
          <p:cNvSpPr>
            <a:spLocks noGrp="1"/>
          </p:cNvSpPr>
          <p:nvPr>
            <p:ph type="title"/>
          </p:nvPr>
        </p:nvSpPr>
        <p:spPr>
          <a:xfrm>
            <a:off x="644911" y="525317"/>
            <a:ext cx="10961248" cy="697619"/>
          </a:xfrm>
        </p:spPr>
        <p:txBody>
          <a:bodyPr/>
          <a:lstStyle/>
          <a:p>
            <a:pPr algn="ctr"/>
            <a:r>
              <a:rPr lang="en-US" dirty="0"/>
              <a:t>Emotional Labor</a:t>
            </a:r>
          </a:p>
        </p:txBody>
      </p:sp>
      <p:sp>
        <p:nvSpPr>
          <p:cNvPr id="4" name="Slide Number Placeholder 3">
            <a:extLst>
              <a:ext uri="{FF2B5EF4-FFF2-40B4-BE49-F238E27FC236}">
                <a16:creationId xmlns:a16="http://schemas.microsoft.com/office/drawing/2014/main" id="{85D9020C-1028-4749-A6BF-0EDA64DDC109}"/>
              </a:ext>
            </a:extLst>
          </p:cNvPr>
          <p:cNvSpPr>
            <a:spLocks noGrp="1"/>
          </p:cNvSpPr>
          <p:nvPr>
            <p:ph type="sldNum" sz="quarter" idx="11"/>
          </p:nvPr>
        </p:nvSpPr>
        <p:spPr/>
        <p:txBody>
          <a:bodyPr/>
          <a:lstStyle/>
          <a:p>
            <a:pPr algn="ctr"/>
            <a:fld id="{925E1AC3-B64F-0944-BA68-82707E4CE125}" type="slidenum">
              <a:rPr lang="en-US" smtClean="0"/>
              <a:pPr algn="ctr"/>
              <a:t>4</a:t>
            </a:fld>
            <a:endParaRPr lang="en-US" dirty="0"/>
          </a:p>
        </p:txBody>
      </p:sp>
      <p:sp>
        <p:nvSpPr>
          <p:cNvPr id="3" name="TextBox 2">
            <a:extLst>
              <a:ext uri="{FF2B5EF4-FFF2-40B4-BE49-F238E27FC236}">
                <a16:creationId xmlns:a16="http://schemas.microsoft.com/office/drawing/2014/main" id="{C573EF5C-7E79-45BA-92CA-895CADB858EF}"/>
              </a:ext>
            </a:extLst>
          </p:cNvPr>
          <p:cNvSpPr txBox="1"/>
          <p:nvPr/>
        </p:nvSpPr>
        <p:spPr>
          <a:xfrm>
            <a:off x="3885363" y="1473759"/>
            <a:ext cx="7908365" cy="5714128"/>
          </a:xfrm>
          <a:prstGeom prst="rect">
            <a:avLst/>
          </a:prstGeom>
          <a:noFill/>
        </p:spPr>
        <p:txBody>
          <a:bodyPr wrap="square" rtlCol="0">
            <a:spAutoFit/>
          </a:bodyPr>
          <a:lstStyle/>
          <a:p>
            <a:r>
              <a:rPr lang="en-US" sz="3200" b="1" dirty="0">
                <a:latin typeface="Georgia" panose="02040502050405020303" pitchFamily="18" charset="0"/>
              </a:rPr>
              <a:t>Surface acting:  </a:t>
            </a:r>
          </a:p>
          <a:p>
            <a:r>
              <a:rPr lang="en-US" sz="3200" dirty="0">
                <a:latin typeface="Georgia" panose="02040502050405020303" pitchFamily="18" charset="0"/>
              </a:rPr>
              <a:t>Conscious display of emotions that is appropriate for the moment but not aligned with the emotions we are feeling.</a:t>
            </a:r>
          </a:p>
          <a:p>
            <a:endParaRPr lang="en-US" sz="3200" dirty="0">
              <a:latin typeface="Georgia" panose="02040502050405020303" pitchFamily="18" charset="0"/>
            </a:endParaRPr>
          </a:p>
          <a:p>
            <a:r>
              <a:rPr lang="en-US" sz="3200" b="1" dirty="0">
                <a:latin typeface="Georgia" panose="02040502050405020303" pitchFamily="18" charset="0"/>
              </a:rPr>
              <a:t>Deep acting:</a:t>
            </a:r>
          </a:p>
          <a:p>
            <a:r>
              <a:rPr lang="en-US" sz="2933" dirty="0">
                <a:latin typeface="Georgia" panose="02040502050405020303" pitchFamily="18" charset="0"/>
              </a:rPr>
              <a:t>An effortful process through which employees change their internal feelings to align with the circumstance, producing more natural and genuine emotional displays.</a:t>
            </a:r>
          </a:p>
          <a:p>
            <a:endParaRPr lang="en-US" sz="3200" dirty="0"/>
          </a:p>
          <a:p>
            <a:endParaRPr lang="en-US" sz="2400" dirty="0"/>
          </a:p>
        </p:txBody>
      </p:sp>
      <p:pic>
        <p:nvPicPr>
          <p:cNvPr id="5" name="Picture 4">
            <a:extLst>
              <a:ext uri="{FF2B5EF4-FFF2-40B4-BE49-F238E27FC236}">
                <a16:creationId xmlns:a16="http://schemas.microsoft.com/office/drawing/2014/main" id="{4F2A0B2D-3C5A-4696-8E5F-FEB9EFA97996}"/>
              </a:ext>
            </a:extLst>
          </p:cNvPr>
          <p:cNvPicPr>
            <a:picLocks noChangeAspect="1"/>
          </p:cNvPicPr>
          <p:nvPr/>
        </p:nvPicPr>
        <p:blipFill>
          <a:blip r:embed="rId2"/>
          <a:stretch>
            <a:fillRect/>
          </a:stretch>
        </p:blipFill>
        <p:spPr>
          <a:xfrm>
            <a:off x="227770" y="1265124"/>
            <a:ext cx="3274509" cy="5364480"/>
          </a:xfrm>
          <a:prstGeom prst="rect">
            <a:avLst/>
          </a:prstGeom>
        </p:spPr>
      </p:pic>
    </p:spTree>
    <p:extLst>
      <p:ext uri="{BB962C8B-B14F-4D97-AF65-F5344CB8AC3E}">
        <p14:creationId xmlns:p14="http://schemas.microsoft.com/office/powerpoint/2010/main" val="3598075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7C548-9767-4ABB-A121-CD4C3574B93A}"/>
              </a:ext>
            </a:extLst>
          </p:cNvPr>
          <p:cNvSpPr>
            <a:spLocks noGrp="1"/>
          </p:cNvSpPr>
          <p:nvPr>
            <p:ph type="title"/>
          </p:nvPr>
        </p:nvSpPr>
        <p:spPr>
          <a:xfrm>
            <a:off x="644911" y="525317"/>
            <a:ext cx="10961248" cy="697619"/>
          </a:xfrm>
        </p:spPr>
        <p:txBody>
          <a:bodyPr/>
          <a:lstStyle/>
          <a:p>
            <a:pPr algn="ctr"/>
            <a:r>
              <a:rPr lang="en-US" dirty="0"/>
              <a:t>Vocational Balance Inventory</a:t>
            </a:r>
          </a:p>
        </p:txBody>
      </p:sp>
      <p:sp>
        <p:nvSpPr>
          <p:cNvPr id="3" name="Footer Placeholder 2">
            <a:extLst>
              <a:ext uri="{FF2B5EF4-FFF2-40B4-BE49-F238E27FC236}">
                <a16:creationId xmlns:a16="http://schemas.microsoft.com/office/drawing/2014/main" id="{535969E6-9554-4A90-9408-3BD9B587A0D9}"/>
              </a:ext>
            </a:extLst>
          </p:cNvPr>
          <p:cNvSpPr>
            <a:spLocks noGrp="1"/>
          </p:cNvSpPr>
          <p:nvPr>
            <p:ph type="ftr" sz="quarter" idx="10"/>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D5B6BE24-A618-49E6-A004-D1221D0F60DE}"/>
              </a:ext>
            </a:extLst>
          </p:cNvPr>
          <p:cNvSpPr>
            <a:spLocks noGrp="1"/>
          </p:cNvSpPr>
          <p:nvPr>
            <p:ph type="sldNum" sz="quarter" idx="11"/>
          </p:nvPr>
        </p:nvSpPr>
        <p:spPr/>
        <p:txBody>
          <a:bodyPr/>
          <a:lstStyle/>
          <a:p>
            <a:pPr algn="ctr"/>
            <a:fld id="{925E1AC3-B64F-0944-BA68-82707E4CE125}" type="slidenum">
              <a:rPr lang="en-US" smtClean="0"/>
              <a:pPr algn="ctr"/>
              <a:t>5</a:t>
            </a:fld>
            <a:endParaRPr lang="en-US" dirty="0"/>
          </a:p>
        </p:txBody>
      </p:sp>
      <p:sp>
        <p:nvSpPr>
          <p:cNvPr id="5" name="TextBox 4">
            <a:extLst>
              <a:ext uri="{FF2B5EF4-FFF2-40B4-BE49-F238E27FC236}">
                <a16:creationId xmlns:a16="http://schemas.microsoft.com/office/drawing/2014/main" id="{248D13A3-4A08-4A06-8D15-930E1E28CA76}"/>
              </a:ext>
            </a:extLst>
          </p:cNvPr>
          <p:cNvSpPr txBox="1"/>
          <p:nvPr/>
        </p:nvSpPr>
        <p:spPr>
          <a:xfrm>
            <a:off x="644911" y="1520112"/>
            <a:ext cx="4662435" cy="3046988"/>
          </a:xfrm>
          <a:prstGeom prst="rect">
            <a:avLst/>
          </a:prstGeom>
          <a:noFill/>
        </p:spPr>
        <p:txBody>
          <a:bodyPr wrap="square" rtlCol="0">
            <a:spAutoFit/>
          </a:bodyPr>
          <a:lstStyle/>
          <a:p>
            <a:pPr marL="380990" indent="-380990">
              <a:buFont typeface="Wingdings" panose="05000000000000000000" pitchFamily="2" charset="2"/>
              <a:buChar char="Ø"/>
            </a:pPr>
            <a:r>
              <a:rPr lang="en-US" sz="2400" dirty="0"/>
              <a:t>Ministry Vocation</a:t>
            </a:r>
          </a:p>
          <a:p>
            <a:pPr marL="380990" indent="-380990">
              <a:buFont typeface="Wingdings" panose="05000000000000000000" pitchFamily="2" charset="2"/>
              <a:buChar char="Ø"/>
            </a:pPr>
            <a:r>
              <a:rPr lang="en-US" sz="2400" dirty="0"/>
              <a:t>Auxiliary Vocations</a:t>
            </a:r>
          </a:p>
          <a:p>
            <a:pPr marL="380990" indent="-380990">
              <a:buFont typeface="Wingdings" panose="05000000000000000000" pitchFamily="2" charset="2"/>
              <a:buChar char="Ø"/>
            </a:pPr>
            <a:r>
              <a:rPr lang="en-US" sz="2400" dirty="0"/>
              <a:t>Family and Friendships</a:t>
            </a:r>
          </a:p>
          <a:p>
            <a:pPr marL="380990" indent="-380990">
              <a:buFont typeface="Wingdings" panose="05000000000000000000" pitchFamily="2" charset="2"/>
              <a:buChar char="Ø"/>
            </a:pPr>
            <a:r>
              <a:rPr lang="en-US" sz="2400" dirty="0"/>
              <a:t>Serving Others</a:t>
            </a:r>
          </a:p>
          <a:p>
            <a:pPr marL="380990" indent="-380990">
              <a:buFont typeface="Wingdings" panose="05000000000000000000" pitchFamily="2" charset="2"/>
              <a:buChar char="Ø"/>
            </a:pPr>
            <a:r>
              <a:rPr lang="en-US" sz="2400" dirty="0"/>
              <a:t>Growth and Learning</a:t>
            </a:r>
          </a:p>
          <a:p>
            <a:pPr marL="380990" indent="-380990">
              <a:buFont typeface="Wingdings" panose="05000000000000000000" pitchFamily="2" charset="2"/>
              <a:buChar char="Ø"/>
            </a:pPr>
            <a:r>
              <a:rPr lang="en-US" sz="2400" dirty="0"/>
              <a:t>Personal Wellness/Caretaking</a:t>
            </a:r>
          </a:p>
          <a:p>
            <a:pPr marL="380990" indent="-380990">
              <a:buFont typeface="Wingdings" panose="05000000000000000000" pitchFamily="2" charset="2"/>
              <a:buChar char="Ø"/>
            </a:pPr>
            <a:r>
              <a:rPr lang="en-US" sz="2400" dirty="0"/>
              <a:t>Other</a:t>
            </a:r>
          </a:p>
          <a:p>
            <a:endParaRPr lang="en-US" sz="2400" dirty="0"/>
          </a:p>
        </p:txBody>
      </p:sp>
      <p:sp>
        <p:nvSpPr>
          <p:cNvPr id="6" name="TextBox 5">
            <a:extLst>
              <a:ext uri="{FF2B5EF4-FFF2-40B4-BE49-F238E27FC236}">
                <a16:creationId xmlns:a16="http://schemas.microsoft.com/office/drawing/2014/main" id="{B4648A29-354F-43DF-B9D3-5A25E01D4B6C}"/>
              </a:ext>
            </a:extLst>
          </p:cNvPr>
          <p:cNvSpPr txBox="1"/>
          <p:nvPr/>
        </p:nvSpPr>
        <p:spPr>
          <a:xfrm>
            <a:off x="5928281" y="1508787"/>
            <a:ext cx="5677879" cy="2308324"/>
          </a:xfrm>
          <a:prstGeom prst="rect">
            <a:avLst/>
          </a:prstGeom>
          <a:noFill/>
        </p:spPr>
        <p:txBody>
          <a:bodyPr wrap="square" rtlCol="0">
            <a:spAutoFit/>
          </a:bodyPr>
          <a:lstStyle/>
          <a:p>
            <a:pPr marL="380990" indent="-380990">
              <a:buFont typeface="Wingdings" panose="05000000000000000000" pitchFamily="2" charset="2"/>
              <a:buChar char="Ø"/>
            </a:pPr>
            <a:r>
              <a:rPr lang="en-US" sz="2400" dirty="0"/>
              <a:t>What parts are you honoring?</a:t>
            </a:r>
          </a:p>
          <a:p>
            <a:pPr marL="380990" indent="-380990">
              <a:buFont typeface="Wingdings" panose="05000000000000000000" pitchFamily="2" charset="2"/>
              <a:buChar char="Ø"/>
            </a:pPr>
            <a:r>
              <a:rPr lang="en-US" sz="2400" dirty="0"/>
              <a:t>What parts are you neglecting?</a:t>
            </a:r>
          </a:p>
          <a:p>
            <a:pPr marL="380990" indent="-380990">
              <a:buFont typeface="Wingdings" panose="05000000000000000000" pitchFamily="2" charset="2"/>
              <a:buChar char="Ø"/>
            </a:pPr>
            <a:r>
              <a:rPr lang="en-US" sz="2400" dirty="0"/>
              <a:t>What parts of yourself are screaming for attention?</a:t>
            </a:r>
          </a:p>
          <a:p>
            <a:pPr marL="380990" indent="-380990">
              <a:buFont typeface="Wingdings" panose="05000000000000000000" pitchFamily="2" charset="2"/>
              <a:buChar char="Ø"/>
            </a:pPr>
            <a:r>
              <a:rPr lang="en-US" sz="2400" dirty="0"/>
              <a:t>What’s the right next step in the journey to abundance and balance?</a:t>
            </a:r>
          </a:p>
        </p:txBody>
      </p:sp>
      <p:pic>
        <p:nvPicPr>
          <p:cNvPr id="10" name="Picture 9">
            <a:extLst>
              <a:ext uri="{FF2B5EF4-FFF2-40B4-BE49-F238E27FC236}">
                <a16:creationId xmlns:a16="http://schemas.microsoft.com/office/drawing/2014/main" id="{72EAE6E8-2FF4-4414-834C-0312B5F9FD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4868" y="4293666"/>
            <a:ext cx="7281333" cy="2088444"/>
          </a:xfrm>
          <a:prstGeom prst="rect">
            <a:avLst/>
          </a:prstGeom>
        </p:spPr>
      </p:pic>
    </p:spTree>
    <p:extLst>
      <p:ext uri="{BB962C8B-B14F-4D97-AF65-F5344CB8AC3E}">
        <p14:creationId xmlns:p14="http://schemas.microsoft.com/office/powerpoint/2010/main" val="44756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80C04-900E-5961-CEC7-7AC8A785B2D9}"/>
              </a:ext>
            </a:extLst>
          </p:cNvPr>
          <p:cNvSpPr>
            <a:spLocks noGrp="1"/>
          </p:cNvSpPr>
          <p:nvPr>
            <p:ph type="title"/>
          </p:nvPr>
        </p:nvSpPr>
        <p:spPr/>
        <p:txBody>
          <a:bodyPr>
            <a:normAutofit/>
          </a:bodyPr>
          <a:lstStyle/>
          <a:p>
            <a:pPr algn="ctr"/>
            <a:r>
              <a:rPr lang="en-US" sz="3600" dirty="0"/>
              <a:t>If you’re going to be in the newspaper Monday morning, call the bishop on Sunday night.</a:t>
            </a:r>
          </a:p>
        </p:txBody>
      </p:sp>
      <p:pic>
        <p:nvPicPr>
          <p:cNvPr id="4" name="Picture 3" descr="A newspaper with a black text&#10;&#10;Description automatically generated">
            <a:extLst>
              <a:ext uri="{FF2B5EF4-FFF2-40B4-BE49-F238E27FC236}">
                <a16:creationId xmlns:a16="http://schemas.microsoft.com/office/drawing/2014/main" id="{71CF8584-2B24-4609-3168-338BDD35BF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424042"/>
            <a:ext cx="5076967" cy="2880360"/>
          </a:xfrm>
          <a:prstGeom prst="rect">
            <a:avLst/>
          </a:prstGeom>
        </p:spPr>
      </p:pic>
      <p:pic>
        <p:nvPicPr>
          <p:cNvPr id="6" name="Picture 5" descr="A newspaper with a black text&#10;&#10;Description automatically generated">
            <a:extLst>
              <a:ext uri="{FF2B5EF4-FFF2-40B4-BE49-F238E27FC236}">
                <a16:creationId xmlns:a16="http://schemas.microsoft.com/office/drawing/2014/main" id="{0F8C7CEC-66A0-D068-A02B-689644BC51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1881" y="2424042"/>
            <a:ext cx="5076967" cy="2855794"/>
          </a:xfrm>
          <a:prstGeom prst="rect">
            <a:avLst/>
          </a:prstGeom>
        </p:spPr>
      </p:pic>
    </p:spTree>
    <p:extLst>
      <p:ext uri="{BB962C8B-B14F-4D97-AF65-F5344CB8AC3E}">
        <p14:creationId xmlns:p14="http://schemas.microsoft.com/office/powerpoint/2010/main" val="4285571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8763" y="639940"/>
            <a:ext cx="11203709" cy="4462760"/>
          </a:xfrm>
          <a:prstGeom prst="rect">
            <a:avLst/>
          </a:prstGeom>
        </p:spPr>
        <p:txBody>
          <a:bodyPr wrap="square">
            <a:spAutoFit/>
          </a:bodyPr>
          <a:lstStyle/>
          <a:p>
            <a:pPr lvl="0" algn="ctr"/>
            <a:r>
              <a:rPr lang="en-US" sz="4400" u="sng" dirty="0">
                <a:solidFill>
                  <a:prstClr val="black"/>
                </a:solidFill>
                <a:latin typeface="Baskerville Old Face" panose="02020602080505020303" pitchFamily="18" charset="0"/>
              </a:rPr>
              <a:t>What’s the </a:t>
            </a:r>
            <a:r>
              <a:rPr lang="en-US" sz="4400" i="1" u="sng" dirty="0">
                <a:solidFill>
                  <a:srgbClr val="FF0000"/>
                </a:solidFill>
                <a:latin typeface="Baskerville Old Face" panose="02020602080505020303" pitchFamily="18" charset="0"/>
              </a:rPr>
              <a:t>real</a:t>
            </a:r>
            <a:r>
              <a:rPr lang="en-US" sz="4400" u="sng" dirty="0">
                <a:solidFill>
                  <a:srgbClr val="FF0000"/>
                </a:solidFill>
                <a:latin typeface="Baskerville Old Face" panose="02020602080505020303" pitchFamily="18" charset="0"/>
              </a:rPr>
              <a:t>  </a:t>
            </a:r>
            <a:r>
              <a:rPr lang="en-US" sz="4400" u="sng" dirty="0">
                <a:solidFill>
                  <a:prstClr val="black"/>
                </a:solidFill>
                <a:latin typeface="Baskerville Old Face" panose="02020602080505020303" pitchFamily="18" charset="0"/>
              </a:rPr>
              <a:t>job description for the Vestry?</a:t>
            </a:r>
          </a:p>
          <a:p>
            <a:pPr lvl="0" algn="ctr"/>
            <a:r>
              <a:rPr lang="en-US" sz="4000" dirty="0">
                <a:solidFill>
                  <a:prstClr val="black"/>
                </a:solidFill>
                <a:latin typeface="Baskerville Old Face" panose="02020602080505020303" pitchFamily="18" charset="0"/>
              </a:rPr>
              <a:t>Pray</a:t>
            </a:r>
          </a:p>
          <a:p>
            <a:pPr lvl="0" algn="ctr"/>
            <a:r>
              <a:rPr lang="en-US" sz="4000" dirty="0">
                <a:solidFill>
                  <a:prstClr val="black"/>
                </a:solidFill>
                <a:latin typeface="Baskerville Old Face" panose="02020602080505020303" pitchFamily="18" charset="0"/>
              </a:rPr>
              <a:t>Give</a:t>
            </a:r>
          </a:p>
          <a:p>
            <a:pPr lvl="0" algn="ctr"/>
            <a:r>
              <a:rPr lang="en-US" sz="4000" dirty="0">
                <a:solidFill>
                  <a:prstClr val="black"/>
                </a:solidFill>
                <a:latin typeface="Baskerville Old Face" panose="02020602080505020303" pitchFamily="18" charset="0"/>
              </a:rPr>
              <a:t>Collaborate</a:t>
            </a:r>
          </a:p>
          <a:p>
            <a:pPr lvl="0" algn="ctr"/>
            <a:r>
              <a:rPr lang="en-US" sz="4000" dirty="0">
                <a:solidFill>
                  <a:prstClr val="black"/>
                </a:solidFill>
                <a:latin typeface="Baskerville Old Face" panose="02020602080505020303" pitchFamily="18" charset="0"/>
              </a:rPr>
              <a:t>Stay connected</a:t>
            </a:r>
          </a:p>
          <a:p>
            <a:pPr lvl="0" algn="ctr"/>
            <a:r>
              <a:rPr lang="en-US" sz="4000" dirty="0">
                <a:solidFill>
                  <a:prstClr val="black"/>
                </a:solidFill>
                <a:latin typeface="Baskerville Old Face" panose="02020602080505020303" pitchFamily="18" charset="0"/>
              </a:rPr>
              <a:t>Build relationships</a:t>
            </a:r>
          </a:p>
          <a:p>
            <a:pPr lvl="0" algn="ctr"/>
            <a:r>
              <a:rPr lang="en-US" sz="4000" dirty="0">
                <a:solidFill>
                  <a:prstClr val="black"/>
                </a:solidFill>
                <a:latin typeface="Baskerville Old Face" panose="02020602080505020303" pitchFamily="18" charset="0"/>
              </a:rPr>
              <a:t>Envision mission</a:t>
            </a:r>
          </a:p>
        </p:txBody>
      </p:sp>
    </p:spTree>
    <p:extLst>
      <p:ext uri="{BB962C8B-B14F-4D97-AF65-F5344CB8AC3E}">
        <p14:creationId xmlns:p14="http://schemas.microsoft.com/office/powerpoint/2010/main" val="3612943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817" y="831272"/>
            <a:ext cx="11092873" cy="3908762"/>
          </a:xfrm>
          <a:prstGeom prst="rect">
            <a:avLst/>
          </a:prstGeom>
          <a:noFill/>
        </p:spPr>
        <p:txBody>
          <a:bodyPr wrap="square" rtlCol="0">
            <a:spAutoFit/>
          </a:bodyPr>
          <a:lstStyle/>
          <a:p>
            <a:pPr algn="ctr"/>
            <a:r>
              <a:rPr lang="en-US" sz="4000" u="sng" dirty="0">
                <a:latin typeface="Baskerville Old Face" panose="02020602080505020303" pitchFamily="18" charset="0"/>
              </a:rPr>
              <a:t>Build a Strong Leadership Team with your Wardens</a:t>
            </a:r>
          </a:p>
          <a:p>
            <a:pPr algn="ctr"/>
            <a:endParaRPr lang="en-US" sz="4800" dirty="0">
              <a:latin typeface="Baskerville Old Face" panose="02020602080505020303" pitchFamily="18" charset="0"/>
            </a:endParaRPr>
          </a:p>
          <a:p>
            <a:pPr algn="ctr"/>
            <a:r>
              <a:rPr lang="en-US" sz="4000" dirty="0">
                <a:latin typeface="Baskerville Old Face" panose="02020602080505020303" pitchFamily="18" charset="0"/>
              </a:rPr>
              <a:t>Take counsel regularly with your Wardens</a:t>
            </a:r>
          </a:p>
          <a:p>
            <a:pPr algn="ctr"/>
            <a:r>
              <a:rPr lang="en-US" sz="4000" dirty="0">
                <a:latin typeface="Baskerville Old Face" panose="02020602080505020303" pitchFamily="18" charset="0"/>
              </a:rPr>
              <a:t>Develop Vestry agendas</a:t>
            </a:r>
          </a:p>
          <a:p>
            <a:pPr algn="ctr"/>
            <a:r>
              <a:rPr lang="en-US" sz="4000" dirty="0">
                <a:latin typeface="Baskerville Old Face" panose="02020602080505020303" pitchFamily="18" charset="0"/>
              </a:rPr>
              <a:t>Identify and nurture leaders</a:t>
            </a:r>
          </a:p>
          <a:p>
            <a:pPr algn="ctr"/>
            <a:r>
              <a:rPr lang="en-US" sz="4000" dirty="0">
                <a:latin typeface="Baskerville Old Face" panose="02020602080505020303" pitchFamily="18" charset="0"/>
              </a:rPr>
              <a:t>Focus: the good, the godly and the grace-</a:t>
            </a:r>
            <a:r>
              <a:rPr lang="en-US" sz="4000" dirty="0" err="1">
                <a:latin typeface="Baskerville Old Face" panose="02020602080505020303" pitchFamily="18" charset="0"/>
              </a:rPr>
              <a:t>ful</a:t>
            </a:r>
            <a:endParaRPr lang="en-US" sz="4000" dirty="0">
              <a:latin typeface="Baskerville Old Face" panose="02020602080505020303" pitchFamily="18" charset="0"/>
            </a:endParaRPr>
          </a:p>
        </p:txBody>
      </p:sp>
    </p:spTree>
    <p:extLst>
      <p:ext uri="{BB962C8B-B14F-4D97-AF65-F5344CB8AC3E}">
        <p14:creationId xmlns:p14="http://schemas.microsoft.com/office/powerpoint/2010/main" val="4207835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4182" y="840510"/>
            <a:ext cx="10815781" cy="4893647"/>
          </a:xfrm>
          <a:prstGeom prst="rect">
            <a:avLst/>
          </a:prstGeom>
          <a:noFill/>
        </p:spPr>
        <p:txBody>
          <a:bodyPr wrap="square" rtlCol="0">
            <a:spAutoFit/>
          </a:bodyPr>
          <a:lstStyle/>
          <a:p>
            <a:pPr algn="ctr"/>
            <a:r>
              <a:rPr lang="en-US" sz="4400" u="sng" dirty="0">
                <a:latin typeface="Baskerville Old Face" panose="02020602080505020303" pitchFamily="18" charset="0"/>
              </a:rPr>
              <a:t>Build a Strong Vestry</a:t>
            </a:r>
          </a:p>
          <a:p>
            <a:pPr algn="ctr"/>
            <a:endParaRPr lang="en-US" sz="6000" dirty="0">
              <a:latin typeface="Baskerville Old Face" panose="02020602080505020303" pitchFamily="18" charset="0"/>
            </a:endParaRPr>
          </a:p>
          <a:p>
            <a:pPr algn="ctr"/>
            <a:r>
              <a:rPr lang="en-US" sz="4000" dirty="0">
                <a:latin typeface="Baskerville Old Face" panose="02020602080505020303" pitchFamily="18" charset="0"/>
              </a:rPr>
              <a:t>Pray and study together</a:t>
            </a:r>
          </a:p>
          <a:p>
            <a:pPr algn="ctr"/>
            <a:r>
              <a:rPr lang="en-US" sz="4000" dirty="0">
                <a:latin typeface="Baskerville Old Face" panose="02020602080505020303" pitchFamily="18" charset="0"/>
              </a:rPr>
              <a:t>Get to know one another</a:t>
            </a:r>
          </a:p>
          <a:p>
            <a:pPr algn="ctr"/>
            <a:r>
              <a:rPr lang="en-US" sz="4000" dirty="0">
                <a:latin typeface="Baskerville Old Face" panose="02020602080505020303" pitchFamily="18" charset="0"/>
              </a:rPr>
              <a:t>Share responsibility</a:t>
            </a:r>
          </a:p>
          <a:p>
            <a:pPr algn="ctr"/>
            <a:r>
              <a:rPr lang="en-US" sz="4000" dirty="0">
                <a:latin typeface="Baskerville Old Face" panose="02020602080505020303" pitchFamily="18" charset="0"/>
              </a:rPr>
              <a:t>Solicit ideas and viewpoints</a:t>
            </a:r>
          </a:p>
          <a:p>
            <a:pPr algn="ctr"/>
            <a:endParaRPr lang="en-US" sz="4800" dirty="0">
              <a:latin typeface="Baskerville Old Face" panose="02020602080505020303" pitchFamily="18" charset="0"/>
            </a:endParaRPr>
          </a:p>
        </p:txBody>
      </p:sp>
    </p:spTree>
    <p:extLst>
      <p:ext uri="{BB962C8B-B14F-4D97-AF65-F5344CB8AC3E}">
        <p14:creationId xmlns:p14="http://schemas.microsoft.com/office/powerpoint/2010/main" val="394814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306</TotalTime>
  <Words>935</Words>
  <Application>Microsoft Office PowerPoint</Application>
  <PresentationFormat>Widescreen</PresentationFormat>
  <Paragraphs>111</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Baskerville Old Face</vt:lpstr>
      <vt:lpstr>Calibri</vt:lpstr>
      <vt:lpstr>Calibri Light</vt:lpstr>
      <vt:lpstr>Chiller</vt:lpstr>
      <vt:lpstr>Georgia</vt:lpstr>
      <vt:lpstr>Times New Roman</vt:lpstr>
      <vt:lpstr>Viner Hand ITC</vt:lpstr>
      <vt:lpstr>Wingdings</vt:lpstr>
      <vt:lpstr>Office Theme</vt:lpstr>
      <vt:lpstr>Full Screen Image Slide</vt:lpstr>
      <vt:lpstr>PowerPoint Presentation</vt:lpstr>
      <vt:lpstr>Emotional Labor</vt:lpstr>
      <vt:lpstr>Emotional Labor</vt:lpstr>
      <vt:lpstr>Vocational Balance Inventory</vt:lpstr>
      <vt:lpstr>If you’re going to be in the newspaper Monday morning, call the bishop on Sunday night.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O'Connell, Kelly</dc:creator>
  <cp:lastModifiedBy>Dianne Draper</cp:lastModifiedBy>
  <cp:revision>45</cp:revision>
  <dcterms:created xsi:type="dcterms:W3CDTF">2020-02-05T18:52:49Z</dcterms:created>
  <dcterms:modified xsi:type="dcterms:W3CDTF">2025-03-11T20:27:26Z</dcterms:modified>
</cp:coreProperties>
</file>