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63" r:id="rId2"/>
    <p:sldId id="264" r:id="rId3"/>
    <p:sldId id="279" r:id="rId4"/>
    <p:sldId id="294" r:id="rId5"/>
    <p:sldId id="295" r:id="rId6"/>
    <p:sldId id="287" r:id="rId7"/>
    <p:sldId id="288" r:id="rId8"/>
    <p:sldId id="289" r:id="rId9"/>
    <p:sldId id="290" r:id="rId10"/>
    <p:sldId id="286" r:id="rId11"/>
    <p:sldId id="284" r:id="rId12"/>
    <p:sldId id="291" r:id="rId13"/>
    <p:sldId id="292" r:id="rId14"/>
    <p:sldId id="266" r:id="rId15"/>
    <p:sldId id="273" r:id="rId16"/>
    <p:sldId id="2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88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23"/>
    <p:restoredTop sz="62946"/>
  </p:normalViewPr>
  <p:slideViewPr>
    <p:cSldViewPr snapToGrid="0" snapToObjects="1">
      <p:cViewPr varScale="1">
        <p:scale>
          <a:sx n="100" d="100"/>
          <a:sy n="100" d="100"/>
        </p:scale>
        <p:origin x="2226" y="84"/>
      </p:cViewPr>
      <p:guideLst/>
    </p:cSldViewPr>
  </p:slideViewPr>
  <p:notesTextViewPr>
    <p:cViewPr>
      <p:scale>
        <a:sx n="1" d="1"/>
        <a:sy n="1" d="1"/>
      </p:scale>
      <p:origin x="0" y="0"/>
    </p:cViewPr>
  </p:notesTextViewPr>
  <p:notesViewPr>
    <p:cSldViewPr snapToGrid="0" snapToObjects="1">
      <p:cViewPr varScale="1">
        <p:scale>
          <a:sx n="85" d="100"/>
          <a:sy n="85" d="100"/>
        </p:scale>
        <p:origin x="3928"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64AB4-988D-A24E-8903-450D9909FF55}"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D947D8-E700-B84C-9131-A1E56E8B8969}" type="slidenum">
              <a:rPr lang="en-US" smtClean="0"/>
              <a:t>‹#›</a:t>
            </a:fld>
            <a:endParaRPr lang="en-US"/>
          </a:p>
        </p:txBody>
      </p:sp>
    </p:spTree>
    <p:extLst>
      <p:ext uri="{BB962C8B-B14F-4D97-AF65-F5344CB8AC3E}">
        <p14:creationId xmlns:p14="http://schemas.microsoft.com/office/powerpoint/2010/main" val="1598553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D947D8-E700-B84C-9131-A1E56E8B8969}" type="slidenum">
              <a:rPr lang="en-US" smtClean="0"/>
              <a:t>1</a:t>
            </a:fld>
            <a:endParaRPr lang="en-US"/>
          </a:p>
        </p:txBody>
      </p:sp>
    </p:spTree>
    <p:extLst>
      <p:ext uri="{BB962C8B-B14F-4D97-AF65-F5344CB8AC3E}">
        <p14:creationId xmlns:p14="http://schemas.microsoft.com/office/powerpoint/2010/main" val="3881770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66A9E-FB35-77E2-5534-959D266E003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D7FB8C-A303-AC2C-17C6-26089B6672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01853C-1B34-143D-647E-D516FF92A4D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060FED-81D6-F1CB-7EA6-ACFFD993599A}"/>
              </a:ext>
            </a:extLst>
          </p:cNvPr>
          <p:cNvSpPr>
            <a:spLocks noGrp="1"/>
          </p:cNvSpPr>
          <p:nvPr>
            <p:ph type="sldNum" sz="quarter" idx="5"/>
          </p:nvPr>
        </p:nvSpPr>
        <p:spPr/>
        <p:txBody>
          <a:bodyPr/>
          <a:lstStyle/>
          <a:p>
            <a:fld id="{8ED947D8-E700-B84C-9131-A1E56E8B8969}" type="slidenum">
              <a:rPr lang="en-US" smtClean="0"/>
              <a:t>11</a:t>
            </a:fld>
            <a:endParaRPr lang="en-US"/>
          </a:p>
        </p:txBody>
      </p:sp>
    </p:spTree>
    <p:extLst>
      <p:ext uri="{BB962C8B-B14F-4D97-AF65-F5344CB8AC3E}">
        <p14:creationId xmlns:p14="http://schemas.microsoft.com/office/powerpoint/2010/main" val="2952992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4CBF2-1505-FACB-781C-FC65AD18DE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A58E71-15FD-166F-61D3-1FC4B0E5D7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42D512-9D9E-C433-1CE6-D47A1E68D51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D919FD-1389-1B44-C987-7FFD01666476}"/>
              </a:ext>
            </a:extLst>
          </p:cNvPr>
          <p:cNvSpPr>
            <a:spLocks noGrp="1"/>
          </p:cNvSpPr>
          <p:nvPr>
            <p:ph type="sldNum" sz="quarter" idx="5"/>
          </p:nvPr>
        </p:nvSpPr>
        <p:spPr/>
        <p:txBody>
          <a:bodyPr/>
          <a:lstStyle/>
          <a:p>
            <a:fld id="{8ED947D8-E700-B84C-9131-A1E56E8B8969}" type="slidenum">
              <a:rPr lang="en-US" smtClean="0"/>
              <a:t>12</a:t>
            </a:fld>
            <a:endParaRPr lang="en-US"/>
          </a:p>
        </p:txBody>
      </p:sp>
    </p:spTree>
    <p:extLst>
      <p:ext uri="{BB962C8B-B14F-4D97-AF65-F5344CB8AC3E}">
        <p14:creationId xmlns:p14="http://schemas.microsoft.com/office/powerpoint/2010/main" val="2143684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27ACD-36DC-EC5F-835A-AE008171E0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2BC19D-A110-C01A-9650-31E0F0D03E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F0EDF7-499A-1A0D-E43C-179764011A8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F990B37-BC74-7B95-4C91-49E28ED98684}"/>
              </a:ext>
            </a:extLst>
          </p:cNvPr>
          <p:cNvSpPr>
            <a:spLocks noGrp="1"/>
          </p:cNvSpPr>
          <p:nvPr>
            <p:ph type="sldNum" sz="quarter" idx="5"/>
          </p:nvPr>
        </p:nvSpPr>
        <p:spPr/>
        <p:txBody>
          <a:bodyPr/>
          <a:lstStyle/>
          <a:p>
            <a:fld id="{8ED947D8-E700-B84C-9131-A1E56E8B8969}" type="slidenum">
              <a:rPr lang="en-US" smtClean="0"/>
              <a:t>13</a:t>
            </a:fld>
            <a:endParaRPr lang="en-US"/>
          </a:p>
        </p:txBody>
      </p:sp>
    </p:spTree>
    <p:extLst>
      <p:ext uri="{BB962C8B-B14F-4D97-AF65-F5344CB8AC3E}">
        <p14:creationId xmlns:p14="http://schemas.microsoft.com/office/powerpoint/2010/main" val="1637806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D947D8-E700-B84C-9131-A1E56E8B8969}" type="slidenum">
              <a:rPr lang="en-US" smtClean="0"/>
              <a:t>15</a:t>
            </a:fld>
            <a:endParaRPr lang="en-US"/>
          </a:p>
        </p:txBody>
      </p:sp>
    </p:spTree>
    <p:extLst>
      <p:ext uri="{BB962C8B-B14F-4D97-AF65-F5344CB8AC3E}">
        <p14:creationId xmlns:p14="http://schemas.microsoft.com/office/powerpoint/2010/main" val="3745470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D947D8-E700-B84C-9131-A1E56E8B8969}" type="slidenum">
              <a:rPr lang="en-US" smtClean="0"/>
              <a:t>16</a:t>
            </a:fld>
            <a:endParaRPr lang="en-US"/>
          </a:p>
        </p:txBody>
      </p:sp>
    </p:spTree>
    <p:extLst>
      <p:ext uri="{BB962C8B-B14F-4D97-AF65-F5344CB8AC3E}">
        <p14:creationId xmlns:p14="http://schemas.microsoft.com/office/powerpoint/2010/main" val="372323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ED947D8-E700-B84C-9131-A1E56E8B8969}" type="slidenum">
              <a:rPr lang="en-US" smtClean="0"/>
              <a:t>2</a:t>
            </a:fld>
            <a:endParaRPr lang="en-US"/>
          </a:p>
        </p:txBody>
      </p:sp>
    </p:spTree>
    <p:extLst>
      <p:ext uri="{BB962C8B-B14F-4D97-AF65-F5344CB8AC3E}">
        <p14:creationId xmlns:p14="http://schemas.microsoft.com/office/powerpoint/2010/main" val="4171406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E63D3-4391-D682-120B-5CC1D072E8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31C75-E573-2C1B-E967-1E8D365B19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ACAD15-1A88-3599-DE76-B874F61F77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887161D-8EC5-653E-B54C-9973BF73E4F3}"/>
              </a:ext>
            </a:extLst>
          </p:cNvPr>
          <p:cNvSpPr>
            <a:spLocks noGrp="1"/>
          </p:cNvSpPr>
          <p:nvPr>
            <p:ph type="sldNum" sz="quarter" idx="5"/>
          </p:nvPr>
        </p:nvSpPr>
        <p:spPr/>
        <p:txBody>
          <a:bodyPr/>
          <a:lstStyle/>
          <a:p>
            <a:fld id="{8ED947D8-E700-B84C-9131-A1E56E8B8969}" type="slidenum">
              <a:rPr lang="en-US" smtClean="0"/>
              <a:t>3</a:t>
            </a:fld>
            <a:endParaRPr lang="en-US"/>
          </a:p>
        </p:txBody>
      </p:sp>
    </p:spTree>
    <p:extLst>
      <p:ext uri="{BB962C8B-B14F-4D97-AF65-F5344CB8AC3E}">
        <p14:creationId xmlns:p14="http://schemas.microsoft.com/office/powerpoint/2010/main" val="3454215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D947D8-E700-B84C-9131-A1E56E8B8969}" type="slidenum">
              <a:rPr lang="en-US" smtClean="0"/>
              <a:t>4</a:t>
            </a:fld>
            <a:endParaRPr lang="en-US"/>
          </a:p>
        </p:txBody>
      </p:sp>
    </p:spTree>
    <p:extLst>
      <p:ext uri="{BB962C8B-B14F-4D97-AF65-F5344CB8AC3E}">
        <p14:creationId xmlns:p14="http://schemas.microsoft.com/office/powerpoint/2010/main" val="212317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200814-59D8-E377-1226-621C70196E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98309A-BBF1-A401-C6E6-EC8EDA8906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2E51A1-736E-0978-8110-52E93ADF7F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56382B5-AA24-BDFE-C26A-1B5AD85E0D49}"/>
              </a:ext>
            </a:extLst>
          </p:cNvPr>
          <p:cNvSpPr>
            <a:spLocks noGrp="1"/>
          </p:cNvSpPr>
          <p:nvPr>
            <p:ph type="sldNum" sz="quarter" idx="5"/>
          </p:nvPr>
        </p:nvSpPr>
        <p:spPr/>
        <p:txBody>
          <a:bodyPr/>
          <a:lstStyle/>
          <a:p>
            <a:fld id="{8ED947D8-E700-B84C-9131-A1E56E8B8969}" type="slidenum">
              <a:rPr lang="en-US" smtClean="0"/>
              <a:t>6</a:t>
            </a:fld>
            <a:endParaRPr lang="en-US"/>
          </a:p>
        </p:txBody>
      </p:sp>
    </p:spTree>
    <p:extLst>
      <p:ext uri="{BB962C8B-B14F-4D97-AF65-F5344CB8AC3E}">
        <p14:creationId xmlns:p14="http://schemas.microsoft.com/office/powerpoint/2010/main" val="92011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DCAA9-6DC5-C517-66E0-A9E9AB007F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BF604B-4CD9-59BB-6DF5-C795640FD8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BB9A81-CDB6-7673-DCDA-C3253F3BBE1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8737DB5-7418-83E3-34F5-1E9F986F2466}"/>
              </a:ext>
            </a:extLst>
          </p:cNvPr>
          <p:cNvSpPr>
            <a:spLocks noGrp="1"/>
          </p:cNvSpPr>
          <p:nvPr>
            <p:ph type="sldNum" sz="quarter" idx="5"/>
          </p:nvPr>
        </p:nvSpPr>
        <p:spPr/>
        <p:txBody>
          <a:bodyPr/>
          <a:lstStyle/>
          <a:p>
            <a:fld id="{8ED947D8-E700-B84C-9131-A1E56E8B8969}" type="slidenum">
              <a:rPr lang="en-US" smtClean="0"/>
              <a:t>7</a:t>
            </a:fld>
            <a:endParaRPr lang="en-US"/>
          </a:p>
        </p:txBody>
      </p:sp>
    </p:spTree>
    <p:extLst>
      <p:ext uri="{BB962C8B-B14F-4D97-AF65-F5344CB8AC3E}">
        <p14:creationId xmlns:p14="http://schemas.microsoft.com/office/powerpoint/2010/main" val="2600491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D87A6-C44F-AC0E-77B8-E4ED8DB8C7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9BDD41-4AC3-9C48-D00B-4B9B089451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22DDE9-948D-0C18-544A-1547B3AE4F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A820AA-EC56-CBF5-C942-8F24868952A9}"/>
              </a:ext>
            </a:extLst>
          </p:cNvPr>
          <p:cNvSpPr>
            <a:spLocks noGrp="1"/>
          </p:cNvSpPr>
          <p:nvPr>
            <p:ph type="sldNum" sz="quarter" idx="5"/>
          </p:nvPr>
        </p:nvSpPr>
        <p:spPr/>
        <p:txBody>
          <a:bodyPr/>
          <a:lstStyle/>
          <a:p>
            <a:fld id="{8ED947D8-E700-B84C-9131-A1E56E8B8969}" type="slidenum">
              <a:rPr lang="en-US" smtClean="0"/>
              <a:t>8</a:t>
            </a:fld>
            <a:endParaRPr lang="en-US"/>
          </a:p>
        </p:txBody>
      </p:sp>
    </p:spTree>
    <p:extLst>
      <p:ext uri="{BB962C8B-B14F-4D97-AF65-F5344CB8AC3E}">
        <p14:creationId xmlns:p14="http://schemas.microsoft.com/office/powerpoint/2010/main" val="230941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58327-EF62-E795-3AD2-F4E0CB049B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27CC79-5BF4-A0C0-4CE9-5128FB4F11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6F8A74-7745-0C08-9EC8-CE721C937D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C6ADB4-5864-FEDB-543E-094F36B9B4FF}"/>
              </a:ext>
            </a:extLst>
          </p:cNvPr>
          <p:cNvSpPr>
            <a:spLocks noGrp="1"/>
          </p:cNvSpPr>
          <p:nvPr>
            <p:ph type="sldNum" sz="quarter" idx="5"/>
          </p:nvPr>
        </p:nvSpPr>
        <p:spPr/>
        <p:txBody>
          <a:bodyPr/>
          <a:lstStyle/>
          <a:p>
            <a:fld id="{8ED947D8-E700-B84C-9131-A1E56E8B8969}" type="slidenum">
              <a:rPr lang="en-US" smtClean="0"/>
              <a:t>9</a:t>
            </a:fld>
            <a:endParaRPr lang="en-US"/>
          </a:p>
        </p:txBody>
      </p:sp>
    </p:spTree>
    <p:extLst>
      <p:ext uri="{BB962C8B-B14F-4D97-AF65-F5344CB8AC3E}">
        <p14:creationId xmlns:p14="http://schemas.microsoft.com/office/powerpoint/2010/main" val="924117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3D388-5142-9FF0-1BBD-68FD2219AE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D1FE88-937E-5D77-2976-59C0EDB961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088633-9B3F-26ED-A1B6-EC67F7676EC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2192060-BA0F-B279-F9B3-E5F7E9444766}"/>
              </a:ext>
            </a:extLst>
          </p:cNvPr>
          <p:cNvSpPr>
            <a:spLocks noGrp="1"/>
          </p:cNvSpPr>
          <p:nvPr>
            <p:ph type="sldNum" sz="quarter" idx="5"/>
          </p:nvPr>
        </p:nvSpPr>
        <p:spPr/>
        <p:txBody>
          <a:bodyPr/>
          <a:lstStyle/>
          <a:p>
            <a:fld id="{8ED947D8-E700-B84C-9131-A1E56E8B8969}" type="slidenum">
              <a:rPr lang="en-US" smtClean="0"/>
              <a:t>10</a:t>
            </a:fld>
            <a:endParaRPr lang="en-US"/>
          </a:p>
        </p:txBody>
      </p:sp>
    </p:spTree>
    <p:extLst>
      <p:ext uri="{BB962C8B-B14F-4D97-AF65-F5344CB8AC3E}">
        <p14:creationId xmlns:p14="http://schemas.microsoft.com/office/powerpoint/2010/main" val="103176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B306-9D0F-ED45-986C-70ADA1554D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49F9F2-718C-004B-89F2-3807F1189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E74DC8-3257-A04E-9315-A201673173F6}"/>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6A6833FB-0D7D-3249-94A0-744CF2D32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45194-7E0B-CD48-802D-3161D6ED36AE}"/>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3081115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D38F1-25B5-AF47-85D0-91787155BB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7DC4A3-162E-C949-A809-9BFF2C027E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039D76-F395-CD42-8627-7F726BAFAB6D}"/>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87672DF3-48C9-D040-A1C9-4550D9DD29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6E542A-3FEA-7C41-991A-1DE338B2BDD2}"/>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213099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70AB2F-1794-3743-9880-D577360427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828E81-7766-7141-A8B1-400D4D989E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27CBD-D3EC-F840-9D68-33DF85E491BD}"/>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156D6455-6AE3-2240-873A-FFDFDCC8D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BBF6E-F351-E14A-93DC-C55B3CDD8BE4}"/>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81144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3503F-DF72-764A-A95B-1C3A553DEF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D89CA-3B32-CB45-8754-554F18BC74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4E0763-BFE4-F847-8950-BD1A9F31DEAD}"/>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07E975AB-790B-2A48-9F57-5DB3C979E4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FFD68-7D26-E04E-9ECF-9BAA99428A8B}"/>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4150821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C957-8961-5740-B5B6-699E71D5BA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550754-5301-BF4F-81EB-F6250016C1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475620-54A8-7C41-9D4F-79329429E198}"/>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2C763F2F-6B54-7643-88AD-688C1AD04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BD8FE-2871-1A48-BFAF-0B3A2E45F92E}"/>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277439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E87BB-F7FE-9F48-8B27-86C5C9C7BF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A7E2F7-70D0-3142-A38F-981F88DFC6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4F976E-34C9-0845-9FED-5685A6543D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0291C1-38A8-1641-BC88-06673578AF91}"/>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6" name="Footer Placeholder 5">
            <a:extLst>
              <a:ext uri="{FF2B5EF4-FFF2-40B4-BE49-F238E27FC236}">
                <a16:creationId xmlns:a16="http://schemas.microsoft.com/office/drawing/2014/main" id="{78101062-3F58-5343-9573-0B382BD396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C3014C-83D3-234F-A1A0-1B6124BD30CE}"/>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67074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B58C8-9996-EA41-B02F-B6D8136A86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3A101B-977B-904B-9F02-8921F2D04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3A062D-EE00-D04C-97B3-89B06DF4B1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7FA402-3B68-404E-8DDE-1E75BAE3F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85DB38-3852-B34E-9149-44400E3DBD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EEE54E-F0A4-A44A-B251-715E988C1C62}"/>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8" name="Footer Placeholder 7">
            <a:extLst>
              <a:ext uri="{FF2B5EF4-FFF2-40B4-BE49-F238E27FC236}">
                <a16:creationId xmlns:a16="http://schemas.microsoft.com/office/drawing/2014/main" id="{EF2A845C-AD7E-FC48-AA22-043B244626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DE1C783-8ACA-474E-8C63-9243F1AFF4BD}"/>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281565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A4DDB-FC38-9741-B87D-95B90B9AEB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8C17C6-CC93-E841-9999-9C0442AE77EA}"/>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4" name="Footer Placeholder 3">
            <a:extLst>
              <a:ext uri="{FF2B5EF4-FFF2-40B4-BE49-F238E27FC236}">
                <a16:creationId xmlns:a16="http://schemas.microsoft.com/office/drawing/2014/main" id="{3393472C-D687-564B-B89D-AA28676B10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941DAB0-4FE2-CA49-8C7A-FB0D62181E0D}"/>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1193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1BE18-64AC-F348-AAA8-F834F55FA3D1}"/>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3" name="Footer Placeholder 2">
            <a:extLst>
              <a:ext uri="{FF2B5EF4-FFF2-40B4-BE49-F238E27FC236}">
                <a16:creationId xmlns:a16="http://schemas.microsoft.com/office/drawing/2014/main" id="{5D013B90-1419-E041-A94A-E5AF93A203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46A110-1BBC-224C-B249-FE054E408936}"/>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347925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FA11D-D4E9-A249-A0B7-2A46066F25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0A27AD-E55E-2749-8715-BAFBB5D2D5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B04ED1-1CD3-7647-BDEE-508511B793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3567DF-29DB-FC41-B319-66F365375692}"/>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6" name="Footer Placeholder 5">
            <a:extLst>
              <a:ext uri="{FF2B5EF4-FFF2-40B4-BE49-F238E27FC236}">
                <a16:creationId xmlns:a16="http://schemas.microsoft.com/office/drawing/2014/main" id="{7A2239CF-4F5C-BA41-A7A7-93EC51997E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88361-F521-0B4F-B303-FAD93CCBAAA7}"/>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423171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C7D4-DF00-B246-AD7B-6AAB09722B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E1609D-0282-2647-A96F-62C94D64AE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C9AE66-9619-9D4E-B772-56F433D37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0DD7CA-CC83-664C-95AB-D0BF7970713A}"/>
              </a:ext>
            </a:extLst>
          </p:cNvPr>
          <p:cNvSpPr>
            <a:spLocks noGrp="1"/>
          </p:cNvSpPr>
          <p:nvPr>
            <p:ph type="dt" sz="half" idx="10"/>
          </p:nvPr>
        </p:nvSpPr>
        <p:spPr/>
        <p:txBody>
          <a:bodyPr/>
          <a:lstStyle/>
          <a:p>
            <a:fld id="{CB45057F-06BE-1244-BDC0-A0DD86C74809}" type="datetimeFigureOut">
              <a:rPr lang="en-US" smtClean="0"/>
              <a:t>3/11/2025</a:t>
            </a:fld>
            <a:endParaRPr lang="en-US"/>
          </a:p>
        </p:txBody>
      </p:sp>
      <p:sp>
        <p:nvSpPr>
          <p:cNvPr id="6" name="Footer Placeholder 5">
            <a:extLst>
              <a:ext uri="{FF2B5EF4-FFF2-40B4-BE49-F238E27FC236}">
                <a16:creationId xmlns:a16="http://schemas.microsoft.com/office/drawing/2014/main" id="{0BBA1381-300D-4A4F-BD81-9E03EAD15D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6BEA8-AE4C-F74E-9130-C8ED95F57A16}"/>
              </a:ext>
            </a:extLst>
          </p:cNvPr>
          <p:cNvSpPr>
            <a:spLocks noGrp="1"/>
          </p:cNvSpPr>
          <p:nvPr>
            <p:ph type="sldNum" sz="quarter" idx="12"/>
          </p:nvPr>
        </p:nvSpPr>
        <p:spPr/>
        <p:txBody>
          <a:bodyPr/>
          <a:lstStyle/>
          <a:p>
            <a:fld id="{EA4CE794-7E59-2747-A3D7-951F37C1F4B8}" type="slidenum">
              <a:rPr lang="en-US" smtClean="0"/>
              <a:t>‹#›</a:t>
            </a:fld>
            <a:endParaRPr lang="en-US"/>
          </a:p>
        </p:txBody>
      </p:sp>
    </p:spTree>
    <p:extLst>
      <p:ext uri="{BB962C8B-B14F-4D97-AF65-F5344CB8AC3E}">
        <p14:creationId xmlns:p14="http://schemas.microsoft.com/office/powerpoint/2010/main" val="18807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E1801D-A4F3-224F-8392-002CA8CBAB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06EE18-5EE1-DB47-A9A5-4C555D8055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8BEAE-F796-BE4D-A599-FA53236766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5057F-06BE-1244-BDC0-A0DD86C74809}" type="datetimeFigureOut">
              <a:rPr lang="en-US" smtClean="0"/>
              <a:t>3/11/2025</a:t>
            </a:fld>
            <a:endParaRPr lang="en-US"/>
          </a:p>
        </p:txBody>
      </p:sp>
      <p:sp>
        <p:nvSpPr>
          <p:cNvPr id="5" name="Footer Placeholder 4">
            <a:extLst>
              <a:ext uri="{FF2B5EF4-FFF2-40B4-BE49-F238E27FC236}">
                <a16:creationId xmlns:a16="http://schemas.microsoft.com/office/drawing/2014/main" id="{F14A036D-6127-CB43-90CD-62CA7B97CA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3A4C1-A67C-1849-8BA3-4103378A17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4CE794-7E59-2747-A3D7-951F37C1F4B8}" type="slidenum">
              <a:rPr lang="en-US" smtClean="0"/>
              <a:t>‹#›</a:t>
            </a:fld>
            <a:endParaRPr lang="en-US"/>
          </a:p>
        </p:txBody>
      </p:sp>
    </p:spTree>
    <p:extLst>
      <p:ext uri="{BB962C8B-B14F-4D97-AF65-F5344CB8AC3E}">
        <p14:creationId xmlns:p14="http://schemas.microsoft.com/office/powerpoint/2010/main" val="3007063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allgreatquotes.com/john-odonohue-55/"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2542EEC-4F7C-4AE2-933E-EAC8EB3FA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FE181B-18A5-1444-B6C1-EEF40BCC63D4}"/>
              </a:ext>
            </a:extLst>
          </p:cNvPr>
          <p:cNvSpPr>
            <a:spLocks noGrp="1"/>
          </p:cNvSpPr>
          <p:nvPr>
            <p:ph type="ctrTitle"/>
          </p:nvPr>
        </p:nvSpPr>
        <p:spPr>
          <a:xfrm>
            <a:off x="6933785" y="532909"/>
            <a:ext cx="4524708" cy="2703158"/>
          </a:xfrm>
        </p:spPr>
        <p:txBody>
          <a:bodyPr anchor="t">
            <a:normAutofit/>
          </a:bodyPr>
          <a:lstStyle/>
          <a:p>
            <a:pPr algn="l"/>
            <a:r>
              <a:rPr lang="en-US" sz="5400" dirty="0"/>
              <a:t>Congregational Development Tools</a:t>
            </a:r>
            <a:br>
              <a:rPr lang="en-US" sz="5400" dirty="0"/>
            </a:br>
            <a:r>
              <a:rPr lang="en-US" sz="2200" dirty="0"/>
              <a:t>Catalyst, March 11, 2025</a:t>
            </a:r>
          </a:p>
        </p:txBody>
      </p:sp>
      <p:sp>
        <p:nvSpPr>
          <p:cNvPr id="3" name="Subtitle 2">
            <a:extLst>
              <a:ext uri="{FF2B5EF4-FFF2-40B4-BE49-F238E27FC236}">
                <a16:creationId xmlns:a16="http://schemas.microsoft.com/office/drawing/2014/main" id="{9CF24115-9E5B-8A40-9C7F-0389DFAA3AD3}"/>
              </a:ext>
            </a:extLst>
          </p:cNvPr>
          <p:cNvSpPr>
            <a:spLocks noGrp="1"/>
          </p:cNvSpPr>
          <p:nvPr>
            <p:ph type="subTitle" idx="1"/>
          </p:nvPr>
        </p:nvSpPr>
        <p:spPr>
          <a:xfrm>
            <a:off x="7301532" y="3621933"/>
            <a:ext cx="4524708" cy="1709849"/>
          </a:xfrm>
        </p:spPr>
        <p:txBody>
          <a:bodyPr anchor="b">
            <a:normAutofit/>
          </a:bodyPr>
          <a:lstStyle/>
          <a:p>
            <a:pPr algn="l"/>
            <a:r>
              <a:rPr lang="en-US" sz="2000" dirty="0"/>
              <a:t>The Rev. Canon Vanessa Stickler Glass</a:t>
            </a:r>
          </a:p>
          <a:p>
            <a:pPr algn="l"/>
            <a:r>
              <a:rPr lang="en-US" sz="2000" dirty="0"/>
              <a:t>Canon for Transition and Wellness</a:t>
            </a:r>
          </a:p>
        </p:txBody>
      </p:sp>
      <p:sp>
        <p:nvSpPr>
          <p:cNvPr id="13" name="Rectangle 12">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vector graphics, ax&#10;&#10;Description automatically generated">
            <a:extLst>
              <a:ext uri="{FF2B5EF4-FFF2-40B4-BE49-F238E27FC236}">
                <a16:creationId xmlns:a16="http://schemas.microsoft.com/office/drawing/2014/main" id="{46928041-AE7C-3545-B477-C420E300FBC8}"/>
              </a:ext>
            </a:extLst>
          </p:cNvPr>
          <p:cNvPicPr>
            <a:picLocks noChangeAspect="1"/>
          </p:cNvPicPr>
          <p:nvPr/>
        </p:nvPicPr>
        <p:blipFill rotWithShape="1">
          <a:blip r:embed="rId3"/>
          <a:srcRect t="509" r="4" b="763"/>
          <a:stretch/>
        </p:blipFill>
        <p:spPr>
          <a:xfrm>
            <a:off x="733507" y="666728"/>
            <a:ext cx="5536001" cy="5465791"/>
          </a:xfrm>
          <a:prstGeom prst="rect">
            <a:avLst/>
          </a:prstGeom>
        </p:spPr>
      </p:pic>
      <p:grpSp>
        <p:nvGrpSpPr>
          <p:cNvPr id="17" name="Group 1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3154317"/>
            <a:ext cx="731521" cy="673460"/>
            <a:chOff x="3940602" y="308034"/>
            <a:chExt cx="2116791" cy="3428999"/>
          </a:xfrm>
          <a:solidFill>
            <a:schemeClr val="accent4"/>
          </a:solidFill>
        </p:grpSpPr>
        <p:sp>
          <p:nvSpPr>
            <p:cNvPr id="18" name="Rectangle 1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Rectangle 5">
            <a:extLst>
              <a:ext uri="{FF2B5EF4-FFF2-40B4-BE49-F238E27FC236}">
                <a16:creationId xmlns:a16="http://schemas.microsoft.com/office/drawing/2014/main" id="{3C5CAD82-E664-FD49-A02C-8E87937EA11E}"/>
              </a:ext>
            </a:extLst>
          </p:cNvPr>
          <p:cNvSpPr/>
          <p:nvPr/>
        </p:nvSpPr>
        <p:spPr>
          <a:xfrm>
            <a:off x="0" y="5980386"/>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319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82D9F-8A14-3B76-2B15-57820D452B5E}"/>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194D76FE-FA11-FF73-0D3D-94E7C9A8BED3}"/>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7DBF68B5-491A-82F8-CB27-53619979A121}"/>
              </a:ext>
            </a:extLst>
          </p:cNvPr>
          <p:cNvSpPr>
            <a:spLocks noGrp="1"/>
          </p:cNvSpPr>
          <p:nvPr>
            <p:ph type="subTitle" idx="1"/>
          </p:nvPr>
        </p:nvSpPr>
        <p:spPr>
          <a:xfrm>
            <a:off x="266700" y="1139515"/>
            <a:ext cx="11658600" cy="5470835"/>
          </a:xfrm>
        </p:spPr>
        <p:txBody>
          <a:bodyPr/>
          <a:lstStyle/>
          <a:p>
            <a:pPr marL="342900" indent="-342900" algn="l">
              <a:buFont typeface="Arial" panose="020B0604020202020204" pitchFamily="34" charset="0"/>
              <a:buChar char="•"/>
            </a:pPr>
            <a:r>
              <a:rPr lang="en-US" sz="2800" dirty="0">
                <a:latin typeface="Aptos" panose="020B0004020202020204" pitchFamily="34" charset="0"/>
              </a:rPr>
              <a:t>Consensus based decision making model, developed in 1987 by Sam </a:t>
            </a:r>
            <a:r>
              <a:rPr lang="en-US" sz="2800" dirty="0" err="1">
                <a:latin typeface="Aptos" panose="020B0004020202020204" pitchFamily="34" charset="0"/>
              </a:rPr>
              <a:t>Kaner</a:t>
            </a:r>
            <a:r>
              <a:rPr lang="en-US" sz="2800" dirty="0">
                <a:latin typeface="Aptos" panose="020B0004020202020204" pitchFamily="34" charset="0"/>
              </a:rPr>
              <a:t>, Duane Berger and the staff at Community at Work </a:t>
            </a:r>
          </a:p>
          <a:p>
            <a:pPr marL="342900" indent="-342900" algn="l">
              <a:buFont typeface="Arial" panose="020B0604020202020204" pitchFamily="34" charset="0"/>
              <a:buChar char="•"/>
            </a:pPr>
            <a:r>
              <a:rPr lang="en-US" sz="2800" dirty="0">
                <a:latin typeface="Aptos" panose="020B0004020202020204" pitchFamily="34" charset="0"/>
              </a:rPr>
              <a:t>Elected members have voice and vote</a:t>
            </a:r>
          </a:p>
          <a:p>
            <a:pPr marL="342900" indent="-342900" algn="l">
              <a:buFont typeface="Arial" panose="020B0604020202020204" pitchFamily="34" charset="0"/>
              <a:buChar char="•"/>
            </a:pPr>
            <a:r>
              <a:rPr lang="en-US" sz="2800" dirty="0">
                <a:latin typeface="Aptos" panose="020B0004020202020204" pitchFamily="34" charset="0"/>
              </a:rPr>
              <a:t>Used in the discernment process</a:t>
            </a:r>
          </a:p>
          <a:p>
            <a:pPr marL="342900" indent="-342900" algn="l">
              <a:buFont typeface="Arial" panose="020B0604020202020204" pitchFamily="34" charset="0"/>
              <a:buChar char="•"/>
            </a:pPr>
            <a:r>
              <a:rPr lang="en-US" sz="2800" dirty="0">
                <a:latin typeface="Aptos" panose="020B0004020202020204" pitchFamily="34" charset="0"/>
              </a:rPr>
              <a:t>Want all new calls to have the most support possible going into a new ministry</a:t>
            </a:r>
          </a:p>
          <a:p>
            <a:pPr marL="342900" indent="-342900" algn="l">
              <a:buFont typeface="Arial" panose="020B0604020202020204" pitchFamily="34" charset="0"/>
              <a:buChar char="•"/>
            </a:pPr>
            <a:r>
              <a:rPr lang="en-US" sz="2800" dirty="0">
                <a:latin typeface="Aptos" panose="020B0004020202020204" pitchFamily="34" charset="0"/>
              </a:rPr>
              <a:t>Takes time</a:t>
            </a:r>
          </a:p>
          <a:p>
            <a:pPr marL="342900" indent="-342900" algn="l">
              <a:buFont typeface="Arial" panose="020B0604020202020204" pitchFamily="34" charset="0"/>
              <a:buChar char="•"/>
            </a:pPr>
            <a:r>
              <a:rPr lang="en-US" sz="2800" dirty="0">
                <a:latin typeface="Aptos" panose="020B0004020202020204" pitchFamily="34" charset="0"/>
              </a:rPr>
              <a:t>Requires deep listening</a:t>
            </a:r>
          </a:p>
          <a:p>
            <a:pPr marL="342900" indent="-342900" algn="l">
              <a:buFont typeface="Arial" panose="020B0604020202020204" pitchFamily="34" charset="0"/>
              <a:buChar char="•"/>
            </a:pPr>
            <a:r>
              <a:rPr lang="en-US" sz="2800" dirty="0">
                <a:latin typeface="Aptos" panose="020B0004020202020204" pitchFamily="34" charset="0"/>
              </a:rPr>
              <a:t>Commitment to the process and the importance of making a decision</a:t>
            </a:r>
          </a:p>
          <a:p>
            <a:pPr marL="342900" indent="-342900" algn="l">
              <a:buFont typeface="Arial" panose="020B0604020202020204" pitchFamily="34" charset="0"/>
              <a:buChar char="•"/>
            </a:pPr>
            <a:r>
              <a:rPr lang="en-US" sz="2800" dirty="0">
                <a:latin typeface="Aptos" panose="020B0004020202020204" pitchFamily="34" charset="0"/>
              </a:rPr>
              <a:t>Start with a low stakes decision</a:t>
            </a:r>
          </a:p>
          <a:p>
            <a:pPr algn="l"/>
            <a:endParaRPr lang="en-US" sz="28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A292A1C2-C63C-E73B-7140-8B541D7D4168}"/>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Gradients of Agreement</a:t>
            </a:r>
            <a:endParaRPr lang="en-US" dirty="0"/>
          </a:p>
        </p:txBody>
      </p:sp>
    </p:spTree>
    <p:extLst>
      <p:ext uri="{BB962C8B-B14F-4D97-AF65-F5344CB8AC3E}">
        <p14:creationId xmlns:p14="http://schemas.microsoft.com/office/powerpoint/2010/main" val="81769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69812-200A-A870-B338-3523CCF63D2A}"/>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51BCF8E2-EC1F-225C-21EA-B6B077CA4064}"/>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EB22B08F-F107-67C8-049A-1C59AFA6D44A}"/>
              </a:ext>
            </a:extLst>
          </p:cNvPr>
          <p:cNvSpPr>
            <a:spLocks noGrp="1"/>
          </p:cNvSpPr>
          <p:nvPr>
            <p:ph type="subTitle" idx="1"/>
          </p:nvPr>
        </p:nvSpPr>
        <p:spPr>
          <a:xfrm>
            <a:off x="266700" y="1139515"/>
            <a:ext cx="11658600" cy="7852944"/>
          </a:xfrm>
        </p:spPr>
        <p:txBody>
          <a:bodyPr/>
          <a:lstStyle/>
          <a:p>
            <a:pPr algn="l"/>
            <a:endParaRPr lang="en-US" dirty="0"/>
          </a:p>
          <a:p>
            <a:pPr algn="l"/>
            <a:r>
              <a:rPr lang="en-US" u="sng" dirty="0"/>
              <a:t>1_________________2__________________ 3________________4__________________5</a:t>
            </a:r>
          </a:p>
          <a:p>
            <a:pPr algn="l"/>
            <a:endParaRPr lang="en-US" dirty="0"/>
          </a:p>
          <a:p>
            <a:pPr algn="l"/>
            <a:endParaRPr lang="en-US" dirty="0"/>
          </a:p>
          <a:p>
            <a:pPr algn="l"/>
            <a:r>
              <a:rPr lang="en-US" sz="2800" dirty="0">
                <a:latin typeface="Aptos" panose="020B0004020202020204" pitchFamily="34" charset="0"/>
              </a:rPr>
              <a:t>1 – I support this decision wholeheartedly</a:t>
            </a:r>
          </a:p>
          <a:p>
            <a:pPr algn="l"/>
            <a:r>
              <a:rPr lang="en-US" sz="2800" dirty="0">
                <a:latin typeface="Aptos" panose="020B0004020202020204" pitchFamily="34" charset="0"/>
              </a:rPr>
              <a:t>2 – I support this decision with </a:t>
            </a:r>
            <a:r>
              <a:rPr lang="en-US" sz="2800" u="sng" dirty="0">
                <a:latin typeface="Aptos" panose="020B0004020202020204" pitchFamily="34" charset="0"/>
              </a:rPr>
              <a:t>minor</a:t>
            </a:r>
            <a:r>
              <a:rPr lang="en-US" sz="2800" dirty="0">
                <a:latin typeface="Aptos" panose="020B0004020202020204" pitchFamily="34" charset="0"/>
              </a:rPr>
              <a:t> reservations</a:t>
            </a:r>
          </a:p>
          <a:p>
            <a:pPr algn="l"/>
            <a:r>
              <a:rPr lang="en-US" sz="2800" dirty="0">
                <a:latin typeface="Aptos" panose="020B0004020202020204" pitchFamily="34" charset="0"/>
              </a:rPr>
              <a:t>3 – Neutral – I will support the final outcome</a:t>
            </a:r>
          </a:p>
          <a:p>
            <a:pPr algn="l"/>
            <a:r>
              <a:rPr lang="en-US" sz="2800" dirty="0">
                <a:latin typeface="Aptos" panose="020B0004020202020204" pitchFamily="34" charset="0"/>
              </a:rPr>
              <a:t>4 – I support this decision with </a:t>
            </a:r>
            <a:r>
              <a:rPr lang="en-US" sz="2800" u="sng" dirty="0">
                <a:latin typeface="Aptos" panose="020B0004020202020204" pitchFamily="34" charset="0"/>
              </a:rPr>
              <a:t>major</a:t>
            </a:r>
            <a:r>
              <a:rPr lang="en-US" sz="2800" dirty="0">
                <a:latin typeface="Aptos" panose="020B0004020202020204" pitchFamily="34" charset="0"/>
              </a:rPr>
              <a:t> reservations</a:t>
            </a:r>
          </a:p>
          <a:p>
            <a:pPr algn="l"/>
            <a:r>
              <a:rPr lang="en-US" sz="2800" dirty="0">
                <a:latin typeface="Aptos" panose="020B0004020202020204" pitchFamily="34" charset="0"/>
              </a:rPr>
              <a:t>5 – I can’t support this decision at all </a:t>
            </a:r>
          </a:p>
          <a:p>
            <a:pPr algn="l"/>
            <a:r>
              <a:rPr lang="en-US" sz="2800" dirty="0">
                <a:latin typeface="Aptos" panose="020B0004020202020204" pitchFamily="34" charset="0"/>
              </a:rPr>
              <a:t>		</a:t>
            </a:r>
          </a:p>
          <a:p>
            <a:pPr algn="l"/>
            <a:r>
              <a:rPr lang="en-US" dirty="0"/>
              <a:t>		</a:t>
            </a:r>
          </a:p>
        </p:txBody>
      </p:sp>
      <p:sp>
        <p:nvSpPr>
          <p:cNvPr id="6" name="Rectangle 5">
            <a:extLst>
              <a:ext uri="{FF2B5EF4-FFF2-40B4-BE49-F238E27FC236}">
                <a16:creationId xmlns:a16="http://schemas.microsoft.com/office/drawing/2014/main" id="{626A09FC-445D-FDC6-4D44-EE10E99C73CD}"/>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Gradients of Agreement</a:t>
            </a:r>
            <a:endParaRPr lang="en-US" dirty="0"/>
          </a:p>
        </p:txBody>
      </p:sp>
    </p:spTree>
    <p:extLst>
      <p:ext uri="{BB962C8B-B14F-4D97-AF65-F5344CB8AC3E}">
        <p14:creationId xmlns:p14="http://schemas.microsoft.com/office/powerpoint/2010/main" val="224813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4A891-7F95-5823-F3C7-C178C563DE88}"/>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0220A0DF-6A81-DA85-CE24-FE6BBFC15582}"/>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0B6463AD-C87D-A831-90BD-A22104DA830B}"/>
              </a:ext>
            </a:extLst>
          </p:cNvPr>
          <p:cNvSpPr>
            <a:spLocks noGrp="1"/>
          </p:cNvSpPr>
          <p:nvPr>
            <p:ph type="subTitle" idx="1"/>
          </p:nvPr>
        </p:nvSpPr>
        <p:spPr>
          <a:xfrm>
            <a:off x="266700" y="587065"/>
            <a:ext cx="11658600" cy="7852944"/>
          </a:xfrm>
        </p:spPr>
        <p:txBody>
          <a:bodyPr/>
          <a:lstStyle/>
          <a:p>
            <a:pPr algn="l"/>
            <a:endParaRPr lang="en-US" dirty="0"/>
          </a:p>
          <a:p>
            <a:pPr algn="l"/>
            <a:r>
              <a:rPr lang="en-US" u="sng" dirty="0"/>
              <a:t>1_________________2__________________ 3________________4__________________5</a:t>
            </a:r>
          </a:p>
          <a:p>
            <a:pPr algn="l"/>
            <a:r>
              <a:rPr lang="en-US" dirty="0">
                <a:solidFill>
                  <a:srgbClr val="FF0000"/>
                </a:solidFill>
              </a:rPr>
              <a:t>II</a:t>
            </a:r>
            <a:r>
              <a:rPr lang="en-US" dirty="0"/>
              <a:t>			</a:t>
            </a:r>
            <a:r>
              <a:rPr lang="en-US" dirty="0">
                <a:solidFill>
                  <a:srgbClr val="FF0000"/>
                </a:solidFill>
              </a:rPr>
              <a:t>II</a:t>
            </a:r>
            <a:r>
              <a:rPr lang="en-US" dirty="0"/>
              <a:t>			</a:t>
            </a:r>
            <a:r>
              <a:rPr lang="en-US" dirty="0">
                <a:solidFill>
                  <a:srgbClr val="FF0000"/>
                </a:solidFill>
              </a:rPr>
              <a:t>    I</a:t>
            </a:r>
            <a:r>
              <a:rPr lang="en-US" dirty="0"/>
              <a:t>	</a:t>
            </a:r>
          </a:p>
          <a:p>
            <a:pPr marL="457200" indent="-457200" algn="l">
              <a:buFont typeface="Arial" panose="020B0604020202020204" pitchFamily="34" charset="0"/>
              <a:buChar char="•"/>
            </a:pPr>
            <a:r>
              <a:rPr lang="en-US" sz="2800" dirty="0">
                <a:latin typeface="Aptos" panose="020B0004020202020204" pitchFamily="34" charset="0"/>
              </a:rPr>
              <a:t>Go around the circle and ask each person what number they are and why</a:t>
            </a:r>
          </a:p>
          <a:p>
            <a:pPr marL="457200" indent="-457200" algn="l">
              <a:buFont typeface="Arial" panose="020B0604020202020204" pitchFamily="34" charset="0"/>
              <a:buChar char="•"/>
            </a:pPr>
            <a:r>
              <a:rPr lang="en-US" sz="2800" dirty="0">
                <a:latin typeface="Aptos" panose="020B0004020202020204" pitchFamily="34" charset="0"/>
              </a:rPr>
              <a:t>Make a tic mark under the corresponding number</a:t>
            </a:r>
          </a:p>
          <a:p>
            <a:pPr marL="457200" indent="-457200" algn="l">
              <a:buFont typeface="Arial" panose="020B0604020202020204" pitchFamily="34" charset="0"/>
              <a:buChar char="•"/>
            </a:pPr>
            <a:r>
              <a:rPr lang="en-US" sz="2800" dirty="0">
                <a:latin typeface="Aptos" panose="020B0004020202020204" pitchFamily="34" charset="0"/>
              </a:rPr>
              <a:t>After listening to everyone in the circle talk, ask if anyone wants to change their number based on what they’ve hear or have more discussion before taking another vote</a:t>
            </a:r>
          </a:p>
          <a:p>
            <a:pPr marL="457200" indent="-457200" algn="l">
              <a:buFont typeface="Arial" panose="020B0604020202020204" pitchFamily="34" charset="0"/>
              <a:buChar char="•"/>
            </a:pPr>
            <a:r>
              <a:rPr lang="en-US" sz="2800" dirty="0">
                <a:latin typeface="Aptos" panose="020B0004020202020204" pitchFamily="34" charset="0"/>
              </a:rPr>
              <a:t>Add up the total number of scores and divide by the number of people to get the average</a:t>
            </a:r>
          </a:p>
          <a:p>
            <a:pPr algn="l"/>
            <a:endParaRPr lang="en-US" sz="2800" dirty="0">
              <a:latin typeface="Aptos" panose="020B0004020202020204" pitchFamily="34" charset="0"/>
            </a:endParaRPr>
          </a:p>
          <a:p>
            <a:pPr algn="l"/>
            <a:r>
              <a:rPr lang="en-US" sz="2800" dirty="0">
                <a:latin typeface="Aptos" panose="020B0004020202020204" pitchFamily="34" charset="0"/>
              </a:rPr>
              <a:t>		1 x 2= 2; 2x2=4;3x1=3 TOTAL 7 ➗ 5 = SCORE - 1.4</a:t>
            </a:r>
          </a:p>
        </p:txBody>
      </p:sp>
      <p:sp>
        <p:nvSpPr>
          <p:cNvPr id="6" name="Rectangle 5">
            <a:extLst>
              <a:ext uri="{FF2B5EF4-FFF2-40B4-BE49-F238E27FC236}">
                <a16:creationId xmlns:a16="http://schemas.microsoft.com/office/drawing/2014/main" id="{A7A69C20-95CC-01B8-96EA-905AE39ED39C}"/>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Gradients of Agreement</a:t>
            </a:r>
            <a:endParaRPr lang="en-US" dirty="0"/>
          </a:p>
        </p:txBody>
      </p:sp>
    </p:spTree>
    <p:extLst>
      <p:ext uri="{BB962C8B-B14F-4D97-AF65-F5344CB8AC3E}">
        <p14:creationId xmlns:p14="http://schemas.microsoft.com/office/powerpoint/2010/main" val="788447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29D97-B6AD-AE5B-A8A2-758F3F31B42B}"/>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E48DA5AD-CEB4-A687-B888-374CF5DE2CAB}"/>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C0F9F06E-BEFB-029A-C33D-B63A0DD4FAA1}"/>
              </a:ext>
            </a:extLst>
          </p:cNvPr>
          <p:cNvSpPr>
            <a:spLocks noGrp="1"/>
          </p:cNvSpPr>
          <p:nvPr>
            <p:ph type="subTitle" idx="1"/>
          </p:nvPr>
        </p:nvSpPr>
        <p:spPr>
          <a:xfrm>
            <a:off x="266700" y="587065"/>
            <a:ext cx="11658600" cy="7852944"/>
          </a:xfrm>
        </p:spPr>
        <p:txBody>
          <a:bodyPr/>
          <a:lstStyle/>
          <a:p>
            <a:pPr algn="l"/>
            <a:endParaRPr lang="en-US" dirty="0"/>
          </a:p>
          <a:p>
            <a:pPr algn="l"/>
            <a:r>
              <a:rPr lang="en-US" u="sng" dirty="0"/>
              <a:t>1_________________2__________________ 3________________4__________________5</a:t>
            </a:r>
          </a:p>
          <a:p>
            <a:pPr algn="l"/>
            <a:r>
              <a:rPr lang="en-US" dirty="0">
                <a:solidFill>
                  <a:srgbClr val="FF0000"/>
                </a:solidFill>
              </a:rPr>
              <a:t>II</a:t>
            </a:r>
            <a:r>
              <a:rPr lang="en-US" dirty="0"/>
              <a:t>			</a:t>
            </a:r>
            <a:r>
              <a:rPr lang="en-US" dirty="0">
                <a:solidFill>
                  <a:srgbClr val="FF0000"/>
                </a:solidFill>
              </a:rPr>
              <a:t>II</a:t>
            </a:r>
            <a:r>
              <a:rPr lang="en-US" dirty="0"/>
              <a:t>			</a:t>
            </a:r>
            <a:r>
              <a:rPr lang="en-US" dirty="0">
                <a:solidFill>
                  <a:srgbClr val="FF0000"/>
                </a:solidFill>
              </a:rPr>
              <a:t>    I</a:t>
            </a:r>
            <a:r>
              <a:rPr lang="en-US" dirty="0"/>
              <a:t>	</a:t>
            </a:r>
          </a:p>
          <a:p>
            <a:pPr algn="l"/>
            <a:r>
              <a:rPr lang="en-US" sz="2800" dirty="0">
                <a:latin typeface="Aptos" panose="020B0004020202020204" pitchFamily="34" charset="0"/>
              </a:rPr>
              <a:t>		</a:t>
            </a:r>
          </a:p>
          <a:p>
            <a:pPr algn="l"/>
            <a:r>
              <a:rPr lang="en-US" sz="2800" dirty="0">
                <a:latin typeface="Aptos" panose="020B0004020202020204" pitchFamily="34" charset="0"/>
              </a:rPr>
              <a:t>		1 x 2= 2; 2x2=4;3x1=3 TOTAL 7 ➗ 5 = SCORE - 1.4</a:t>
            </a:r>
          </a:p>
          <a:p>
            <a:pPr algn="l"/>
            <a:endParaRPr lang="en-US" sz="2800" dirty="0"/>
          </a:p>
          <a:p>
            <a:pPr algn="l"/>
            <a:r>
              <a:rPr lang="en-US" sz="2800" dirty="0">
                <a:latin typeface="Aptos" panose="020B0004020202020204" pitchFamily="34" charset="0"/>
              </a:rPr>
              <a:t>	Lower score = more agreement, high support</a:t>
            </a:r>
          </a:p>
          <a:p>
            <a:pPr algn="l"/>
            <a:r>
              <a:rPr lang="en-US" sz="2800" dirty="0">
                <a:latin typeface="Aptos" panose="020B0004020202020204" pitchFamily="34" charset="0"/>
              </a:rPr>
              <a:t>	Higher score = less agreement, low support</a:t>
            </a:r>
          </a:p>
          <a:p>
            <a:pPr algn="l"/>
            <a:endParaRPr lang="en-US" sz="2800" dirty="0">
              <a:latin typeface="Aptos" panose="020B0004020202020204" pitchFamily="34" charset="0"/>
            </a:endParaRPr>
          </a:p>
          <a:p>
            <a:pPr algn="l"/>
            <a:r>
              <a:rPr lang="en-US" sz="2800" dirty="0">
                <a:latin typeface="Aptos" panose="020B0004020202020204" pitchFamily="34" charset="0"/>
              </a:rPr>
              <a:t>	1 – 3 is considered a consensus-based decision </a:t>
            </a:r>
          </a:p>
          <a:p>
            <a:pPr algn="l"/>
            <a:r>
              <a:rPr lang="en-US" sz="2800" dirty="0">
                <a:latin typeface="Aptos" panose="020B0004020202020204" pitchFamily="34" charset="0"/>
              </a:rPr>
              <a:t>	4 – 5 this idea doesn’t have enough support to be successful </a:t>
            </a:r>
          </a:p>
          <a:p>
            <a:pPr algn="l"/>
            <a:r>
              <a:rPr lang="en-US" sz="2800" dirty="0"/>
              <a:t>		</a:t>
            </a:r>
          </a:p>
        </p:txBody>
      </p:sp>
      <p:sp>
        <p:nvSpPr>
          <p:cNvPr id="6" name="Rectangle 5">
            <a:extLst>
              <a:ext uri="{FF2B5EF4-FFF2-40B4-BE49-F238E27FC236}">
                <a16:creationId xmlns:a16="http://schemas.microsoft.com/office/drawing/2014/main" id="{E45F27F9-B14D-327D-A603-1916B5793E27}"/>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Gradients of Agreement</a:t>
            </a:r>
            <a:endParaRPr lang="en-US" dirty="0"/>
          </a:p>
        </p:txBody>
      </p:sp>
    </p:spTree>
    <p:extLst>
      <p:ext uri="{BB962C8B-B14F-4D97-AF65-F5344CB8AC3E}">
        <p14:creationId xmlns:p14="http://schemas.microsoft.com/office/powerpoint/2010/main" val="307944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46928041-AE7C-3545-B477-C420E300FBC8}"/>
              </a:ext>
            </a:extLst>
          </p:cNvPr>
          <p:cNvPicPr>
            <a:picLocks noChangeAspect="1"/>
          </p:cNvPicPr>
          <p:nvPr/>
        </p:nvPicPr>
        <p:blipFill>
          <a:blip r:embed="rId2">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9CF24115-9E5B-8A40-9C7F-0389DFAA3AD3}"/>
              </a:ext>
            </a:extLst>
          </p:cNvPr>
          <p:cNvSpPr>
            <a:spLocks noGrp="1"/>
          </p:cNvSpPr>
          <p:nvPr>
            <p:ph type="subTitle" idx="1"/>
          </p:nvPr>
        </p:nvSpPr>
        <p:spPr>
          <a:xfrm>
            <a:off x="1047750" y="629964"/>
            <a:ext cx="10412621" cy="5927425"/>
          </a:xfrm>
        </p:spPr>
        <p:txBody>
          <a:bodyPr>
            <a:normAutofit fontScale="92500" lnSpcReduction="10000"/>
          </a:bodyPr>
          <a:lstStyle/>
          <a:p>
            <a:pPr algn="l"/>
            <a:r>
              <a:rPr lang="en-US" sz="2800" b="1" dirty="0">
                <a:latin typeface="Aptos" panose="020B0004020202020204" pitchFamily="34" charset="0"/>
              </a:rPr>
              <a:t>Books</a:t>
            </a:r>
            <a:endParaRPr lang="en-US" sz="2800" b="1" dirty="0">
              <a:highlight>
                <a:srgbClr val="FFFF00"/>
              </a:highlight>
              <a:latin typeface="Aptos" panose="020B0004020202020204" pitchFamily="34" charset="0"/>
            </a:endParaRPr>
          </a:p>
          <a:p>
            <a:pPr algn="l"/>
            <a:r>
              <a:rPr lang="en-US" sz="2800" u="sng" dirty="0">
                <a:latin typeface="Aptos" panose="020B0004020202020204" pitchFamily="34" charset="0"/>
              </a:rPr>
              <a:t>Facilitator’s Guide to Participatory Decision Making</a:t>
            </a:r>
            <a:r>
              <a:rPr lang="en-US" sz="2800" dirty="0">
                <a:latin typeface="Aptos" panose="020B0004020202020204" pitchFamily="34" charset="0"/>
              </a:rPr>
              <a:t>, Sam </a:t>
            </a:r>
            <a:r>
              <a:rPr lang="en-US" sz="2800" dirty="0" err="1">
                <a:latin typeface="Aptos" panose="020B0004020202020204" pitchFamily="34" charset="0"/>
              </a:rPr>
              <a:t>Kaner</a:t>
            </a:r>
            <a:r>
              <a:rPr lang="en-US" sz="2800" dirty="0">
                <a:latin typeface="Aptos" panose="020B0004020202020204" pitchFamily="34" charset="0"/>
              </a:rPr>
              <a:t> </a:t>
            </a:r>
            <a:endParaRPr lang="en-US" sz="2800" u="sng" dirty="0">
              <a:latin typeface="Aptos" panose="020B0004020202020204" pitchFamily="34" charset="0"/>
            </a:endParaRPr>
          </a:p>
          <a:p>
            <a:pPr algn="l"/>
            <a:r>
              <a:rPr lang="en-US" sz="2800" u="sng" dirty="0">
                <a:latin typeface="Aptos" panose="020B0004020202020204" pitchFamily="34" charset="0"/>
              </a:rPr>
              <a:t>Pursuing God’s Will Together</a:t>
            </a:r>
            <a:r>
              <a:rPr lang="en-US" sz="2800" dirty="0">
                <a:latin typeface="Aptos" panose="020B0004020202020204" pitchFamily="34" charset="0"/>
              </a:rPr>
              <a:t>, Ruth Haley Barton </a:t>
            </a:r>
          </a:p>
          <a:p>
            <a:pPr algn="l"/>
            <a:r>
              <a:rPr lang="en-US" sz="2800" u="sng" dirty="0">
                <a:latin typeface="Aptos" panose="020B0004020202020204" pitchFamily="34" charset="0"/>
              </a:rPr>
              <a:t>The Hidden Lives of Congregations</a:t>
            </a:r>
            <a:r>
              <a:rPr lang="en-US" sz="2800" dirty="0">
                <a:latin typeface="Aptos" panose="020B0004020202020204" pitchFamily="34" charset="0"/>
              </a:rPr>
              <a:t>, Israel Galindo</a:t>
            </a:r>
          </a:p>
          <a:p>
            <a:pPr algn="l"/>
            <a:r>
              <a:rPr lang="en-US" sz="2800" u="sng" dirty="0">
                <a:latin typeface="Aptos" panose="020B0004020202020204" pitchFamily="34" charset="0"/>
              </a:rPr>
              <a:t>Five Roles of a Master Herder</a:t>
            </a:r>
            <a:r>
              <a:rPr lang="en-US" sz="2800" dirty="0">
                <a:latin typeface="Aptos" panose="020B0004020202020204" pitchFamily="34" charset="0"/>
              </a:rPr>
              <a:t>, Linda </a:t>
            </a:r>
            <a:r>
              <a:rPr lang="en-US" sz="2800" dirty="0" err="1">
                <a:latin typeface="Aptos" panose="020B0004020202020204" pitchFamily="34" charset="0"/>
              </a:rPr>
              <a:t>Kohanov</a:t>
            </a:r>
            <a:endParaRPr lang="en-US" sz="2800" dirty="0">
              <a:latin typeface="Aptos" panose="020B0004020202020204" pitchFamily="34" charset="0"/>
            </a:endParaRPr>
          </a:p>
          <a:p>
            <a:pPr algn="l"/>
            <a:r>
              <a:rPr lang="en-US" sz="2800" u="sng" dirty="0">
                <a:latin typeface="Aptos" panose="020B0004020202020204" pitchFamily="34" charset="0"/>
              </a:rPr>
              <a:t>In a Different Voice</a:t>
            </a:r>
            <a:r>
              <a:rPr lang="en-US" sz="2800" dirty="0">
                <a:latin typeface="Aptos" panose="020B0004020202020204" pitchFamily="34" charset="0"/>
              </a:rPr>
              <a:t>, Carol Gilligan </a:t>
            </a:r>
            <a:endParaRPr lang="en-US" sz="2800" u="sng" dirty="0">
              <a:latin typeface="Aptos" panose="020B0004020202020204" pitchFamily="34" charset="0"/>
            </a:endParaRPr>
          </a:p>
          <a:p>
            <a:pPr algn="l"/>
            <a:r>
              <a:rPr lang="en-US" sz="2800" b="1" dirty="0">
                <a:latin typeface="Aptos" panose="020B0004020202020204" pitchFamily="34" charset="0"/>
              </a:rPr>
              <a:t>Training </a:t>
            </a:r>
          </a:p>
          <a:p>
            <a:pPr algn="l"/>
            <a:r>
              <a:rPr lang="en-US" sz="2800" dirty="0">
                <a:latin typeface="Aptos" panose="020B0004020202020204" pitchFamily="34" charset="0"/>
              </a:rPr>
              <a:t>Community at Work </a:t>
            </a:r>
          </a:p>
          <a:p>
            <a:pPr algn="l"/>
            <a:r>
              <a:rPr lang="en-US" sz="2800" dirty="0">
                <a:latin typeface="Aptos" panose="020B0004020202020204" pitchFamily="34" charset="0"/>
              </a:rPr>
              <a:t>Lombard Mennonite Peace Center</a:t>
            </a:r>
          </a:p>
          <a:p>
            <a:pPr algn="l"/>
            <a:r>
              <a:rPr lang="en-US" sz="2800" dirty="0">
                <a:latin typeface="Aptos" panose="020B0004020202020204" pitchFamily="34" charset="0"/>
              </a:rPr>
              <a:t>Appreciative Way</a:t>
            </a:r>
          </a:p>
          <a:p>
            <a:pPr algn="l"/>
            <a:r>
              <a:rPr lang="en-US" sz="2800" b="0" i="0" dirty="0">
                <a:solidFill>
                  <a:srgbClr val="1D1D1D"/>
                </a:solidFill>
                <a:effectLst/>
                <a:latin typeface="Rubik"/>
              </a:rPr>
              <a:t>The Bowen Center for the Study of the Family</a:t>
            </a:r>
          </a:p>
          <a:p>
            <a:pPr algn="l"/>
            <a:r>
              <a:rPr lang="en-US" sz="2800" dirty="0">
                <a:latin typeface="Aptos" panose="020B0004020202020204" pitchFamily="34" charset="0"/>
              </a:rPr>
              <a:t>The College for Congregational Development</a:t>
            </a:r>
          </a:p>
          <a:p>
            <a:pPr algn="l"/>
            <a:r>
              <a:rPr lang="en-US" sz="2800" dirty="0">
                <a:latin typeface="Aptos" panose="020B0004020202020204" pitchFamily="34" charset="0"/>
              </a:rPr>
              <a:t>Excellence in Leadership – Rocky Mountain Synod</a:t>
            </a:r>
          </a:p>
          <a:p>
            <a:pPr algn="l"/>
            <a:endParaRPr lang="en-US" sz="2800" dirty="0">
              <a:latin typeface="Aptos" panose="020B0004020202020204" pitchFamily="34" charset="0"/>
            </a:endParaRPr>
          </a:p>
          <a:p>
            <a:pPr algn="l"/>
            <a:endParaRPr lang="en-US" sz="2800" dirty="0">
              <a:highlight>
                <a:srgbClr val="FFFF00"/>
              </a:highlight>
              <a:latin typeface="Aptos" panose="020B0004020202020204" pitchFamily="34" charset="0"/>
            </a:endParaRPr>
          </a:p>
          <a:p>
            <a:pPr algn="l"/>
            <a:endParaRPr lang="en-US" dirty="0"/>
          </a:p>
          <a:p>
            <a:pPr algn="l"/>
            <a:endParaRPr lang="en-US" dirty="0"/>
          </a:p>
        </p:txBody>
      </p:sp>
      <p:sp>
        <p:nvSpPr>
          <p:cNvPr id="6" name="Rectangle 5">
            <a:extLst>
              <a:ext uri="{FF2B5EF4-FFF2-40B4-BE49-F238E27FC236}">
                <a16:creationId xmlns:a16="http://schemas.microsoft.com/office/drawing/2014/main" id="{3C5CAD82-E664-FD49-A02C-8E87937EA11E}"/>
              </a:ext>
            </a:extLst>
          </p:cNvPr>
          <p:cNvSpPr/>
          <p:nvPr/>
        </p:nvSpPr>
        <p:spPr>
          <a:xfrm>
            <a:off x="0" y="-24765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Suggested Resources </a:t>
            </a:r>
          </a:p>
        </p:txBody>
      </p:sp>
    </p:spTree>
    <p:extLst>
      <p:ext uri="{BB962C8B-B14F-4D97-AF65-F5344CB8AC3E}">
        <p14:creationId xmlns:p14="http://schemas.microsoft.com/office/powerpoint/2010/main" val="839426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46928041-AE7C-3545-B477-C420E300FBC8}"/>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9CF24115-9E5B-8A40-9C7F-0389DFAA3AD3}"/>
              </a:ext>
            </a:extLst>
          </p:cNvPr>
          <p:cNvSpPr>
            <a:spLocks noGrp="1"/>
          </p:cNvSpPr>
          <p:nvPr>
            <p:ph type="subTitle" idx="1"/>
          </p:nvPr>
        </p:nvSpPr>
        <p:spPr>
          <a:xfrm>
            <a:off x="361950" y="1373873"/>
            <a:ext cx="11220450" cy="3941077"/>
          </a:xfrm>
        </p:spPr>
        <p:txBody>
          <a:bodyPr>
            <a:normAutofit lnSpcReduction="10000"/>
          </a:bodyPr>
          <a:lstStyle/>
          <a:p>
            <a:r>
              <a:rPr lang="en-US" sz="2800" dirty="0">
                <a:latin typeface="Aptos" panose="020B0004020202020204" pitchFamily="34" charset="0"/>
              </a:rPr>
              <a:t>As high over the mountains the eagle spreads its wings,</a:t>
            </a:r>
          </a:p>
          <a:p>
            <a:r>
              <a:rPr lang="en-US" sz="2800" dirty="0">
                <a:latin typeface="Aptos" panose="020B0004020202020204" pitchFamily="34" charset="0"/>
              </a:rPr>
              <a:t>May your perspective be larger than the view over the foothills.</a:t>
            </a:r>
          </a:p>
          <a:p>
            <a:r>
              <a:rPr lang="en-US" sz="2800" dirty="0">
                <a:latin typeface="Aptos" panose="020B0004020202020204" pitchFamily="34" charset="0"/>
              </a:rPr>
              <a:t>When the way is flat and dull in times of great endurance,</a:t>
            </a:r>
          </a:p>
          <a:p>
            <a:r>
              <a:rPr lang="en-US" sz="2800" dirty="0">
                <a:latin typeface="Aptos" panose="020B0004020202020204" pitchFamily="34" charset="0"/>
              </a:rPr>
              <a:t>May your imagination continue to evoke horizons. </a:t>
            </a:r>
          </a:p>
          <a:p>
            <a:endParaRPr lang="en-US" sz="2800" dirty="0">
              <a:latin typeface="Aptos" panose="020B0004020202020204" pitchFamily="34" charset="0"/>
            </a:endParaRPr>
          </a:p>
          <a:p>
            <a:r>
              <a:rPr lang="en-US" sz="2800" dirty="0">
                <a:latin typeface="Aptos" panose="020B0004020202020204" pitchFamily="34" charset="0"/>
              </a:rPr>
              <a:t>John </a:t>
            </a:r>
            <a:r>
              <a:rPr lang="en-US" sz="2800" dirty="0" err="1">
                <a:latin typeface="Aptos" panose="020B0004020202020204" pitchFamily="34" charset="0"/>
              </a:rPr>
              <a:t>O’Donohue</a:t>
            </a:r>
            <a:endParaRPr lang="en-US" sz="2800" dirty="0">
              <a:latin typeface="Aptos" panose="020B0004020202020204" pitchFamily="34" charset="0"/>
            </a:endParaRPr>
          </a:p>
          <a:p>
            <a:r>
              <a:rPr lang="en-US" sz="2800" dirty="0">
                <a:latin typeface="Aptos" panose="020B0004020202020204" pitchFamily="34" charset="0"/>
              </a:rPr>
              <a:t>A Blessing for One who Holds Power</a:t>
            </a:r>
          </a:p>
          <a:p>
            <a:r>
              <a:rPr lang="en-US" sz="2800" u="sng" dirty="0">
                <a:latin typeface="Aptos" panose="020B0004020202020204" pitchFamily="34" charset="0"/>
              </a:rPr>
              <a:t>To Bless the Space Between Us: A Book of Blessings</a:t>
            </a:r>
          </a:p>
          <a:p>
            <a:endParaRPr lang="en-US" sz="2800" dirty="0"/>
          </a:p>
          <a:p>
            <a:endParaRPr lang="en-US" sz="2800" dirty="0"/>
          </a:p>
        </p:txBody>
      </p:sp>
      <p:sp>
        <p:nvSpPr>
          <p:cNvPr id="6" name="Rectangle 5">
            <a:extLst>
              <a:ext uri="{FF2B5EF4-FFF2-40B4-BE49-F238E27FC236}">
                <a16:creationId xmlns:a16="http://schemas.microsoft.com/office/drawing/2014/main" id="{3C5CAD82-E664-FD49-A02C-8E87937EA11E}"/>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 Blessing </a:t>
            </a:r>
          </a:p>
        </p:txBody>
      </p:sp>
    </p:spTree>
    <p:extLst>
      <p:ext uri="{BB962C8B-B14F-4D97-AF65-F5344CB8AC3E}">
        <p14:creationId xmlns:p14="http://schemas.microsoft.com/office/powerpoint/2010/main" val="2378895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46928041-AE7C-3545-B477-C420E300FBC8}"/>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9CF24115-9E5B-8A40-9C7F-0389DFAA3AD3}"/>
              </a:ext>
            </a:extLst>
          </p:cNvPr>
          <p:cNvSpPr>
            <a:spLocks noGrp="1"/>
          </p:cNvSpPr>
          <p:nvPr>
            <p:ph type="subTitle" idx="1"/>
          </p:nvPr>
        </p:nvSpPr>
        <p:spPr>
          <a:xfrm>
            <a:off x="2153392" y="1009403"/>
            <a:ext cx="9484426" cy="5848597"/>
          </a:xfrm>
        </p:spPr>
        <p:txBody>
          <a:bodyPr>
            <a:normAutofit/>
          </a:bodyPr>
          <a:lstStyle/>
          <a:p>
            <a:pPr algn="l"/>
            <a:r>
              <a:rPr lang="en-US" sz="2800" b="1" dirty="0">
                <a:latin typeface="Aptos" panose="020B0004020202020204" pitchFamily="34" charset="0"/>
              </a:rPr>
              <a:t>Transitions, LOA’s, Formation, Pastoral Care</a:t>
            </a:r>
          </a:p>
          <a:p>
            <a:pPr algn="l"/>
            <a:r>
              <a:rPr lang="en-US" sz="2800" dirty="0">
                <a:latin typeface="Aptos" panose="020B0004020202020204" pitchFamily="34" charset="0"/>
              </a:rPr>
              <a:t>The Rev. Canon Greg Foraker</a:t>
            </a:r>
          </a:p>
          <a:p>
            <a:pPr algn="l"/>
            <a:r>
              <a:rPr lang="en-US" sz="2800" dirty="0" err="1">
                <a:latin typeface="Aptos" panose="020B0004020202020204" pitchFamily="34" charset="0"/>
              </a:rPr>
              <a:t>greg@episcopalcolorado.org</a:t>
            </a:r>
            <a:endParaRPr lang="en-US" sz="2800" dirty="0">
              <a:latin typeface="Aptos" panose="020B0004020202020204" pitchFamily="34" charset="0"/>
            </a:endParaRPr>
          </a:p>
          <a:p>
            <a:pPr algn="l"/>
            <a:endParaRPr lang="en-US" sz="2800" dirty="0">
              <a:latin typeface="Aptos" panose="020B0004020202020204" pitchFamily="34" charset="0"/>
            </a:endParaRPr>
          </a:p>
          <a:p>
            <a:pPr algn="l"/>
            <a:r>
              <a:rPr lang="en-US" sz="2800" b="1" dirty="0">
                <a:latin typeface="Aptos" panose="020B0004020202020204" pitchFamily="34" charset="0"/>
              </a:rPr>
              <a:t>Conflict, Title IV, Property Issues</a:t>
            </a:r>
          </a:p>
          <a:p>
            <a:pPr algn="l"/>
            <a:r>
              <a:rPr lang="en-US" sz="2800" dirty="0">
                <a:latin typeface="Aptos" panose="020B0004020202020204" pitchFamily="34" charset="0"/>
              </a:rPr>
              <a:t>The Rev. Canon Jon Anderson </a:t>
            </a:r>
          </a:p>
          <a:p>
            <a:pPr algn="l"/>
            <a:r>
              <a:rPr lang="en-US" sz="2800" dirty="0" err="1">
                <a:latin typeface="Aptos" panose="020B0004020202020204" pitchFamily="34" charset="0"/>
              </a:rPr>
              <a:t>jon@episcopalcolorado.org</a:t>
            </a:r>
            <a:endParaRPr lang="en-US" sz="2800" dirty="0">
              <a:latin typeface="Aptos" panose="020B0004020202020204" pitchFamily="34" charset="0"/>
            </a:endParaRPr>
          </a:p>
          <a:p>
            <a:pPr algn="l"/>
            <a:endParaRPr lang="en-US" sz="2800" dirty="0">
              <a:latin typeface="Aptos" panose="020B0004020202020204" pitchFamily="34" charset="0"/>
            </a:endParaRPr>
          </a:p>
          <a:p>
            <a:pPr algn="l"/>
            <a:r>
              <a:rPr lang="en-US" sz="2800" b="1" dirty="0">
                <a:latin typeface="Aptos" panose="020B0004020202020204" pitchFamily="34" charset="0"/>
              </a:rPr>
              <a:t>Benefits, LOA’s/DocuSign, Supply Clergy, LTO</a:t>
            </a:r>
          </a:p>
          <a:p>
            <a:pPr algn="l"/>
            <a:r>
              <a:rPr lang="en-US" sz="2800" dirty="0">
                <a:latin typeface="Aptos" panose="020B0004020202020204" pitchFamily="34" charset="0"/>
              </a:rPr>
              <a:t>Dianne Draper</a:t>
            </a:r>
          </a:p>
          <a:p>
            <a:pPr algn="l"/>
            <a:r>
              <a:rPr lang="en-US" sz="2800" dirty="0" err="1">
                <a:latin typeface="Aptos" panose="020B0004020202020204" pitchFamily="34" charset="0"/>
              </a:rPr>
              <a:t>dianne@episcopalcolorado.org</a:t>
            </a:r>
            <a:endParaRPr lang="en-US" sz="2800" dirty="0">
              <a:latin typeface="Aptos" panose="020B0004020202020204" pitchFamily="34" charset="0"/>
            </a:endParaRPr>
          </a:p>
        </p:txBody>
      </p:sp>
      <p:sp>
        <p:nvSpPr>
          <p:cNvPr id="6" name="Rectangle 5">
            <a:extLst>
              <a:ext uri="{FF2B5EF4-FFF2-40B4-BE49-F238E27FC236}">
                <a16:creationId xmlns:a16="http://schemas.microsoft.com/office/drawing/2014/main" id="{3C5CAD82-E664-FD49-A02C-8E87937EA11E}"/>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Sabbatical Contacts from 4/18/25 – 8/4/25</a:t>
            </a:r>
          </a:p>
        </p:txBody>
      </p:sp>
    </p:spTree>
    <p:extLst>
      <p:ext uri="{BB962C8B-B14F-4D97-AF65-F5344CB8AC3E}">
        <p14:creationId xmlns:p14="http://schemas.microsoft.com/office/powerpoint/2010/main" val="258357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46928041-AE7C-3545-B477-C420E300FBC8}"/>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9CF24115-9E5B-8A40-9C7F-0389DFAA3AD3}"/>
              </a:ext>
            </a:extLst>
          </p:cNvPr>
          <p:cNvSpPr>
            <a:spLocks noGrp="1"/>
          </p:cNvSpPr>
          <p:nvPr>
            <p:ph type="subTitle" idx="1"/>
          </p:nvPr>
        </p:nvSpPr>
        <p:spPr>
          <a:xfrm>
            <a:off x="1353787" y="1047503"/>
            <a:ext cx="9484426" cy="5498275"/>
          </a:xfrm>
        </p:spPr>
        <p:txBody>
          <a:bodyPr/>
          <a:lstStyle/>
          <a:p>
            <a:pPr algn="l"/>
            <a:endParaRPr lang="en-US" b="0" strike="noStrike" dirty="0">
              <a:solidFill>
                <a:srgbClr val="0CBACF"/>
              </a:solidFill>
              <a:effectLst/>
              <a:latin typeface="Open Sans" panose="020B0606030504020204" pitchFamily="34" charset="0"/>
              <a:hlinkClick r:id="rId4"/>
            </a:endParaRPr>
          </a:p>
          <a:p>
            <a:pPr algn="l"/>
            <a:endParaRPr lang="en-US" u="sng" dirty="0">
              <a:solidFill>
                <a:srgbClr val="0CBACF"/>
              </a:solidFill>
              <a:latin typeface="Open Sans" panose="020B0606030504020204" pitchFamily="34" charset="0"/>
              <a:hlinkClick r:id="rId4"/>
            </a:endParaRPr>
          </a:p>
          <a:p>
            <a:r>
              <a:rPr lang="en-US" sz="2800" b="0" i="0" dirty="0">
                <a:solidFill>
                  <a:srgbClr val="000000"/>
                </a:solidFill>
                <a:effectLst/>
                <a:latin typeface="Aptos" panose="020B0004020202020204" pitchFamily="34" charset="0"/>
              </a:rPr>
              <a:t>O God, you made us in your own image and redeemed us</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through Jesus your Son: Look with compassion on the whole</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human family; take away the arrogance and hatred which</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infect our hearts; break down the walls that separate us;</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unite us in bonds of love; and work through our struggle and</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confusion to accomplish your purposes on earth; that, in</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your good time, all nations and races may serve you in</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harmony around your heavenly throne; through Jesus Christ</a:t>
            </a:r>
            <a:br>
              <a:rPr lang="en-US" sz="2800" dirty="0">
                <a:latin typeface="Aptos" panose="020B0004020202020204" pitchFamily="34" charset="0"/>
              </a:rPr>
            </a:br>
            <a:r>
              <a:rPr lang="en-US" sz="2800" b="0" i="0" dirty="0">
                <a:solidFill>
                  <a:srgbClr val="000000"/>
                </a:solidFill>
                <a:effectLst/>
                <a:latin typeface="Aptos" panose="020B0004020202020204" pitchFamily="34" charset="0"/>
              </a:rPr>
              <a:t>our Lord. </a:t>
            </a:r>
            <a:r>
              <a:rPr lang="en-US" sz="2800" b="0" i="1" dirty="0">
                <a:solidFill>
                  <a:srgbClr val="000000"/>
                </a:solidFill>
                <a:effectLst/>
                <a:latin typeface="Aptos" panose="020B0004020202020204" pitchFamily="34" charset="0"/>
              </a:rPr>
              <a:t>Amen.</a:t>
            </a:r>
          </a:p>
          <a:p>
            <a:endParaRPr lang="en-US" sz="2800" i="1" dirty="0">
              <a:solidFill>
                <a:srgbClr val="000000"/>
              </a:solidFill>
              <a:latin typeface="Sabon"/>
            </a:endParaRPr>
          </a:p>
          <a:p>
            <a:r>
              <a:rPr lang="en-US" sz="2800" i="1" dirty="0">
                <a:solidFill>
                  <a:srgbClr val="000000"/>
                </a:solidFill>
                <a:latin typeface="Sabon"/>
              </a:rPr>
              <a:t>Book of Common Prayer, p. 815</a:t>
            </a:r>
            <a:endParaRPr lang="en-US" sz="2800" dirty="0"/>
          </a:p>
        </p:txBody>
      </p:sp>
      <p:sp>
        <p:nvSpPr>
          <p:cNvPr id="6" name="Rectangle 5">
            <a:extLst>
              <a:ext uri="{FF2B5EF4-FFF2-40B4-BE49-F238E27FC236}">
                <a16:creationId xmlns:a16="http://schemas.microsoft.com/office/drawing/2014/main" id="{3C5CAD82-E664-FD49-A02C-8E87937EA11E}"/>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ptos" panose="020B0004020202020204" pitchFamily="34" charset="0"/>
              </a:rPr>
              <a:t>For the Human Family </a:t>
            </a:r>
          </a:p>
        </p:txBody>
      </p:sp>
    </p:spTree>
    <p:extLst>
      <p:ext uri="{BB962C8B-B14F-4D97-AF65-F5344CB8AC3E}">
        <p14:creationId xmlns:p14="http://schemas.microsoft.com/office/powerpoint/2010/main" val="119692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97EC3-1964-BA4A-ACDB-0FF14BDEE7F0}"/>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A571604E-7F70-28FE-5D51-2988AC9C5A9C}"/>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774D7620-9581-7684-63D7-AD9079EAE6F0}"/>
              </a:ext>
            </a:extLst>
          </p:cNvPr>
          <p:cNvSpPr>
            <a:spLocks noGrp="1"/>
          </p:cNvSpPr>
          <p:nvPr>
            <p:ph type="subTitle" idx="1"/>
          </p:nvPr>
        </p:nvSpPr>
        <p:spPr>
          <a:xfrm>
            <a:off x="266700" y="1139515"/>
            <a:ext cx="11658600" cy="7852944"/>
          </a:xfrm>
        </p:spPr>
        <p:txBody>
          <a:bodyPr/>
          <a:lstStyle/>
          <a:p>
            <a:pPr marL="342900" indent="-342900" algn="l">
              <a:buFont typeface="Arial" panose="020B0604020202020204" pitchFamily="34" charset="0"/>
              <a:buChar char="•"/>
            </a:pPr>
            <a:r>
              <a:rPr lang="en-US" sz="2800" dirty="0">
                <a:latin typeface="Aptos" panose="020B0004020202020204" pitchFamily="34" charset="0"/>
              </a:rPr>
              <a:t>Congregational systems function like family systems</a:t>
            </a:r>
          </a:p>
          <a:p>
            <a:pPr marL="342900" indent="-342900" algn="l">
              <a:buFont typeface="Arial" panose="020B0604020202020204" pitchFamily="34" charset="0"/>
              <a:buChar char="•"/>
            </a:pPr>
            <a:r>
              <a:rPr lang="en-US" sz="2800" dirty="0">
                <a:latin typeface="Aptos" panose="020B0004020202020204" pitchFamily="34" charset="0"/>
              </a:rPr>
              <a:t>Talking about congregations as a system, depersonalizes the situation</a:t>
            </a:r>
          </a:p>
          <a:p>
            <a:pPr marL="342900" indent="-342900" algn="l">
              <a:buFont typeface="Arial" panose="020B0604020202020204" pitchFamily="34" charset="0"/>
              <a:buChar char="•"/>
            </a:pPr>
            <a:r>
              <a:rPr lang="en-US" sz="2800" dirty="0">
                <a:latin typeface="Aptos" panose="020B0004020202020204" pitchFamily="34" charset="0"/>
              </a:rPr>
              <a:t>Behavior and patterns repeat themselves</a:t>
            </a:r>
          </a:p>
          <a:p>
            <a:pPr marL="342900" indent="-342900" algn="l">
              <a:buFont typeface="Arial" panose="020B0604020202020204" pitchFamily="34" charset="0"/>
              <a:buChar char="•"/>
            </a:pPr>
            <a:r>
              <a:rPr lang="en-US" sz="2800" dirty="0">
                <a:latin typeface="Aptos" panose="020B0004020202020204" pitchFamily="34" charset="0"/>
              </a:rPr>
              <a:t>Notice and name patterns you see in your system with your leadership</a:t>
            </a:r>
          </a:p>
          <a:p>
            <a:pPr marL="342900" indent="-342900" algn="l">
              <a:buFont typeface="Arial" panose="020B0604020202020204" pitchFamily="34" charset="0"/>
              <a:buChar char="•"/>
            </a:pPr>
            <a:r>
              <a:rPr lang="en-US" sz="2800" dirty="0">
                <a:latin typeface="Aptos" panose="020B0004020202020204" pitchFamily="34" charset="0"/>
              </a:rPr>
              <a:t>Systems co-opt individuals, who end up playing a role in the system</a:t>
            </a:r>
          </a:p>
          <a:p>
            <a:pPr marL="342900" indent="-342900" algn="l">
              <a:buFont typeface="Arial" panose="020B0604020202020204" pitchFamily="34" charset="0"/>
              <a:buChar char="•"/>
            </a:pPr>
            <a:r>
              <a:rPr lang="en-US" sz="2800" dirty="0">
                <a:latin typeface="Aptos" panose="020B0004020202020204" pitchFamily="34" charset="0"/>
              </a:rPr>
              <a:t>Establish healthy processes for communication and decision making</a:t>
            </a:r>
          </a:p>
          <a:p>
            <a:pPr marL="342900" indent="-342900" algn="l">
              <a:buFont typeface="Arial" panose="020B0604020202020204" pitchFamily="34" charset="0"/>
              <a:buChar char="•"/>
            </a:pPr>
            <a:endParaRPr lang="en-US" sz="20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58D40E75-AC1E-ECC8-52DE-F06A32A65DA5}"/>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Congregational Systems – Key Points</a:t>
            </a:r>
            <a:endParaRPr lang="en-US" dirty="0"/>
          </a:p>
        </p:txBody>
      </p:sp>
    </p:spTree>
    <p:extLst>
      <p:ext uri="{BB962C8B-B14F-4D97-AF65-F5344CB8AC3E}">
        <p14:creationId xmlns:p14="http://schemas.microsoft.com/office/powerpoint/2010/main" val="3142916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Free Vector infinity symbol with glowing effect">
            <a:extLst>
              <a:ext uri="{FF2B5EF4-FFF2-40B4-BE49-F238E27FC236}">
                <a16:creationId xmlns:a16="http://schemas.microsoft.com/office/drawing/2014/main" id="{4128B4C4-7B5B-CA57-1BB6-F4FFCD9DA53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23641" b="20120"/>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847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074" name="Picture 2" descr="Explosive big bang ignites multi colored galaxy in futuristic illustration generated by AI">
            <a:extLst>
              <a:ext uri="{FF2B5EF4-FFF2-40B4-BE49-F238E27FC236}">
                <a16:creationId xmlns:a16="http://schemas.microsoft.com/office/drawing/2014/main" id="{B49D5C9D-6BC1-F713-9669-6BEB9F500D2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765"/>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89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8CC4C-2C54-AC41-E5C1-90E3D9E7DA88}"/>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BCB8EAA4-5207-ED33-2D7B-9E49614A374D}"/>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2AC98272-CF3A-41A7-98B4-697EF8889924}"/>
              </a:ext>
            </a:extLst>
          </p:cNvPr>
          <p:cNvSpPr>
            <a:spLocks noGrp="1"/>
          </p:cNvSpPr>
          <p:nvPr>
            <p:ph type="subTitle" idx="1"/>
          </p:nvPr>
        </p:nvSpPr>
        <p:spPr>
          <a:xfrm>
            <a:off x="266700" y="1139515"/>
            <a:ext cx="11658600" cy="5547035"/>
          </a:xfrm>
        </p:spPr>
        <p:txBody>
          <a:bodyPr/>
          <a:lstStyle/>
          <a:p>
            <a:pPr marL="342900" indent="-342900" algn="l">
              <a:buFont typeface="Arial" panose="020B0604020202020204" pitchFamily="34" charset="0"/>
              <a:buChar char="•"/>
            </a:pPr>
            <a:r>
              <a:rPr lang="en-US" sz="2800" dirty="0">
                <a:latin typeface="Aptos" panose="020B0004020202020204" pitchFamily="34" charset="0"/>
              </a:rPr>
              <a:t>Also know as the Guidelines for Communication or the Ten Rules for Respect</a:t>
            </a:r>
          </a:p>
          <a:p>
            <a:pPr marL="342900" indent="-342900" algn="l">
              <a:buFont typeface="Arial" panose="020B0604020202020204" pitchFamily="34" charset="0"/>
              <a:buChar char="•"/>
            </a:pPr>
            <a:r>
              <a:rPr lang="en-US" sz="2800" dirty="0">
                <a:latin typeface="Aptos" panose="020B0004020202020204" pitchFamily="34" charset="0"/>
              </a:rPr>
              <a:t>Created by the Rt. Rev. Greg </a:t>
            </a:r>
            <a:r>
              <a:rPr lang="en-US" sz="2800" dirty="0" err="1">
                <a:latin typeface="Aptos" panose="020B0004020202020204" pitchFamily="34" charset="0"/>
              </a:rPr>
              <a:t>Rickel</a:t>
            </a:r>
            <a:r>
              <a:rPr lang="en-US" sz="2800" dirty="0">
                <a:latin typeface="Aptos" panose="020B0004020202020204" pitchFamily="34" charset="0"/>
              </a:rPr>
              <a:t>, former Bishop, Diocese of Olympia </a:t>
            </a:r>
          </a:p>
          <a:p>
            <a:pPr marL="342900" indent="-342900" algn="l">
              <a:buFont typeface="Arial" panose="020B0604020202020204" pitchFamily="34" charset="0"/>
              <a:buChar char="•"/>
            </a:pPr>
            <a:r>
              <a:rPr lang="en-US" sz="2800" dirty="0">
                <a:latin typeface="Aptos" panose="020B0004020202020204" pitchFamily="34" charset="0"/>
              </a:rPr>
              <a:t>Establishes healthy norms for communication</a:t>
            </a:r>
          </a:p>
          <a:p>
            <a:pPr marL="800100" lvl="1" indent="-342900" algn="l">
              <a:buFont typeface="Arial" panose="020B0604020202020204" pitchFamily="34" charset="0"/>
              <a:buChar char="•"/>
            </a:pPr>
            <a:r>
              <a:rPr lang="en-US" sz="2800" dirty="0">
                <a:latin typeface="Aptos" panose="020B0004020202020204" pitchFamily="34" charset="0"/>
              </a:rPr>
              <a:t>Start with the Vestry </a:t>
            </a:r>
          </a:p>
          <a:p>
            <a:pPr marL="800100" lvl="1" indent="-342900" algn="l">
              <a:buFont typeface="Arial" panose="020B0604020202020204" pitchFamily="34" charset="0"/>
              <a:buChar char="•"/>
            </a:pPr>
            <a:r>
              <a:rPr lang="en-US" sz="2800" dirty="0">
                <a:latin typeface="Aptos" panose="020B0004020202020204" pitchFamily="34" charset="0"/>
              </a:rPr>
              <a:t>Once the Vestry agrees on a communications covenant, share with the whole congregation and tell them WHY you’ve established a communications covenant. </a:t>
            </a:r>
          </a:p>
          <a:p>
            <a:pPr marL="1257300" lvl="2" indent="-342900" algn="l">
              <a:buFont typeface="Arial" panose="020B0604020202020204" pitchFamily="34" charset="0"/>
              <a:buChar char="•"/>
            </a:pPr>
            <a:r>
              <a:rPr lang="en-US" sz="2800" dirty="0">
                <a:latin typeface="Aptos" panose="020B0004020202020204" pitchFamily="34" charset="0"/>
              </a:rPr>
              <a:t>Read at the beginning of every Vestry meeting.</a:t>
            </a:r>
          </a:p>
          <a:p>
            <a:pPr marL="1257300" lvl="2" indent="-342900" algn="l">
              <a:buFont typeface="Arial" panose="020B0604020202020204" pitchFamily="34" charset="0"/>
              <a:buChar char="•"/>
            </a:pPr>
            <a:r>
              <a:rPr lang="en-US" sz="2800" dirty="0">
                <a:latin typeface="Aptos" panose="020B0004020202020204" pitchFamily="34" charset="0"/>
              </a:rPr>
              <a:t>Post around the church.</a:t>
            </a:r>
          </a:p>
          <a:p>
            <a:pPr marL="1257300" lvl="2" indent="-342900" algn="l">
              <a:buFont typeface="Arial" panose="020B0604020202020204" pitchFamily="34" charset="0"/>
              <a:buChar char="•"/>
            </a:pPr>
            <a:r>
              <a:rPr lang="en-US" sz="2800" dirty="0">
                <a:latin typeface="Aptos" panose="020B0004020202020204" pitchFamily="34" charset="0"/>
              </a:rPr>
              <a:t>Print in the bulletin. </a:t>
            </a:r>
          </a:p>
          <a:p>
            <a:pPr lvl="1" algn="l"/>
            <a:endParaRPr lang="en-US" sz="1600" dirty="0">
              <a:latin typeface="Aptos" panose="020B0004020202020204" pitchFamily="34" charset="0"/>
            </a:endParaRPr>
          </a:p>
          <a:p>
            <a:pPr lvl="1" algn="l"/>
            <a:endParaRPr lang="en-US" sz="16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57B046EE-B318-28EF-6D87-EEB17DF7D592}"/>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Communications Covenant</a:t>
            </a:r>
            <a:endParaRPr lang="en-US" dirty="0"/>
          </a:p>
        </p:txBody>
      </p:sp>
    </p:spTree>
    <p:extLst>
      <p:ext uri="{BB962C8B-B14F-4D97-AF65-F5344CB8AC3E}">
        <p14:creationId xmlns:p14="http://schemas.microsoft.com/office/powerpoint/2010/main" val="2658549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A072E-E3A7-2AC2-E0B7-E361FC6A7ABC}"/>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8F95E6C0-29EA-A1A5-66F9-FCDAD0A3B655}"/>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9ACBA9C3-5B65-BB58-7FD5-EFE7B7ADCB06}"/>
              </a:ext>
            </a:extLst>
          </p:cNvPr>
          <p:cNvSpPr>
            <a:spLocks noGrp="1"/>
          </p:cNvSpPr>
          <p:nvPr>
            <p:ph type="subTitle" idx="1"/>
          </p:nvPr>
        </p:nvSpPr>
        <p:spPr>
          <a:xfrm>
            <a:off x="266700" y="1028701"/>
            <a:ext cx="11658600" cy="5219700"/>
          </a:xfrm>
        </p:spPr>
        <p:txBody>
          <a:bodyPr>
            <a:normAutofit fontScale="85000" lnSpcReduction="20000"/>
          </a:bodyPr>
          <a:lstStyle/>
          <a:p>
            <a:pPr marL="457200" marR="0" lvl="0" indent="-457200" algn="l" fontAlgn="base">
              <a:lnSpc>
                <a:spcPct val="100000"/>
              </a:lnSpc>
              <a:spcAft>
                <a:spcPts val="1125"/>
              </a:spcAft>
              <a:buFont typeface="Arial" panose="020B0604020202020204" pitchFamily="34" charset="0"/>
              <a:buChar char="•"/>
            </a:pPr>
            <a:endPar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If you have a problem with me, come to me (privately).</a:t>
            </a:r>
          </a:p>
          <a:p>
            <a:pPr marL="45720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If I have a problem with you, I will come to you (privately).</a:t>
            </a:r>
            <a:endParaRPr lang="en-US" sz="2800" dirty="0">
              <a:effectLst/>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If someone has a problem with me and comes to you, send them to me. (I’ll do the same for you.)</a:t>
            </a:r>
            <a:endParaRPr lang="en-US" sz="2800" dirty="0">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If someone consistently will not come to me, say, “Let’s go to (insert name) together. I am sure she will see us about this.” (I will do the same for you.)</a:t>
            </a:r>
            <a:endParaRPr lang="en-US" sz="2800" dirty="0">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Be careful how you interpret me. I’d rather do that. On matters that are unclear, do not feel pressured to interpret my feelings or thoughts. It is easy to misinterpret intentions.</a:t>
            </a:r>
          </a:p>
          <a:p>
            <a:pPr marL="457200" indent="-457200" algn="l" fontAlgn="base">
              <a:lnSpc>
                <a:spcPct val="100000"/>
              </a:lnSpc>
              <a:spcAft>
                <a:spcPts val="1125"/>
              </a:spcAft>
              <a:buFont typeface="Arial" panose="020B0604020202020204" pitchFamily="34" charset="0"/>
              <a:buChar char="•"/>
            </a:pPr>
            <a:r>
              <a:rPr lang="en-US" sz="2800"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 will be careful how I interpret you.</a:t>
            </a:r>
          </a:p>
          <a:p>
            <a:pPr marL="457200" marR="0" lvl="0" indent="-457200" algn="l" fontAlgn="base">
              <a:lnSpc>
                <a:spcPts val="1800"/>
              </a:lnSpc>
              <a:spcAft>
                <a:spcPts val="1125"/>
              </a:spcAft>
              <a:buFont typeface="Arial" panose="020B0604020202020204" pitchFamily="34" charset="0"/>
              <a:buChar char="•"/>
            </a:pPr>
            <a:endParaRPr lang="en-US" sz="2800" dirty="0">
              <a:effectLst/>
              <a:latin typeface="Aptos" panose="020B0004020202020204" pitchFamily="34" charset="0"/>
              <a:ea typeface="MS Mincho" panose="02020609040205080304" pitchFamily="49" charset="-128"/>
              <a:cs typeface="Times New Roman" panose="02020603050405020304" pitchFamily="18" charset="0"/>
            </a:endParaRPr>
          </a:p>
          <a:p>
            <a:pPr lvl="1" algn="l"/>
            <a:endParaRPr lang="en-US" sz="2800" dirty="0">
              <a:latin typeface="Aptos" panose="020B0004020202020204" pitchFamily="34" charset="0"/>
            </a:endParaRPr>
          </a:p>
          <a:p>
            <a:pPr marL="342900" indent="-342900" algn="l">
              <a:buFont typeface="Arial" panose="020B0604020202020204" pitchFamily="34" charset="0"/>
              <a:buChar char="•"/>
            </a:pPr>
            <a:endParaRPr lang="en-US" sz="2800" dirty="0">
              <a:latin typeface="Aptos" panose="020B0004020202020204" pitchFamily="34" charset="0"/>
            </a:endParaRPr>
          </a:p>
          <a:p>
            <a:pPr marL="342900" indent="-342900" algn="l">
              <a:buFont typeface="Arial" panose="020B0604020202020204" pitchFamily="34" charset="0"/>
              <a:buChar char="•"/>
            </a:pPr>
            <a:endParaRPr lang="en-US" sz="28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ECC23DDB-C1E9-8258-C7CE-3FE7F9A5AB15}"/>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Communications Covenant</a:t>
            </a:r>
            <a:endParaRPr lang="en-US" dirty="0"/>
          </a:p>
        </p:txBody>
      </p:sp>
    </p:spTree>
    <p:extLst>
      <p:ext uri="{BB962C8B-B14F-4D97-AF65-F5344CB8AC3E}">
        <p14:creationId xmlns:p14="http://schemas.microsoft.com/office/powerpoint/2010/main" val="4191324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6CFCC-CA40-0447-E40A-F578659B14BE}"/>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DC20282C-2EC1-A9BA-6AC0-458C99D9303F}"/>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4B1A2E5A-67C9-9591-B216-C0EA194C5EA7}"/>
              </a:ext>
            </a:extLst>
          </p:cNvPr>
          <p:cNvSpPr>
            <a:spLocks noGrp="1"/>
          </p:cNvSpPr>
          <p:nvPr>
            <p:ph type="subTitle" idx="1"/>
          </p:nvPr>
        </p:nvSpPr>
        <p:spPr>
          <a:xfrm>
            <a:off x="105104" y="625165"/>
            <a:ext cx="11658600" cy="7852944"/>
          </a:xfrm>
        </p:spPr>
        <p:txBody>
          <a:bodyPr/>
          <a:lstStyle/>
          <a:p>
            <a:pPr lvl="1" algn="l"/>
            <a:endParaRPr lang="en-US" sz="1600" dirty="0">
              <a:latin typeface="Aptos" panose="020B0004020202020204" pitchFamily="34" charset="0"/>
            </a:endParaRPr>
          </a:p>
          <a:p>
            <a:pPr marL="457200" marR="0" lvl="0" indent="-457200" algn="l" fontAlgn="base">
              <a:lnSpc>
                <a:spcPct val="100000"/>
              </a:lnSpc>
              <a:spcAft>
                <a:spcPts val="1125"/>
              </a:spcAft>
              <a:buFont typeface="Arial" panose="020B0604020202020204" pitchFamily="34" charset="0"/>
              <a:buChar char="•"/>
            </a:pPr>
            <a:r>
              <a:rPr lang="en-US"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If it’s confidential, don’t </a:t>
            </a:r>
            <a:r>
              <a:rPr lang="en-US" dirty="0" err="1">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tell.If</a:t>
            </a:r>
            <a:r>
              <a:rPr lang="en-US"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 you or anyone comes to me in confidence, I won’t tell unless a) the person is going to harm himself/herself, b) the person is going to physically harm someone else, c) a child has been physically or sexually abused. I expect the same from you.</a:t>
            </a:r>
            <a:endParaRPr lang="en-US" dirty="0">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 do not read unsigned letters or notes.</a:t>
            </a:r>
            <a:endParaRPr lang="en-US" dirty="0">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I do not manipulate; I will not be manipulated; do not let others manipulate you. Do not let others manipulate me through you. I will not preach “at you.” I will leave conviction to the Holy Spirit (she does it better anyway!)</a:t>
            </a:r>
            <a:endParaRPr lang="en-US" dirty="0">
              <a:latin typeface="Aptos" panose="020B0004020202020204" pitchFamily="34" charset="0"/>
              <a:ea typeface="MS Mincho" panose="02020609040205080304" pitchFamily="49" charset="-128"/>
              <a:cs typeface="Times New Roman" panose="02020603050405020304" pitchFamily="18" charset="0"/>
            </a:endParaRPr>
          </a:p>
          <a:p>
            <a:pPr marL="457200" marR="0" lvl="0" indent="-457200" algn="l" fontAlgn="base">
              <a:lnSpc>
                <a:spcPct val="100000"/>
              </a:lnSpc>
              <a:spcAft>
                <a:spcPts val="1125"/>
              </a:spcAft>
              <a:buFont typeface="Arial" panose="020B0604020202020204" pitchFamily="34" charset="0"/>
              <a:buChar char="•"/>
            </a:pPr>
            <a:r>
              <a:rPr lang="en-US" dirty="0">
                <a:solidFill>
                  <a:srgbClr val="000000"/>
                </a:solidFill>
                <a:effectLst/>
                <a:latin typeface="Aptos" panose="020B0004020202020204" pitchFamily="34" charset="0"/>
                <a:ea typeface="MS Mincho" panose="02020609040205080304" pitchFamily="49" charset="-128"/>
                <a:cs typeface="Times New Roman" panose="02020603050405020304" pitchFamily="18" charset="0"/>
              </a:rPr>
              <a:t>When in doubt, just say it. The only dumb questions are those that don’t get asked. Our relationships with one another, at the end of the day, are the most important things so if you have a concern, pray, and then (if led) speak up. If I can answer it without misrepresenting something, someone, or breaking a confidence, I will.</a:t>
            </a:r>
            <a:endParaRPr lang="en-US" dirty="0">
              <a:effectLst/>
              <a:latin typeface="Aptos" panose="020B0004020202020204" pitchFamily="34" charset="0"/>
              <a:ea typeface="MS Mincho" panose="02020609040205080304" pitchFamily="49" charset="-128"/>
              <a:cs typeface="Times New Roman" panose="02020603050405020304" pitchFamily="18" charset="0"/>
            </a:endParaRPr>
          </a:p>
          <a:p>
            <a:pPr marL="342900" indent="-342900" algn="l">
              <a:buFont typeface="Arial" panose="020B0604020202020204" pitchFamily="34" charset="0"/>
              <a:buChar char="•"/>
            </a:pPr>
            <a:endParaRPr lang="en-US" sz="20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B120B073-0474-C2E4-5F38-5555111817DE}"/>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Communications Covenant</a:t>
            </a:r>
            <a:endParaRPr lang="en-US" dirty="0"/>
          </a:p>
        </p:txBody>
      </p:sp>
    </p:spTree>
    <p:extLst>
      <p:ext uri="{BB962C8B-B14F-4D97-AF65-F5344CB8AC3E}">
        <p14:creationId xmlns:p14="http://schemas.microsoft.com/office/powerpoint/2010/main" val="1020940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E4273-30E1-0A7E-D22C-1E4D1979993C}"/>
            </a:ext>
          </a:extLst>
        </p:cNvPr>
        <p:cNvGrpSpPr/>
        <p:nvPr/>
      </p:nvGrpSpPr>
      <p:grpSpPr>
        <a:xfrm>
          <a:off x="0" y="0"/>
          <a:ext cx="0" cy="0"/>
          <a:chOff x="0" y="0"/>
          <a:chExt cx="0" cy="0"/>
        </a:xfrm>
      </p:grpSpPr>
      <p:pic>
        <p:nvPicPr>
          <p:cNvPr id="5" name="Picture 4" descr="A picture containing vector graphics, ax&#10;&#10;Description automatically generated">
            <a:extLst>
              <a:ext uri="{FF2B5EF4-FFF2-40B4-BE49-F238E27FC236}">
                <a16:creationId xmlns:a16="http://schemas.microsoft.com/office/drawing/2014/main" id="{0F3A7443-B7F1-16EF-0334-CBBB5D845F63}"/>
              </a:ext>
            </a:extLst>
          </p:cNvPr>
          <p:cNvPicPr>
            <a:picLocks noChangeAspect="1"/>
          </p:cNvPicPr>
          <p:nvPr/>
        </p:nvPicPr>
        <p:blipFill>
          <a:blip r:embed="rId3">
            <a:alphaModFix amt="20000"/>
          </a:blip>
          <a:stretch>
            <a:fillRect/>
          </a:stretch>
        </p:blipFill>
        <p:spPr>
          <a:xfrm>
            <a:off x="105104" y="5065987"/>
            <a:ext cx="1870841" cy="1870841"/>
          </a:xfrm>
          <a:prstGeom prst="rect">
            <a:avLst/>
          </a:prstGeom>
        </p:spPr>
      </p:pic>
      <p:sp>
        <p:nvSpPr>
          <p:cNvPr id="3" name="Subtitle 2">
            <a:extLst>
              <a:ext uri="{FF2B5EF4-FFF2-40B4-BE49-F238E27FC236}">
                <a16:creationId xmlns:a16="http://schemas.microsoft.com/office/drawing/2014/main" id="{F09F8281-645B-C1AD-854F-73C4D5900A65}"/>
              </a:ext>
            </a:extLst>
          </p:cNvPr>
          <p:cNvSpPr>
            <a:spLocks noGrp="1"/>
          </p:cNvSpPr>
          <p:nvPr>
            <p:ph type="subTitle" idx="1"/>
          </p:nvPr>
        </p:nvSpPr>
        <p:spPr>
          <a:xfrm>
            <a:off x="342900" y="877615"/>
            <a:ext cx="11582400" cy="5561286"/>
          </a:xfrm>
        </p:spPr>
        <p:txBody>
          <a:bodyPr>
            <a:normAutofit fontScale="85000" lnSpcReduction="20000"/>
          </a:bodyPr>
          <a:lstStyle/>
          <a:p>
            <a:pPr marL="0" marR="0" algn="l"/>
            <a:r>
              <a:rPr lang="en-US" sz="30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This Covenant Reminder is the 2</a:t>
            </a:r>
            <a:r>
              <a:rPr lang="en-US" sz="3000" baseline="300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nd</a:t>
            </a:r>
            <a:r>
              <a:rPr lang="en-US" sz="30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item on the vestry agenda, following the opening prayer. It’s read by a different vestry member each month. </a:t>
            </a:r>
            <a:endParaRPr lang="en-US" sz="3000" dirty="0">
              <a:effectLst/>
              <a:latin typeface="Aptos" panose="020B0004020202020204" pitchFamily="34" charset="0"/>
              <a:ea typeface="MS Mincho" panose="02020609040205080304" pitchFamily="49" charset="-128"/>
              <a:cs typeface="Times New Roman" panose="02020603050405020304" pitchFamily="18" charset="0"/>
            </a:endParaRPr>
          </a:p>
          <a:p>
            <a:pPr marL="0" marR="0" algn="l"/>
            <a:r>
              <a:rPr lang="en-US" sz="30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endParaRPr lang="en-US" sz="3000" dirty="0">
              <a:effectLst/>
              <a:latin typeface="Aptos" panose="020B0004020202020204" pitchFamily="34" charset="0"/>
              <a:ea typeface="MS Mincho" panose="02020609040205080304" pitchFamily="49" charset="-128"/>
              <a:cs typeface="Times New Roman" panose="02020603050405020304" pitchFamily="18" charset="0"/>
            </a:endParaRPr>
          </a:p>
          <a:p>
            <a:pPr marL="0" marR="0" algn="l"/>
            <a:r>
              <a:rPr lang="en-US" sz="3000" b="1" dirty="0">
                <a:effectLst/>
                <a:latin typeface="Aptos" panose="020B0004020202020204" pitchFamily="34" charset="0"/>
                <a:ea typeface="MS Mincho" panose="02020609040205080304" pitchFamily="49" charset="-128"/>
                <a:cs typeface="Times New Roman" panose="02020603050405020304" pitchFamily="18" charset="0"/>
              </a:rPr>
              <a:t>To love one another by:</a:t>
            </a:r>
            <a:endParaRPr lang="en-US" sz="3000" dirty="0">
              <a:effectLst/>
              <a:latin typeface="Aptos" panose="020B0004020202020204" pitchFamily="34" charset="0"/>
              <a:ea typeface="MS Mincho" panose="02020609040205080304" pitchFamily="49" charset="-128"/>
              <a:cs typeface="Times New Roman" panose="02020603050405020304" pitchFamily="18" charset="0"/>
            </a:endParaRPr>
          </a:p>
          <a:p>
            <a:pPr marL="342900" marR="0" lvl="0" indent="-342900" algn="l">
              <a:lnSpc>
                <a:spcPct val="107000"/>
              </a:lnSpc>
              <a:buFont typeface="Symbol" pitchFamily="2" charset="2"/>
              <a:buChar char=""/>
            </a:pPr>
            <a:r>
              <a:rPr lang="en-US" sz="3000" dirty="0">
                <a:effectLst/>
                <a:latin typeface="Aptos" panose="020B0004020202020204" pitchFamily="34" charset="0"/>
                <a:ea typeface="MS Mincho" panose="02020609040205080304" pitchFamily="49" charset="-128"/>
                <a:cs typeface="Times New Roman" panose="02020603050405020304" pitchFamily="18" charset="0"/>
              </a:rPr>
              <a:t>Creating and nurturing a safe and trusting atmosphere within the vestry in which all members can feel comfortable and confident in expressing their thoughts and opinions.</a:t>
            </a:r>
          </a:p>
          <a:p>
            <a:pPr marL="342900" marR="0" lvl="0" indent="-342900" algn="l">
              <a:lnSpc>
                <a:spcPct val="107000"/>
              </a:lnSpc>
              <a:buFont typeface="Symbol" pitchFamily="2" charset="2"/>
              <a:buChar char=""/>
            </a:pPr>
            <a:r>
              <a:rPr lang="en-US" sz="3000" dirty="0">
                <a:effectLst/>
                <a:latin typeface="Aptos" panose="020B0004020202020204" pitchFamily="34" charset="0"/>
                <a:ea typeface="MS Mincho" panose="02020609040205080304" pitchFamily="49" charset="-128"/>
                <a:cs typeface="Times New Roman" panose="02020603050405020304" pitchFamily="18" charset="0"/>
              </a:rPr>
              <a:t>Being sensitive to the different communication styles and personalities of individual vestry members.</a:t>
            </a:r>
          </a:p>
          <a:p>
            <a:pPr marL="342900" marR="0" lvl="0" indent="-342900" algn="l">
              <a:lnSpc>
                <a:spcPct val="107000"/>
              </a:lnSpc>
              <a:buFont typeface="Symbol" pitchFamily="2" charset="2"/>
              <a:buChar char=""/>
            </a:pPr>
            <a:r>
              <a:rPr lang="en-US" sz="3000" dirty="0">
                <a:effectLst/>
                <a:latin typeface="Aptos" panose="020B0004020202020204" pitchFamily="34" charset="0"/>
                <a:ea typeface="MS Mincho" panose="02020609040205080304" pitchFamily="49" charset="-128"/>
                <a:cs typeface="Times New Roman" panose="02020603050405020304" pitchFamily="18" charset="0"/>
              </a:rPr>
              <a:t>Inviting all vestry members to express their thoughts and opinions.  </a:t>
            </a:r>
          </a:p>
          <a:p>
            <a:pPr marL="342900" marR="0" lvl="0" indent="-342900" algn="l">
              <a:lnSpc>
                <a:spcPct val="107000"/>
              </a:lnSpc>
              <a:buFont typeface="Symbol" pitchFamily="2" charset="2"/>
              <a:buChar char=""/>
            </a:pPr>
            <a:r>
              <a:rPr lang="en-US" sz="3000" dirty="0">
                <a:effectLst/>
                <a:latin typeface="Aptos" panose="020B0004020202020204" pitchFamily="34" charset="0"/>
                <a:ea typeface="MS Mincho" panose="02020609040205080304" pitchFamily="49" charset="-128"/>
                <a:cs typeface="Times New Roman" panose="02020603050405020304" pitchFamily="18" charset="0"/>
              </a:rPr>
              <a:t>Being willing to voice your thoughts and opinions and give time for reflection if needed.</a:t>
            </a:r>
          </a:p>
          <a:p>
            <a:pPr marL="342900" marR="0" lvl="0" indent="-342900" algn="l">
              <a:lnSpc>
                <a:spcPct val="107000"/>
              </a:lnSpc>
              <a:buFont typeface="Symbol" pitchFamily="2" charset="2"/>
              <a:buChar char=""/>
            </a:pPr>
            <a:r>
              <a:rPr lang="en-US" sz="3000" dirty="0">
                <a:effectLst/>
                <a:latin typeface="Aptos" panose="020B0004020202020204" pitchFamily="34" charset="0"/>
                <a:ea typeface="MS Mincho" panose="02020609040205080304" pitchFamily="49" charset="-128"/>
                <a:cs typeface="Times New Roman" panose="02020603050405020304" pitchFamily="18" charset="0"/>
              </a:rPr>
              <a:t>Coming to meetings prepared – pray, read the agenda, reports, and minutes from the last meeting.</a:t>
            </a:r>
          </a:p>
          <a:p>
            <a:pPr lvl="1" algn="l"/>
            <a:endParaRPr lang="en-US"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pPr marL="342900" indent="-342900" algn="l">
              <a:buFont typeface="Arial" panose="020B0604020202020204" pitchFamily="34" charset="0"/>
              <a:buChar char="•"/>
            </a:pPr>
            <a:endParaRPr lang="en-US" sz="2000" dirty="0">
              <a:latin typeface="Aptos" panose="020B0004020202020204" pitchFamily="34" charset="0"/>
            </a:endParaRPr>
          </a:p>
          <a:p>
            <a:endParaRPr lang="en-US" dirty="0"/>
          </a:p>
        </p:txBody>
      </p:sp>
      <p:sp>
        <p:nvSpPr>
          <p:cNvPr id="6" name="Rectangle 5">
            <a:extLst>
              <a:ext uri="{FF2B5EF4-FFF2-40B4-BE49-F238E27FC236}">
                <a16:creationId xmlns:a16="http://schemas.microsoft.com/office/drawing/2014/main" id="{CDEEAA31-62C3-4E27-0354-B70EFFC2DA2A}"/>
              </a:ext>
            </a:extLst>
          </p:cNvPr>
          <p:cNvSpPr/>
          <p:nvPr/>
        </p:nvSpPr>
        <p:spPr>
          <a:xfrm>
            <a:off x="0" y="0"/>
            <a:ext cx="12192000" cy="87761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Covenant Reminder</a:t>
            </a:r>
            <a:endParaRPr lang="en-US" dirty="0"/>
          </a:p>
        </p:txBody>
      </p:sp>
    </p:spTree>
    <p:extLst>
      <p:ext uri="{BB962C8B-B14F-4D97-AF65-F5344CB8AC3E}">
        <p14:creationId xmlns:p14="http://schemas.microsoft.com/office/powerpoint/2010/main" val="2234854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154471</TotalTime>
  <Words>1286</Words>
  <Application>Microsoft Office PowerPoint</Application>
  <PresentationFormat>Widescreen</PresentationFormat>
  <Paragraphs>154</Paragraphs>
  <Slides>16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Arial</vt:lpstr>
      <vt:lpstr>Calibri</vt:lpstr>
      <vt:lpstr>Calibri Light</vt:lpstr>
      <vt:lpstr>Open Sans</vt:lpstr>
      <vt:lpstr>Rubik</vt:lpstr>
      <vt:lpstr>Sabon</vt:lpstr>
      <vt:lpstr>Symbol</vt:lpstr>
      <vt:lpstr>Office Theme</vt:lpstr>
      <vt:lpstr>Congregational Development Tools Catalyst, March 11,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Canon Mike Orr</dc:creator>
  <cp:lastModifiedBy>Dianne Draper</cp:lastModifiedBy>
  <cp:revision>17</cp:revision>
  <cp:lastPrinted>2022-05-19T17:43:10Z</cp:lastPrinted>
  <dcterms:created xsi:type="dcterms:W3CDTF">2021-02-19T19:26:04Z</dcterms:created>
  <dcterms:modified xsi:type="dcterms:W3CDTF">2025-03-12T00:15:07Z</dcterms:modified>
</cp:coreProperties>
</file>