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9/28/24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9/28/24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9/28/24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9/28/24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9/28/24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9/28/24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9/28/24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9/28/24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9/28/24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9/28/24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9/28/24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9/28/24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8B1F-E7B0-39F6-3A29-A55307691AE6}"/>
              </a:ext>
            </a:extLst>
          </p:cNvPr>
          <p:cNvSpPr>
            <a:spLocks noGrp="1"/>
          </p:cNvSpPr>
          <p:nvPr>
            <p:ph type="ctrTitle"/>
          </p:nvPr>
        </p:nvSpPr>
        <p:spPr/>
        <p:txBody>
          <a:bodyPr/>
          <a:lstStyle/>
          <a:p>
            <a:r>
              <a:rPr lang="en-US" dirty="0" err="1"/>
              <a:t>ReCreation</a:t>
            </a:r>
            <a:endParaRPr lang="en-US" dirty="0"/>
          </a:p>
        </p:txBody>
      </p:sp>
      <p:sp>
        <p:nvSpPr>
          <p:cNvPr id="3" name="Subtitle 2">
            <a:extLst>
              <a:ext uri="{FF2B5EF4-FFF2-40B4-BE49-F238E27FC236}">
                <a16:creationId xmlns:a16="http://schemas.microsoft.com/office/drawing/2014/main" id="{E94B3AF3-603B-1446-73AC-AC44C8D6797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5024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7C243-DA5D-A206-9C1F-45A4319265B4}"/>
              </a:ext>
            </a:extLst>
          </p:cNvPr>
          <p:cNvSpPr>
            <a:spLocks noGrp="1"/>
          </p:cNvSpPr>
          <p:nvPr>
            <p:ph idx="1"/>
          </p:nvPr>
        </p:nvSpPr>
        <p:spPr>
          <a:xfrm>
            <a:off x="1004170" y="410227"/>
            <a:ext cx="10183660" cy="6037545"/>
          </a:xfrm>
        </p:spPr>
        <p:txBody>
          <a:bodyPr>
            <a:normAutofit fontScale="92500" lnSpcReduction="10000"/>
          </a:bodyPr>
          <a:lstStyle/>
          <a:p>
            <a:r>
              <a:rPr lang="en-US" sz="2400" kern="100" dirty="0">
                <a:effectLst/>
                <a:latin typeface="Aptos" panose="020B0004020202020204" pitchFamily="34" charset="0"/>
                <a:ea typeface="Aptos" panose="020B0004020202020204" pitchFamily="34" charset="0"/>
                <a:cs typeface="Times New Roman" panose="02020603050405020304" pitchFamily="18" charset="0"/>
              </a:rPr>
              <a:t>"Were we to imagine "the Word made flesh" as not limited to Jesus of Nazareth but as the body of the universe, all bodies, might we not have a homey but awesome metaphor for both divine nearness and divine glory? Like Moses, when we ask, "Show me your glory," we might see the humble bodies of our own planet as visible signs of the invisible grandeur. Not the face, not the depth of divine radiance, but enough, more than enough. We might begin to see (for the first time perhaps) the marvels at our feet and at our fingertips: the intricate splendor of </a:t>
            </a:r>
            <a:r>
              <a:rPr lang="en-US" sz="2400" kern="100">
                <a:effectLst/>
                <a:latin typeface="Aptos" panose="020B0004020202020204" pitchFamily="34" charset="0"/>
                <a:ea typeface="Aptos" panose="020B0004020202020204" pitchFamily="34" charset="0"/>
                <a:cs typeface="Times New Roman" panose="02020603050405020304" pitchFamily="18" charset="0"/>
              </a:rPr>
              <a:t>an Alpine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forget-me-not or a child's hand. We might begin to realize the extraordinariness of the ordinary. We would begin to delight in creation, not as the work of an external deity, but as a sacrament to the living God. We would see creation as bodies alive with the breath of God. We might realize what this tradition has told us, although often shied away from embracing unreservedly: we live and move and have our being in God. We might see ourselves and everything else as the living body of God.  </a:t>
            </a:r>
          </a:p>
          <a:p>
            <a:r>
              <a:rPr lang="en-US" sz="2400" kern="100" dirty="0">
                <a:effectLst/>
                <a:latin typeface="Aptos" panose="020B0004020202020204" pitchFamily="34" charset="0"/>
                <a:ea typeface="Aptos" panose="020B0004020202020204" pitchFamily="34" charset="0"/>
                <a:cs typeface="Times New Roman" panose="02020603050405020304" pitchFamily="18" charset="0"/>
              </a:rPr>
              <a:t>- Sally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McFague</a:t>
            </a:r>
            <a:r>
              <a:rPr lang="en-US" sz="2400" kern="100" dirty="0">
                <a:latin typeface="Aptos" panose="020B0004020202020204" pitchFamily="34" charset="0"/>
                <a:ea typeface="Aptos" panose="020B0004020202020204" pitchFamily="34" charset="0"/>
                <a:cs typeface="Times New Roman" panose="02020603050405020304" pitchFamily="18" charset="0"/>
              </a:rPr>
              <a:t>, “The Body of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3576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D3CA53-DE20-5E15-9803-F61C07F8AEF4}"/>
              </a:ext>
            </a:extLst>
          </p:cNvPr>
          <p:cNvSpPr>
            <a:spLocks noGrp="1"/>
          </p:cNvSpPr>
          <p:nvPr>
            <p:ph idx="1"/>
          </p:nvPr>
        </p:nvSpPr>
        <p:spPr>
          <a:xfrm>
            <a:off x="1089763" y="87681"/>
            <a:ext cx="10196187" cy="6638795"/>
          </a:xfrm>
        </p:spPr>
        <p:txBody>
          <a:bodyPr>
            <a:normAutofit/>
          </a:bodyPr>
          <a:lstStyle/>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Welcome/introductions – (name, and one where from)</a:t>
            </a:r>
          </a:p>
          <a:p>
            <a:pPr marL="0" marR="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1800" kern="100" dirty="0">
                <a:latin typeface="Aptos" panose="020B0004020202020204" pitchFamily="34" charset="0"/>
                <a:ea typeface="Aptos" panose="020B0004020202020204" pitchFamily="34" charset="0"/>
                <a:cs typeface="Times New Roman" panose="02020603050405020304" pitchFamily="18" charset="0"/>
              </a:rPr>
              <a:t>Grounding meditation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God/Christ above me, beside me, inside me.” or “Here I Am”</a:t>
            </a:r>
          </a:p>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Set Intention (what bringing? What needing? What are you looking for (can even be as simple as a color))</a:t>
            </a:r>
          </a:p>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spcBef>
                <a:spcPts val="0"/>
              </a:spcBef>
              <a:spcAft>
                <a:spcPts val="0"/>
              </a:spcAft>
              <a:buNone/>
            </a:pPr>
            <a:r>
              <a:rPr lang="en-US" sz="1800" i="1" kern="100" dirty="0">
                <a:effectLst/>
                <a:latin typeface="Aptos" panose="020B0004020202020204" pitchFamily="34" charset="0"/>
                <a:ea typeface="Aptos" panose="020B0004020202020204" pitchFamily="34" charset="0"/>
                <a:cs typeface="Times New Roman" panose="02020603050405020304" pitchFamily="18" charset="0"/>
              </a:rPr>
              <a:t>Song: "He's Got the Whole World in His Hands"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(each person comes up with two things to add to the song)  </a:t>
            </a:r>
          </a:p>
          <a:p>
            <a:pPr marL="0" marR="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Lectio Divina in Nature - together or separately (I will often use “the holy,” “the divine,” “Spirit” instead of “God”.</a:t>
            </a:r>
          </a:p>
          <a:p>
            <a:pPr marL="0" marR="0" indent="0">
              <a:spcBef>
                <a:spcPts val="0"/>
              </a:spcBef>
              <a:spcAft>
                <a:spcPts val="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spcBef>
                <a:spcPts val="0"/>
              </a:spcBef>
              <a:spcAft>
                <a:spcPts val="0"/>
              </a:spcAft>
              <a:buNone/>
            </a:pPr>
            <a:r>
              <a:rPr lang="en-US" sz="1800" kern="100" dirty="0">
                <a:latin typeface="Aptos" panose="020B0004020202020204" pitchFamily="34" charset="0"/>
                <a:ea typeface="Aptos" panose="020B0004020202020204" pitchFamily="34" charset="0"/>
                <a:cs typeface="Times New Roman" panose="02020603050405020304" pitchFamily="18" charset="0"/>
              </a:rPr>
              <a:t>How can we hold you in our hearts in the coming days?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find an object -- a rock, a stick, a something and put in the center that I draw. You can say what the thing is for or not. </a:t>
            </a:r>
          </a:p>
          <a:p>
            <a:pPr marL="0" marR="0" indent="0">
              <a:spcBef>
                <a:spcPts val="0"/>
              </a:spcBef>
              <a:spcAft>
                <a:spcPts val="0"/>
              </a:spcAft>
              <a:buNone/>
            </a:pPr>
            <a:endParaRPr lang="en-US" sz="1800" i="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r>
              <a:rPr lang="en-US" sz="1800" i="1" kern="100" dirty="0">
                <a:effectLst/>
                <a:latin typeface="Aptos" panose="020B0004020202020204" pitchFamily="34" charset="0"/>
                <a:ea typeface="Aptos" panose="020B0004020202020204" pitchFamily="34" charset="0"/>
                <a:cs typeface="Times New Roman" panose="02020603050405020304" pitchFamily="18" charset="0"/>
              </a:rPr>
              <a:t>Song: Deep Peace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5793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FEA-08DC-EDDF-2D72-6418DF651774}"/>
              </a:ext>
            </a:extLst>
          </p:cNvPr>
          <p:cNvSpPr>
            <a:spLocks noGrp="1"/>
          </p:cNvSpPr>
          <p:nvPr>
            <p:ph type="title"/>
          </p:nvPr>
        </p:nvSpPr>
        <p:spPr/>
        <p:txBody>
          <a:bodyPr>
            <a:normAutofit fontScale="90000"/>
          </a:bodyPr>
          <a:lstStyle/>
          <a:p>
            <a:r>
              <a:rPr lang="en-US" dirty="0"/>
              <a:t>Lectio Divina in Nature</a:t>
            </a:r>
            <a:br>
              <a:rPr lang="en-US" dirty="0"/>
            </a:br>
            <a:r>
              <a:rPr lang="en-US" dirty="0"/>
              <a:t>from </a:t>
            </a:r>
            <a:r>
              <a:rPr lang="en-US" i="1" dirty="0"/>
              <a:t>50 Ways to Pray</a:t>
            </a:r>
            <a:r>
              <a:rPr lang="en-US" dirty="0"/>
              <a:t> by Teresa A. Blythe</a:t>
            </a:r>
          </a:p>
        </p:txBody>
      </p:sp>
      <p:sp>
        <p:nvSpPr>
          <p:cNvPr id="3" name="Content Placeholder 2">
            <a:extLst>
              <a:ext uri="{FF2B5EF4-FFF2-40B4-BE49-F238E27FC236}">
                <a16:creationId xmlns:a16="http://schemas.microsoft.com/office/drawing/2014/main" id="{CE05AFA8-7A4B-14D0-6DAC-F66D2CE5FA36}"/>
              </a:ext>
            </a:extLst>
          </p:cNvPr>
          <p:cNvSpPr>
            <a:spLocks noGrp="1"/>
          </p:cNvSpPr>
          <p:nvPr>
            <p:ph idx="1"/>
          </p:nvPr>
        </p:nvSpPr>
        <p:spPr>
          <a:xfrm>
            <a:off x="1114816" y="1741118"/>
            <a:ext cx="9970718" cy="4822520"/>
          </a:xfrm>
        </p:spPr>
        <p:txBody>
          <a:bodyPr>
            <a:normAutofit/>
          </a:bodyPr>
          <a:lstStyle/>
          <a:p>
            <a:pPr marL="0" marR="0">
              <a:lnSpc>
                <a:spcPct val="107000"/>
              </a:lnSpc>
              <a:spcBef>
                <a:spcPts val="0"/>
              </a:spcBef>
              <a:spcAft>
                <a:spcPts val="800"/>
              </a:spcAft>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Silence/Silencio:</a:t>
            </a:r>
            <a:r>
              <a:rPr lang="en-US" sz="1800" dirty="0">
                <a:effectLst/>
                <a:latin typeface="Batang" panose="02030600000101010101" pitchFamily="18" charset="-127"/>
                <a:ea typeface="Calibri" panose="020F0502020204030204" pitchFamily="34" charset="0"/>
                <a:cs typeface="Times New Roman" panose="02020603050405020304" pitchFamily="18" charset="0"/>
              </a:rPr>
              <a:t> In silence, become present to your surroundings in nature. Ask God to speak to you in this prayer through nature.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Read/Lectio:</a:t>
            </a:r>
            <a:r>
              <a:rPr lang="en-US" sz="1800" dirty="0">
                <a:effectLst/>
                <a:latin typeface="Batang" panose="02030600000101010101" pitchFamily="18" charset="-127"/>
                <a:ea typeface="Calibri" panose="020F0502020204030204" pitchFamily="34" charset="0"/>
                <a:cs typeface="Times New Roman" panose="02020603050405020304" pitchFamily="18" charset="0"/>
              </a:rPr>
              <a:t> Take in your surroundings with your senses. Notice what draws your attention. As you gaze on it (listen to it, smell it, etc.), imagine God gazing on it (listening to it, smelling it, etc.) as well.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Meditation/</a:t>
            </a:r>
            <a:r>
              <a:rPr lang="en-US" sz="1800" b="1" dirty="0" err="1">
                <a:effectLst/>
                <a:latin typeface="Batang" panose="02030600000101010101" pitchFamily="18" charset="-127"/>
                <a:ea typeface="Calibri" panose="020F0502020204030204" pitchFamily="34" charset="0"/>
                <a:cs typeface="Times New Roman" panose="02020603050405020304" pitchFamily="18" charset="0"/>
              </a:rPr>
              <a:t>Meditatio</a:t>
            </a:r>
            <a:r>
              <a:rPr lang="en-US" sz="1800" b="1" dirty="0">
                <a:effectLst/>
                <a:latin typeface="Batang" panose="02030600000101010101" pitchFamily="18" charset="-127"/>
                <a:ea typeface="Calibri" panose="020F0502020204030204" pitchFamily="34" charset="0"/>
                <a:cs typeface="Times New Roman" panose="02020603050405020304" pitchFamily="18" charset="0"/>
              </a:rPr>
              <a:t>:</a:t>
            </a:r>
            <a:r>
              <a:rPr lang="en-US" sz="1800" dirty="0">
                <a:effectLst/>
                <a:latin typeface="Batang" panose="02030600000101010101" pitchFamily="18" charset="-127"/>
                <a:ea typeface="Calibri" panose="020F0502020204030204" pitchFamily="34" charset="0"/>
                <a:cs typeface="Times New Roman" panose="02020603050405020304" pitchFamily="18" charset="0"/>
              </a:rPr>
              <a:t> Be with this part of nature that has drawn your attention. What do you know about it? What might be the connections with your life right now? Be aware of your feelings and your thoughts. What might God be saying to you through this encounter with nature?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Pray/</a:t>
            </a:r>
            <a:r>
              <a:rPr lang="en-US" sz="1800" b="1" dirty="0" err="1">
                <a:effectLst/>
                <a:latin typeface="Batang" panose="02030600000101010101" pitchFamily="18" charset="-127"/>
                <a:ea typeface="Calibri" panose="020F0502020204030204" pitchFamily="34" charset="0"/>
                <a:cs typeface="Times New Roman" panose="02020603050405020304" pitchFamily="18" charset="0"/>
              </a:rPr>
              <a:t>Oratio</a:t>
            </a:r>
            <a:r>
              <a:rPr lang="en-US" sz="1800" b="1" dirty="0">
                <a:effectLst/>
                <a:latin typeface="Batang" panose="02030600000101010101" pitchFamily="18" charset="-127"/>
                <a:ea typeface="Calibri" panose="020F0502020204030204" pitchFamily="34" charset="0"/>
                <a:cs typeface="Times New Roman" panose="02020603050405020304" pitchFamily="18" charset="0"/>
              </a:rPr>
              <a:t>:</a:t>
            </a:r>
            <a:r>
              <a:rPr lang="en-US" sz="1800" dirty="0">
                <a:effectLst/>
                <a:latin typeface="Batang" panose="02030600000101010101" pitchFamily="18" charset="-127"/>
                <a:ea typeface="Calibri" panose="020F0502020204030204" pitchFamily="34" charset="0"/>
                <a:cs typeface="Times New Roman" panose="02020603050405020304" pitchFamily="18" charset="0"/>
              </a:rPr>
              <a:t> Respond to God’s gift of nature. Resist editing yourself. Simply communicate with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Contemplation/</a:t>
            </a:r>
            <a:r>
              <a:rPr lang="en-US" sz="1800" b="1" dirty="0" err="1">
                <a:effectLst/>
                <a:latin typeface="Batang" panose="02030600000101010101" pitchFamily="18" charset="-127"/>
                <a:ea typeface="Calibri" panose="020F0502020204030204" pitchFamily="34" charset="0"/>
                <a:cs typeface="Times New Roman" panose="02020603050405020304" pitchFamily="18" charset="0"/>
              </a:rPr>
              <a:t>Contemplatio</a:t>
            </a:r>
            <a:r>
              <a:rPr lang="en-US" sz="1800" b="1" dirty="0">
                <a:effectLst/>
                <a:latin typeface="Batang" panose="02030600000101010101" pitchFamily="18" charset="-127"/>
                <a:ea typeface="Calibri" panose="020F0502020204030204" pitchFamily="34" charset="0"/>
                <a:cs typeface="Times New Roman" panose="02020603050405020304" pitchFamily="18" charset="0"/>
              </a:rPr>
              <a:t>:</a:t>
            </a:r>
            <a:r>
              <a:rPr lang="en-US" sz="1800" dirty="0">
                <a:effectLst/>
                <a:latin typeface="Batang" panose="02030600000101010101" pitchFamily="18" charset="-127"/>
                <a:ea typeface="Calibri" panose="020F0502020204030204" pitchFamily="34" charset="0"/>
                <a:cs typeface="Times New Roman" panose="02020603050405020304" pitchFamily="18" charset="0"/>
              </a:rPr>
              <a:t> Rest with God in what you notice. Open your whole self to God by moving beyond words and images. Bask in nature; bask in God.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8505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1AD2A-36A0-F21D-EA5E-B36A65A02886}"/>
              </a:ext>
            </a:extLst>
          </p:cNvPr>
          <p:cNvSpPr>
            <a:spLocks noGrp="1"/>
          </p:cNvSpPr>
          <p:nvPr>
            <p:ph type="title"/>
          </p:nvPr>
        </p:nvSpPr>
        <p:spPr/>
        <p:txBody>
          <a:bodyPr/>
          <a:lstStyle/>
          <a:p>
            <a:r>
              <a:rPr lang="en-US" dirty="0"/>
              <a:t>Lectio Divina in Nature with a Group</a:t>
            </a:r>
          </a:p>
        </p:txBody>
      </p:sp>
      <p:sp>
        <p:nvSpPr>
          <p:cNvPr id="3" name="Content Placeholder 2">
            <a:extLst>
              <a:ext uri="{FF2B5EF4-FFF2-40B4-BE49-F238E27FC236}">
                <a16:creationId xmlns:a16="http://schemas.microsoft.com/office/drawing/2014/main" id="{73C1A448-D786-C40C-4E3C-8A6B19D26419}"/>
              </a:ext>
            </a:extLst>
          </p:cNvPr>
          <p:cNvSpPr>
            <a:spLocks noGrp="1"/>
          </p:cNvSpPr>
          <p:nvPr>
            <p:ph idx="1"/>
          </p:nvPr>
        </p:nvSpPr>
        <p:spPr>
          <a:xfrm>
            <a:off x="1177447" y="1551074"/>
            <a:ext cx="10033348" cy="4736991"/>
          </a:xfrm>
        </p:spPr>
        <p:txBody>
          <a:bodyPr>
            <a:normAutofit lnSpcReduction="10000"/>
          </a:bodyPr>
          <a:lstStyle/>
          <a:p>
            <a:pPr marL="0" marR="0" indent="0">
              <a:lnSpc>
                <a:spcPct val="107000"/>
              </a:lnSpc>
              <a:spcBef>
                <a:spcPts val="0"/>
              </a:spcBef>
              <a:spcAft>
                <a:spcPts val="800"/>
              </a:spcAft>
              <a:buNone/>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Silence:</a:t>
            </a:r>
            <a:r>
              <a:rPr lang="en-US" sz="1800" dirty="0">
                <a:effectLst/>
                <a:latin typeface="Batang" panose="02030600000101010101" pitchFamily="18" charset="-127"/>
                <a:ea typeface="Calibri" panose="020F0502020204030204" pitchFamily="34" charset="0"/>
                <a:cs typeface="Times New Roman" panose="02020603050405020304" pitchFamily="18" charset="0"/>
              </a:rPr>
              <a:t> Let's take a minute to be quiet, to listen, to look, to smell. let's ask God to tell us something through nature. Say to </a:t>
            </a:r>
            <a:r>
              <a:rPr lang="en-US" sz="1800" dirty="0">
                <a:latin typeface="Batang" panose="02030600000101010101" pitchFamily="18" charset="-127"/>
                <a:ea typeface="Calibri" panose="020F0502020204030204" pitchFamily="34" charset="0"/>
                <a:cs typeface="Times New Roman" panose="02020603050405020304" pitchFamily="18" charset="0"/>
              </a:rPr>
              <a:t>yourself and to God, “</a:t>
            </a:r>
            <a:r>
              <a:rPr lang="en-US" sz="1800" dirty="0">
                <a:effectLst/>
                <a:latin typeface="Batang" panose="02030600000101010101" pitchFamily="18" charset="-127"/>
                <a:ea typeface="Calibri" panose="020F0502020204030204" pitchFamily="34" charset="0"/>
                <a:cs typeface="Times New Roman" panose="02020603050405020304" pitchFamily="18" charset="0"/>
              </a:rPr>
              <a:t>God, help us know you through nature.”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Read:</a:t>
            </a:r>
            <a:r>
              <a:rPr lang="en-US" sz="1800" dirty="0">
                <a:effectLst/>
                <a:latin typeface="Batang" panose="02030600000101010101" pitchFamily="18" charset="-127"/>
                <a:ea typeface="Calibri" panose="020F0502020204030204" pitchFamily="34" charset="0"/>
                <a:cs typeface="Times New Roman" panose="02020603050405020304" pitchFamily="18" charset="0"/>
              </a:rPr>
              <a:t> Pay attention to everything around us. What do you see? What do you hear? What do you feel? What do you smell?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Batang" panose="02030600000101010101" pitchFamily="18" charset="-127"/>
                <a:ea typeface="Calibri" panose="020F0502020204030204" pitchFamily="34" charset="0"/>
                <a:cs typeface="Times New Roman" panose="02020603050405020304" pitchFamily="18" charset="0"/>
              </a:rPr>
              <a:t>What's one thing that's really calling your attention? _____</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r>
              <a:rPr lang="en-US" sz="1800" dirty="0">
                <a:effectLst/>
                <a:latin typeface="Batang" panose="02030600000101010101" pitchFamily="18" charset="-127"/>
                <a:ea typeface="Calibri" panose="020F0502020204030204" pitchFamily="34" charset="0"/>
                <a:cs typeface="Times New Roman" panose="02020603050405020304" pitchFamily="18" charset="0"/>
              </a:rPr>
              <a:t>What do you know about it? </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r>
              <a:rPr lang="en-US" sz="1800" dirty="0">
                <a:effectLst/>
                <a:latin typeface="Batang" panose="02030600000101010101" pitchFamily="18" charset="-127"/>
                <a:ea typeface="Calibri" panose="020F0502020204030204" pitchFamily="34" charset="0"/>
                <a:cs typeface="Times New Roman" panose="02020603050405020304" pitchFamily="18" charset="0"/>
              </a:rPr>
              <a:t>What do you notice about it?</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r>
              <a:rPr lang="en-US" sz="1800" dirty="0">
                <a:effectLst/>
                <a:latin typeface="Batang" panose="02030600000101010101" pitchFamily="18" charset="-127"/>
                <a:ea typeface="Calibri" panose="020F0502020204030204" pitchFamily="34" charset="0"/>
                <a:cs typeface="Times New Roman" panose="02020603050405020304" pitchFamily="18" charset="0"/>
              </a:rPr>
              <a:t>How does it make you feel?</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r>
              <a:rPr lang="en-US" sz="1800" dirty="0">
                <a:effectLst/>
                <a:latin typeface="Batang" panose="02030600000101010101" pitchFamily="18" charset="-127"/>
                <a:ea typeface="Calibri" panose="020F0502020204030204" pitchFamily="34" charset="0"/>
                <a:cs typeface="Times New Roman" panose="02020603050405020304" pitchFamily="18" charset="0"/>
              </a:rPr>
              <a:t>Does it remind you of anything in your life?</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r>
              <a:rPr lang="en-US" sz="1800" dirty="0">
                <a:effectLst/>
                <a:latin typeface="Batang" panose="02030600000101010101" pitchFamily="18" charset="-127"/>
                <a:ea typeface="Calibri" panose="020F0502020204030204" pitchFamily="34" charset="0"/>
                <a:cs typeface="Times New Roman" panose="02020603050405020304" pitchFamily="18" charset="0"/>
              </a:rPr>
              <a:t>What might God be saying to you through this encounter with nature?</a:t>
            </a:r>
            <a:br>
              <a:rPr lang="en-US" sz="1800" dirty="0">
                <a:effectLst/>
                <a:latin typeface="Batang" panose="02030600000101010101" pitchFamily="18" charset="-127"/>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Batang" panose="02030600000101010101" pitchFamily="18" charset="-127"/>
                <a:ea typeface="Calibri" panose="020F0502020204030204" pitchFamily="34" charset="0"/>
                <a:cs typeface="Times New Roman" panose="02020603050405020304" pitchFamily="18" charset="0"/>
              </a:rPr>
              <a:t>Pray: </a:t>
            </a:r>
            <a:r>
              <a:rPr lang="en-US" sz="1800" dirty="0">
                <a:effectLst/>
                <a:latin typeface="Batang" panose="02030600000101010101" pitchFamily="18" charset="-127"/>
                <a:ea typeface="Calibri" panose="020F0502020204030204" pitchFamily="34" charset="0"/>
                <a:cs typeface="Times New Roman" panose="02020603050405020304" pitchFamily="18" charset="0"/>
              </a:rPr>
              <a:t>What would you like to say to God.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effectLst/>
                <a:latin typeface="Batang" panose="02030600000101010101" pitchFamily="18" charset="-127"/>
                <a:cs typeface="Times New Roman" panose="02020603050405020304" pitchFamily="18" charset="0"/>
              </a:rPr>
              <a:t>Contemplation:</a:t>
            </a:r>
            <a:r>
              <a:rPr lang="en-US" sz="1800" dirty="0">
                <a:effectLst/>
                <a:latin typeface="Batang" panose="02030600000101010101" pitchFamily="18" charset="-127"/>
                <a:cs typeface="Times New Roman" panose="02020603050405020304" pitchFamily="18" charset="0"/>
              </a:rPr>
              <a:t> Breath in God's presence. Breath out thanks.</a:t>
            </a:r>
            <a:r>
              <a:rPr lang="en-US" dirty="0">
                <a:effectLst/>
              </a:rPr>
              <a:t> </a:t>
            </a:r>
            <a:endParaRPr lang="en-US" dirty="0"/>
          </a:p>
        </p:txBody>
      </p:sp>
    </p:spTree>
    <p:extLst>
      <p:ext uri="{BB962C8B-B14F-4D97-AF65-F5344CB8AC3E}">
        <p14:creationId xmlns:p14="http://schemas.microsoft.com/office/powerpoint/2010/main" val="166938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7F4B-BB45-37FD-1F6A-B15D84931A37}"/>
              </a:ext>
            </a:extLst>
          </p:cNvPr>
          <p:cNvSpPr>
            <a:spLocks noGrp="1"/>
          </p:cNvSpPr>
          <p:nvPr>
            <p:ph type="title"/>
          </p:nvPr>
        </p:nvSpPr>
        <p:spPr/>
        <p:txBody>
          <a:bodyPr/>
          <a:lstStyle/>
          <a:p>
            <a:r>
              <a:rPr lang="en-US" dirty="0"/>
              <a:t>Questions and Conversation</a:t>
            </a:r>
          </a:p>
        </p:txBody>
      </p:sp>
      <p:sp>
        <p:nvSpPr>
          <p:cNvPr id="3" name="Content Placeholder 2">
            <a:extLst>
              <a:ext uri="{FF2B5EF4-FFF2-40B4-BE49-F238E27FC236}">
                <a16:creationId xmlns:a16="http://schemas.microsoft.com/office/drawing/2014/main" id="{D5A741AA-0B2C-8EB5-4359-D0EB74BC342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211533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105</TotalTime>
  <Words>767</Words>
  <Application>Microsoft Macintosh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Batang</vt:lpstr>
      <vt:lpstr>Aptos</vt:lpstr>
      <vt:lpstr>Arial</vt:lpstr>
      <vt:lpstr>Calibri</vt:lpstr>
      <vt:lpstr>MS Shell Dlg 2</vt:lpstr>
      <vt:lpstr>Wingdings</vt:lpstr>
      <vt:lpstr>Wingdings 3</vt:lpstr>
      <vt:lpstr>Madison</vt:lpstr>
      <vt:lpstr>ReCreation</vt:lpstr>
      <vt:lpstr>PowerPoint Presentation</vt:lpstr>
      <vt:lpstr>PowerPoint Presentation</vt:lpstr>
      <vt:lpstr>Lectio Divina in Nature from 50 Ways to Pray by Teresa A. Blythe</vt:lpstr>
      <vt:lpstr>Lectio Divina in Nature with a Group</vt:lpstr>
      <vt:lpstr>Questions and Conversation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Melissa Earley</dc:creator>
  <cp:lastModifiedBy>Melissa Earley</cp:lastModifiedBy>
  <cp:revision>2</cp:revision>
  <dcterms:created xsi:type="dcterms:W3CDTF">2024-09-28T15:06:38Z</dcterms:created>
  <dcterms:modified xsi:type="dcterms:W3CDTF">2024-09-28T19:54:26Z</dcterms:modified>
</cp:coreProperties>
</file>