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90" r:id="rId4"/>
    <p:sldId id="304" r:id="rId5"/>
    <p:sldId id="303" r:id="rId6"/>
    <p:sldId id="335" r:id="rId7"/>
    <p:sldId id="336" r:id="rId8"/>
    <p:sldId id="285" r:id="rId9"/>
    <p:sldId id="305" r:id="rId10"/>
    <p:sldId id="340" r:id="rId11"/>
    <p:sldId id="341" r:id="rId12"/>
    <p:sldId id="286" r:id="rId13"/>
    <p:sldId id="333" r:id="rId14"/>
    <p:sldId id="301" r:id="rId15"/>
    <p:sldId id="343" r:id="rId16"/>
    <p:sldId id="342" r:id="rId17"/>
    <p:sldId id="325" r:id="rId18"/>
    <p:sldId id="327" r:id="rId19"/>
    <p:sldId id="337" r:id="rId20"/>
    <p:sldId id="338" r:id="rId21"/>
    <p:sldId id="344" r:id="rId22"/>
    <p:sldId id="296" r:id="rId23"/>
    <p:sldId id="328" r:id="rId24"/>
    <p:sldId id="289" r:id="rId25"/>
    <p:sldId id="326" r:id="rId26"/>
    <p:sldId id="308" r:id="rId27"/>
    <p:sldId id="339" r:id="rId28"/>
    <p:sldId id="297" r:id="rId29"/>
    <p:sldId id="330" r:id="rId30"/>
    <p:sldId id="293" r:id="rId31"/>
    <p:sldId id="317" r:id="rId32"/>
    <p:sldId id="315" r:id="rId33"/>
    <p:sldId id="300"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0A9"/>
    <a:srgbClr val="F2F2F2"/>
    <a:srgbClr val="FAFBFD"/>
    <a:srgbClr val="E9E8E8"/>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996" autoAdjust="0"/>
  </p:normalViewPr>
  <p:slideViewPr>
    <p:cSldViewPr snapToGrid="0">
      <p:cViewPr varScale="1">
        <p:scale>
          <a:sx n="87" d="100"/>
          <a:sy n="87" d="100"/>
        </p:scale>
        <p:origin x="15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E4D42-6066-42D2-A00C-BE561B1E4597}" type="datetimeFigureOut">
              <a:rPr lang="en-US" smtClean="0"/>
              <a:t>7/12/2022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EFFE5-4D21-4A3A-8830-98F47A77FF7B}" type="slidenum">
              <a:rPr lang="en-US" smtClean="0"/>
              <a:t>‹#›</a:t>
            </a:fld>
            <a:endParaRPr lang="en-US"/>
          </a:p>
        </p:txBody>
      </p:sp>
    </p:spTree>
    <p:extLst>
      <p:ext uri="{BB962C8B-B14F-4D97-AF65-F5344CB8AC3E}">
        <p14:creationId xmlns:p14="http://schemas.microsoft.com/office/powerpoint/2010/main" val="302848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discuss the Healthy Boundaries course in the Safe Church, Safe Communities series. This course is offered on Praesidium Academy.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Introduce learners to the Safe Church, Safe Communities series if needed.  </a:t>
            </a:r>
          </a:p>
        </p:txBody>
      </p:sp>
      <p:sp>
        <p:nvSpPr>
          <p:cNvPr id="4" name="Slide Number Placeholder 3"/>
          <p:cNvSpPr>
            <a:spLocks noGrp="1"/>
          </p:cNvSpPr>
          <p:nvPr>
            <p:ph type="sldNum" sz="quarter" idx="5"/>
          </p:nvPr>
        </p:nvSpPr>
        <p:spPr/>
        <p:txBody>
          <a:bodyPr/>
          <a:lstStyle/>
          <a:p>
            <a:fld id="{BC4EFFE5-4D21-4A3A-8830-98F47A77FF7B}" type="slidenum">
              <a:rPr lang="en-US" smtClean="0"/>
              <a:t>1</a:t>
            </a:fld>
            <a:endParaRPr lang="en-US" dirty="0"/>
          </a:p>
        </p:txBody>
      </p:sp>
    </p:spTree>
    <p:extLst>
      <p:ext uri="{BB962C8B-B14F-4D97-AF65-F5344CB8AC3E}">
        <p14:creationId xmlns:p14="http://schemas.microsoft.com/office/powerpoint/2010/main" val="3346588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mn-lt"/>
              </a:rPr>
              <a:t>Let’s take a moment to consider another scenario and decide what are some ways to improve this interaction to maintain healthy boundaries.</a:t>
            </a:r>
          </a:p>
          <a:p>
            <a:endParaRPr lang="en-US" sz="1800" dirty="0">
              <a:solidFill>
                <a:srgbClr val="000000"/>
              </a:solidFill>
              <a:latin typeface="+mn-lt"/>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p:txBody>
      </p:sp>
      <p:sp>
        <p:nvSpPr>
          <p:cNvPr id="4" name="Slide Number Placeholder 3"/>
          <p:cNvSpPr>
            <a:spLocks noGrp="1"/>
          </p:cNvSpPr>
          <p:nvPr>
            <p:ph type="sldNum" sz="quarter" idx="5"/>
          </p:nvPr>
        </p:nvSpPr>
        <p:spPr/>
        <p:txBody>
          <a:bodyPr/>
          <a:lstStyle/>
          <a:p>
            <a:fld id="{BC4EFFE5-4D21-4A3A-8830-98F47A77FF7B}" type="slidenum">
              <a:rPr lang="en-US" smtClean="0"/>
              <a:t>10</a:t>
            </a:fld>
            <a:endParaRPr lang="en-US"/>
          </a:p>
        </p:txBody>
      </p:sp>
    </p:spTree>
    <p:extLst>
      <p:ext uri="{BB962C8B-B14F-4D97-AF65-F5344CB8AC3E}">
        <p14:creationId xmlns:p14="http://schemas.microsoft.com/office/powerpoint/2010/main" val="3749692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mn-lt"/>
              </a:rPr>
              <a:t>Here’s the scenario. </a:t>
            </a:r>
            <a:r>
              <a:rPr lang="en-US" sz="1800" dirty="0">
                <a:solidFill>
                  <a:srgbClr val="000000"/>
                </a:solidFill>
                <a:latin typeface="Calibri" panose="020F0502020204030204" pitchFamily="34" charset="0"/>
              </a:rPr>
              <a:t>Juana received a text from her youth minister, asking her to help clean up after an upcoming event. She responded that she was unable to help after, but could still attend. Her youth minister then responded asking what she had going on that was preventing her from being able to stay after, which made Juana feel uncomfortable. She did not reply again. One-on-one texting can go against maintaining healthy emotional boundaries. </a:t>
            </a:r>
            <a:endParaRPr lang="en-US" sz="1800" dirty="0">
              <a:solidFill>
                <a:prstClr val="black"/>
              </a:solidFill>
              <a:latin typeface="Microsoft Sans Serif" panose="020B0604020202020204" pitchFamily="34" charset="0"/>
            </a:endParaRPr>
          </a:p>
          <a:p>
            <a:endParaRPr lang="en-US" sz="180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a:p>
            <a:pPr marL="0" marR="0">
              <a:lnSpc>
                <a:spcPct val="105000"/>
              </a:lnSpc>
              <a:spcBef>
                <a:spcPts val="600"/>
              </a:spcBef>
              <a:spcAft>
                <a:spcPts val="40"/>
              </a:spcAft>
            </a:pPr>
            <a:r>
              <a:rPr lang="en-US" sz="1800" b="0" dirty="0">
                <a:solidFill>
                  <a:srgbClr val="000000"/>
                </a:solidFill>
                <a:effectLst/>
                <a:latin typeface="+mn-lt"/>
                <a:ea typeface="MS Mincho" panose="02020609040205080304" pitchFamily="49" charset="-128"/>
                <a:cs typeface="Times New Roman" panose="02020603050405020304" pitchFamily="18" charset="0"/>
              </a:rPr>
              <a:t>Read the scenario and then move to the next slide (to show the choices again).</a:t>
            </a:r>
          </a:p>
        </p:txBody>
      </p:sp>
      <p:sp>
        <p:nvSpPr>
          <p:cNvPr id="4" name="Slide Number Placeholder 3"/>
          <p:cNvSpPr>
            <a:spLocks noGrp="1"/>
          </p:cNvSpPr>
          <p:nvPr>
            <p:ph type="sldNum" sz="quarter" idx="5"/>
          </p:nvPr>
        </p:nvSpPr>
        <p:spPr/>
        <p:txBody>
          <a:bodyPr/>
          <a:lstStyle/>
          <a:p>
            <a:fld id="{BC4EFFE5-4D21-4A3A-8830-98F47A77FF7B}" type="slidenum">
              <a:rPr lang="en-US" smtClean="0"/>
              <a:t>11</a:t>
            </a:fld>
            <a:endParaRPr lang="en-US"/>
          </a:p>
        </p:txBody>
      </p:sp>
    </p:spTree>
    <p:extLst>
      <p:ext uri="{BB962C8B-B14F-4D97-AF65-F5344CB8AC3E}">
        <p14:creationId xmlns:p14="http://schemas.microsoft.com/office/powerpoint/2010/main" val="750710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mn-lt"/>
              </a:rPr>
              <a:t>What are some ways to improve this interaction to maintain healthy boundaries? Our options include:</a:t>
            </a:r>
          </a:p>
          <a:p>
            <a:pPr marL="285750" indent="-285750">
              <a:buFont typeface="Arial" panose="020B0604020202020204" pitchFamily="34" charset="0"/>
              <a:buChar char="•"/>
            </a:pPr>
            <a:r>
              <a:rPr lang="en-US" sz="1800" dirty="0">
                <a:solidFill>
                  <a:srgbClr val="FFFFFF"/>
                </a:solidFill>
                <a:latin typeface="Verdana" panose="020B0604030504040204" pitchFamily="34" charset="0"/>
              </a:rPr>
              <a:t>Communication via text or email should have been sent to the group to request volunteers for clean-up after the event.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FFFFFF"/>
                </a:solidFill>
                <a:latin typeface="Verdana" panose="020B0604030504040204" pitchFamily="34" charset="0"/>
              </a:rPr>
              <a:t>It would have been ok if the youth minister texted other youth individually as well, so Juana wasn’t the only 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FFFFFF"/>
                </a:solidFill>
                <a:latin typeface="Verdana" panose="020B0604030504040204" pitchFamily="34" charset="0"/>
              </a:rPr>
              <a:t>The youth minister could have included Juana’s parents on the message as well to avoid one-on-one texting.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FFFFFF"/>
                </a:solidFill>
                <a:latin typeface="Verdana" panose="020B0604030504040204" pitchFamily="34" charset="0"/>
              </a:rPr>
              <a:t>The youth minister could have asked the group in-person to raise hands if they were available to volunteer for clean-up.</a:t>
            </a:r>
            <a:endParaRPr lang="en-US" sz="1800" dirty="0">
              <a:solidFill>
                <a:prstClr val="black"/>
              </a:solidFill>
              <a:latin typeface="Microsoft Sans Serif" panose="020B0604020202020204" pitchFamily="34" charset="0"/>
            </a:endParaRPr>
          </a:p>
          <a:p>
            <a:endParaRPr lang="en-US" sz="1800" dirty="0">
              <a:solidFill>
                <a:srgbClr val="000000"/>
              </a:solidFill>
              <a:latin typeface="+mn-lt"/>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a:p>
            <a:pPr marL="0" marR="0">
              <a:lnSpc>
                <a:spcPct val="105000"/>
              </a:lnSpc>
              <a:spcBef>
                <a:spcPts val="600"/>
              </a:spcBef>
              <a:spcAft>
                <a:spcPts val="40"/>
              </a:spcAft>
            </a:pPr>
            <a:r>
              <a:rPr lang="en-US" sz="1800" b="0" dirty="0">
                <a:solidFill>
                  <a:srgbClr val="000000"/>
                </a:solidFill>
                <a:effectLst/>
                <a:latin typeface="+mn-lt"/>
                <a:ea typeface="MS Mincho" panose="02020609040205080304" pitchFamily="49" charset="-128"/>
                <a:cs typeface="Times New Roman" panose="02020603050405020304" pitchFamily="18" charset="0"/>
              </a:rPr>
              <a:t>Give the class a few moments to select their choice. On the next slide discuss the answers.</a:t>
            </a:r>
          </a:p>
        </p:txBody>
      </p:sp>
      <p:sp>
        <p:nvSpPr>
          <p:cNvPr id="4" name="Slide Number Placeholder 3"/>
          <p:cNvSpPr>
            <a:spLocks noGrp="1"/>
          </p:cNvSpPr>
          <p:nvPr>
            <p:ph type="sldNum" sz="quarter" idx="5"/>
          </p:nvPr>
        </p:nvSpPr>
        <p:spPr/>
        <p:txBody>
          <a:bodyPr/>
          <a:lstStyle/>
          <a:p>
            <a:fld id="{BC4EFFE5-4D21-4A3A-8830-98F47A77FF7B}" type="slidenum">
              <a:rPr lang="en-US" smtClean="0"/>
              <a:t>12</a:t>
            </a:fld>
            <a:endParaRPr lang="en-US"/>
          </a:p>
        </p:txBody>
      </p:sp>
    </p:spTree>
    <p:extLst>
      <p:ext uri="{BB962C8B-B14F-4D97-AF65-F5344CB8AC3E}">
        <p14:creationId xmlns:p14="http://schemas.microsoft.com/office/powerpoint/2010/main" val="228109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Verdana" panose="020B0604030504040204" pitchFamily="34" charset="0"/>
              </a:rPr>
              <a:t>Remember that one-on-one communication is an inappropriate interaction. It’s always best to communicate with the whole group or include parents or guardians on communications. </a:t>
            </a:r>
            <a:endParaRPr lang="en-US" sz="1800" dirty="0">
              <a:solidFill>
                <a:prstClr val="black"/>
              </a:solidFill>
              <a:latin typeface="Microsoft Sans Serif" panose="020B0604020202020204" pitchFamily="34" charset="0"/>
            </a:endParaRPr>
          </a:p>
          <a:p>
            <a:endParaRPr lang="en-US" sz="1800" dirty="0">
              <a:solidFill>
                <a:srgbClr val="000000"/>
              </a:solidFill>
              <a:latin typeface="+mn-lt"/>
            </a:endParaRPr>
          </a:p>
          <a:p>
            <a:pPr marL="0" marR="0">
              <a:spcBef>
                <a:spcPts val="200"/>
              </a:spcBef>
              <a:spcAft>
                <a:spcPts val="0"/>
              </a:spcAft>
            </a:pPr>
            <a:r>
              <a:rPr lang="en-US" sz="1800" b="1" dirty="0">
                <a:solidFill>
                  <a:srgbClr val="1F4E79"/>
                </a:solidFill>
                <a:effectLst/>
                <a:latin typeface="+mn-lt"/>
                <a:ea typeface="Times New Roman" panose="02020603050405020304" pitchFamily="18" charset="0"/>
                <a:cs typeface="Times New Roman" panose="02020603050405020304" pitchFamily="18" charset="0"/>
              </a:rPr>
              <a:t>Facilitator Notes:</a:t>
            </a:r>
          </a:p>
          <a:p>
            <a:pPr marL="0" marR="0">
              <a:spcBef>
                <a:spcPts val="200"/>
              </a:spcBef>
              <a:spcAft>
                <a:spcPts val="0"/>
              </a:spcAft>
            </a:pPr>
            <a:r>
              <a:rPr lang="en-US" sz="1800" b="0" dirty="0">
                <a:solidFill>
                  <a:srgbClr val="1F4E79"/>
                </a:solidFill>
                <a:effectLst/>
                <a:latin typeface="+mn-lt"/>
                <a:ea typeface="Times New Roman" panose="02020603050405020304" pitchFamily="18" charset="0"/>
                <a:cs typeface="Times New Roman" panose="02020603050405020304" pitchFamily="18" charset="0"/>
              </a:rPr>
              <a:t>Show the correct answers and discuss with the group.</a:t>
            </a:r>
          </a:p>
        </p:txBody>
      </p:sp>
      <p:sp>
        <p:nvSpPr>
          <p:cNvPr id="4" name="Slide Number Placeholder 3"/>
          <p:cNvSpPr>
            <a:spLocks noGrp="1"/>
          </p:cNvSpPr>
          <p:nvPr>
            <p:ph type="sldNum" sz="quarter" idx="5"/>
          </p:nvPr>
        </p:nvSpPr>
        <p:spPr/>
        <p:txBody>
          <a:bodyPr/>
          <a:lstStyle/>
          <a:p>
            <a:fld id="{BC4EFFE5-4D21-4A3A-8830-98F47A77FF7B}" type="slidenum">
              <a:rPr lang="en-US" smtClean="0"/>
              <a:t>13</a:t>
            </a:fld>
            <a:endParaRPr lang="en-US"/>
          </a:p>
        </p:txBody>
      </p:sp>
    </p:spTree>
    <p:extLst>
      <p:ext uri="{BB962C8B-B14F-4D97-AF65-F5344CB8AC3E}">
        <p14:creationId xmlns:p14="http://schemas.microsoft.com/office/powerpoint/2010/main" val="4042182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Let’s look at another scenario and think about some suggestions for the adult leader on what she could do to ensure healthy boundaries between Danny and the campers. </a:t>
            </a:r>
          </a:p>
          <a:p>
            <a:endParaRPr lang="en-US" sz="1800" dirty="0">
              <a:solidFill>
                <a:srgbClr val="464646"/>
              </a:solidFill>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64646"/>
                </a:solidFill>
                <a:latin typeface="Verdana" panose="020B0604030504040204" pitchFamily="34" charset="0"/>
              </a:rPr>
              <a:t>Danny is a 15-year-old helper at a Summer Day Camp. He helps the adult leaders with various activities like games, arts &amp; crafts, and Bible Study. A few of the girl campers have developed a bit of a crush on Danny and the girls always ask him to sit next to them and one of the girls even made him a “special” bracelet. One of the adult leaders has noticed the girls’ interest in Danny. </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a:lnSpc>
                <a:spcPct val="105000"/>
              </a:lnSpc>
              <a:spcBef>
                <a:spcPts val="600"/>
              </a:spcBef>
              <a:spcAft>
                <a:spcPts val="40"/>
              </a:spcAft>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Read the scenario and give the group 5 minutes to think of some suggestions.</a:t>
            </a:r>
          </a:p>
        </p:txBody>
      </p:sp>
      <p:sp>
        <p:nvSpPr>
          <p:cNvPr id="4" name="Slide Number Placeholder 3"/>
          <p:cNvSpPr>
            <a:spLocks noGrp="1"/>
          </p:cNvSpPr>
          <p:nvPr>
            <p:ph type="sldNum" sz="quarter" idx="5"/>
          </p:nvPr>
        </p:nvSpPr>
        <p:spPr/>
        <p:txBody>
          <a:bodyPr/>
          <a:lstStyle/>
          <a:p>
            <a:fld id="{BC4EFFE5-4D21-4A3A-8830-98F47A77FF7B}" type="slidenum">
              <a:rPr lang="en-US" smtClean="0"/>
              <a:t>14</a:t>
            </a:fld>
            <a:endParaRPr lang="en-US"/>
          </a:p>
        </p:txBody>
      </p:sp>
    </p:spTree>
    <p:extLst>
      <p:ext uri="{BB962C8B-B14F-4D97-AF65-F5344CB8AC3E}">
        <p14:creationId xmlns:p14="http://schemas.microsoft.com/office/powerpoint/2010/main" val="2760032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dirty="0">
                <a:solidFill>
                  <a:srgbClr val="000000"/>
                </a:solidFill>
                <a:latin typeface="+mn-lt"/>
              </a:rPr>
              <a:t>You may have said something like:</a:t>
            </a:r>
          </a:p>
          <a:p>
            <a:pPr algn="l"/>
            <a:endParaRPr lang="en-US" sz="1800" b="0" dirty="0">
              <a:solidFill>
                <a:srgbClr val="000000"/>
              </a:solidFill>
              <a:latin typeface="+mn-lt"/>
            </a:endParaRPr>
          </a:p>
          <a:p>
            <a:pPr marL="285750" indent="-285750" algn="l">
              <a:buFont typeface="Arial" panose="020B0604020202020204" pitchFamily="34" charset="0"/>
              <a:buChar char="•"/>
            </a:pPr>
            <a:r>
              <a:rPr lang="en-US" sz="1800" b="0" dirty="0">
                <a:solidFill>
                  <a:srgbClr val="000000"/>
                </a:solidFill>
                <a:latin typeface="+mn-lt"/>
              </a:rPr>
              <a:t>The leader could have a conversation with the girls to let them know that their actions are inappropriate.</a:t>
            </a:r>
          </a:p>
          <a:p>
            <a:pPr marL="285750" indent="-285750" algn="l">
              <a:buFont typeface="Arial" panose="020B0604020202020204" pitchFamily="34" charset="0"/>
              <a:buChar char="•"/>
            </a:pPr>
            <a:r>
              <a:rPr lang="en-US" sz="1800" b="0" dirty="0">
                <a:solidFill>
                  <a:srgbClr val="000000"/>
                </a:solidFill>
                <a:latin typeface="+mn-lt"/>
              </a:rPr>
              <a:t>The leader could speak to Danny to let him know that he should not reciprocate the special attention and to remind him to let an adult leader know if the girls continue the behavior.</a:t>
            </a:r>
          </a:p>
          <a:p>
            <a:pPr marL="285750" indent="-285750" algn="l">
              <a:buFont typeface="Arial" panose="020B0604020202020204" pitchFamily="34" charset="0"/>
              <a:buChar char="•"/>
            </a:pPr>
            <a:r>
              <a:rPr lang="en-US" sz="1800" b="0" dirty="0">
                <a:solidFill>
                  <a:srgbClr val="000000"/>
                </a:solidFill>
                <a:latin typeface="+mn-lt"/>
              </a:rPr>
              <a:t>Adult leaders could lead a discussion or make an announcement on the importance of healthy boundaries and what is appropriate camp behavior.</a:t>
            </a:r>
          </a:p>
          <a:p>
            <a:pPr marL="285750" indent="-285750" algn="l">
              <a:buFont typeface="Arial" panose="020B0604020202020204" pitchFamily="34" charset="0"/>
              <a:buChar char="•"/>
            </a:pPr>
            <a:r>
              <a:rPr lang="en-US" sz="1800" b="0" dirty="0">
                <a:solidFill>
                  <a:srgbClr val="000000"/>
                </a:solidFill>
                <a:latin typeface="+mn-lt"/>
              </a:rPr>
              <a:t>The leader could ensure proper supervision is in place during all camp activities to monitor all behaviors and interactions between campers and staff/volunteers.</a:t>
            </a:r>
          </a:p>
          <a:p>
            <a:pPr algn="l"/>
            <a:endParaRPr lang="en-US" sz="1800" b="0" dirty="0">
              <a:solidFill>
                <a:prstClr val="black"/>
              </a:solidFill>
              <a:latin typeface="+mn-lt"/>
            </a:endParaRPr>
          </a:p>
          <a:p>
            <a:pPr marL="0" marR="0">
              <a:lnSpc>
                <a:spcPct val="105000"/>
              </a:lnSpc>
              <a:spcBef>
                <a:spcPts val="600"/>
              </a:spcBef>
              <a:spcAft>
                <a:spcPts val="40"/>
              </a:spcAft>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a:lnSpc>
                <a:spcPct val="105000"/>
              </a:lnSpc>
              <a:spcBef>
                <a:spcPts val="600"/>
              </a:spcBef>
              <a:spcAft>
                <a:spcPts val="40"/>
              </a:spcAft>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Discuss the learners’ suggestions with the class, and then share the suggestions noted on the slide.</a:t>
            </a:r>
          </a:p>
        </p:txBody>
      </p:sp>
      <p:sp>
        <p:nvSpPr>
          <p:cNvPr id="4" name="Slide Number Placeholder 3"/>
          <p:cNvSpPr>
            <a:spLocks noGrp="1"/>
          </p:cNvSpPr>
          <p:nvPr>
            <p:ph type="sldNum" sz="quarter" idx="5"/>
          </p:nvPr>
        </p:nvSpPr>
        <p:spPr/>
        <p:txBody>
          <a:bodyPr/>
          <a:lstStyle/>
          <a:p>
            <a:fld id="{BC4EFFE5-4D21-4A3A-8830-98F47A77FF7B}" type="slidenum">
              <a:rPr lang="en-US" smtClean="0"/>
              <a:t>15</a:t>
            </a:fld>
            <a:endParaRPr lang="en-US"/>
          </a:p>
        </p:txBody>
      </p:sp>
    </p:spTree>
    <p:extLst>
      <p:ext uri="{BB962C8B-B14F-4D97-AF65-F5344CB8AC3E}">
        <p14:creationId xmlns:p14="http://schemas.microsoft.com/office/powerpoint/2010/main" val="1816216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The expectation is for everyone to model patterns of healthy relationships in all settings. </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Adults are required to offer appropriate expressions of affection and to maintain boundaries when sharing personal information. </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By modeling appropriate boundaries, adults can advocate for youth and vulnerable adults and encourage their awareness of boundaries and limitations. </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a:lnSpc>
                <a:spcPct val="105000"/>
              </a:lnSpc>
              <a:spcBef>
                <a:spcPts val="600"/>
              </a:spcBef>
              <a:spcAft>
                <a:spcPts val="40"/>
              </a:spcAft>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16</a:t>
            </a:fld>
            <a:endParaRPr lang="en-US"/>
          </a:p>
        </p:txBody>
      </p:sp>
    </p:spTree>
    <p:extLst>
      <p:ext uri="{BB962C8B-B14F-4D97-AF65-F5344CB8AC3E}">
        <p14:creationId xmlns:p14="http://schemas.microsoft.com/office/powerpoint/2010/main" val="3125097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Children and youth have the same rights to healthy boundaries as everyone else. </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What are some best practices for healthy boundaries with and among children and youth?</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Avoid becoming overly-involved with youth and ensure you are only interacting appropriately</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Avoid inappropriate one-on-one interactions with children and youth</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Ensure proper supervision of children and youth</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Be aware of others’ behaviors. For example, have you noticed an adult paying special attention to one child in particular? Have you seen that one kid has been bullied by some of the older kids lately?</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Ensure children and youth know what is appropriate and inappropriate behavior. Be clear and transparent about rules on boundaries.</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Encourage children to speak up to a trusted adult if they feel any of their boundaries have been violated.</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a:lnSpc>
                <a:spcPct val="105000"/>
              </a:lnSpc>
              <a:spcBef>
                <a:spcPts val="600"/>
              </a:spcBef>
              <a:spcAft>
                <a:spcPts val="40"/>
              </a:spcAft>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N/A</a:t>
            </a: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17</a:t>
            </a:fld>
            <a:endParaRPr lang="en-US"/>
          </a:p>
        </p:txBody>
      </p:sp>
    </p:spTree>
    <p:extLst>
      <p:ext uri="{BB962C8B-B14F-4D97-AF65-F5344CB8AC3E}">
        <p14:creationId xmlns:p14="http://schemas.microsoft.com/office/powerpoint/2010/main" val="25113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It’s important to be your own advocate when it comes to boundaries and to empower others to do the same. </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Be clear about your own boundaries and limitations.</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If you are uncomfortable with a quick hello hug, request a high five or hand shake instead.</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Know and follow the rules on boundaries and what is appropriate.</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Communicate your feelings and avoid one-on-one interactions that may make you or someone else feel uncomfortable. </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The following slides outline a couple of scenarios demonstrating self-advocacy and maintaining healthy boundaries.</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N/A</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C4EFFE5-4D21-4A3A-8830-98F47A77FF7B}" type="slidenum">
              <a:rPr lang="en-US" smtClean="0"/>
              <a:t>18</a:t>
            </a:fld>
            <a:endParaRPr lang="en-US" dirty="0"/>
          </a:p>
        </p:txBody>
      </p:sp>
    </p:spTree>
    <p:extLst>
      <p:ext uri="{BB962C8B-B14F-4D97-AF65-F5344CB8AC3E}">
        <p14:creationId xmlns:p14="http://schemas.microsoft.com/office/powerpoint/2010/main" val="1980626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Here are a couple of scenarios demonstrating self-advocacy and maintaining healthy boundaries. Let’s review the first example. This is an example of adult self-advocacy.</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Tucker is a Eucharistic Visitor that visits Mrs. Johnson who can’t make it to services regularly. Mrs. Johnson recently lost her spouse and has no other family. She’s been confiding in Tucker more and more, and has even started asking for help with her finances. Tucker is uncomfortable helping Mrs. Johnson with these important decisions and knows that he needs to ensure proper boundaries. </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He explains to Mrs. Johnson that he can work with the church to see if some assistance can be provided and suggests she reach out to a close friend that may be able to help her with those decisions. He also informs his supervisor of the situation and of his suggestions to Mrs. Johnson. </a:t>
            </a:r>
            <a:endParaRPr lang="en-US" sz="1800" dirty="0">
              <a:solidFill>
                <a:prstClr val="black"/>
              </a:solidFill>
              <a:latin typeface="Microsoft Sans Serif" panose="020B0604020202020204" pitchFamily="34" charset="0"/>
            </a:endParaRPr>
          </a:p>
          <a:p>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N/A</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C4EFFE5-4D21-4A3A-8830-98F47A77FF7B}" type="slidenum">
              <a:rPr lang="en-US" smtClean="0"/>
              <a:t>19</a:t>
            </a:fld>
            <a:endParaRPr lang="en-US" dirty="0"/>
          </a:p>
        </p:txBody>
      </p:sp>
    </p:spTree>
    <p:extLst>
      <p:ext uri="{BB962C8B-B14F-4D97-AF65-F5344CB8AC3E}">
        <p14:creationId xmlns:p14="http://schemas.microsoft.com/office/powerpoint/2010/main" val="2171136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Verdana" panose="020B0604030504040204" pitchFamily="34" charset="0"/>
              </a:rPr>
              <a:t>Welcome to the Safe Church, Safe Communities Series course on Healthy Boundaries. This course is designed with many roles in mind and will walk you through the types of boundaries, best practices for forming and maintaining healthy boundaries, and how to recognize and best respond to boundary violations. </a:t>
            </a:r>
            <a:endParaRPr lang="en-US" sz="1800" dirty="0">
              <a:solidFill>
                <a:prstClr val="black"/>
              </a:solidFill>
              <a:latin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2</a:t>
            </a:fld>
            <a:endParaRPr lang="en-US"/>
          </a:p>
        </p:txBody>
      </p:sp>
    </p:spTree>
    <p:extLst>
      <p:ext uri="{BB962C8B-B14F-4D97-AF65-F5344CB8AC3E}">
        <p14:creationId xmlns:p14="http://schemas.microsoft.com/office/powerpoint/2010/main" val="308622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Let’s look at this next example of youth self-advocacy. </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At Bible Study, any time the group splits up to discuss the story they just read, two older boys always approach Melody and ask her to join their group. In the past they’ve made comments about her looks and they rarely want to discuss the story they just read. On this particular evening, the two boys invite only Melody, which makes her even more uncomfortable. Instead of joining, she lets them know that she has found another group to work with from now on. </a:t>
            </a:r>
          </a:p>
          <a:p>
            <a:r>
              <a:rPr lang="en-US" sz="1800" dirty="0">
                <a:solidFill>
                  <a:srgbClr val="464646"/>
                </a:solidFill>
                <a:latin typeface="Verdana" panose="020B0604030504040204" pitchFamily="34" charset="0"/>
              </a:rPr>
              <a:t>Melody also shares with her Bible Study leader the types of comments the boys made and that it made her feel uncomfortable. </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N/A</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C4EFFE5-4D21-4A3A-8830-98F47A77FF7B}" type="slidenum">
              <a:rPr lang="en-US" smtClean="0"/>
              <a:t>20</a:t>
            </a:fld>
            <a:endParaRPr lang="en-US" dirty="0"/>
          </a:p>
        </p:txBody>
      </p:sp>
    </p:spTree>
    <p:extLst>
      <p:ext uri="{BB962C8B-B14F-4D97-AF65-F5344CB8AC3E}">
        <p14:creationId xmlns:p14="http://schemas.microsoft.com/office/powerpoint/2010/main" val="1998583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Let’s discuss both examples.</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Speaking up can be hard to do. The other person may not have been intentionally crossing a boundary, but by letting someone know proper supervision and monitoring can be reinforced and discussions around appropriate boundaries can be reinforced if needed. </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In Tucker’s instance, sharing this information with his supervisor may have prevented a false allegation. </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In Melody’s instance, sharing this information with the Bible Study leader may have prevented the boys from making someone else feel uncomfortable. </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Ask the class to share their thoughts about both self-advocacy examples. Then discuss with the class.</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C4EFFE5-4D21-4A3A-8830-98F47A77FF7B}" type="slidenum">
              <a:rPr lang="en-US" smtClean="0"/>
              <a:t>21</a:t>
            </a:fld>
            <a:endParaRPr lang="en-US" dirty="0"/>
          </a:p>
        </p:txBody>
      </p:sp>
    </p:spTree>
    <p:extLst>
      <p:ext uri="{BB962C8B-B14F-4D97-AF65-F5344CB8AC3E}">
        <p14:creationId xmlns:p14="http://schemas.microsoft.com/office/powerpoint/2010/main" val="4287970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Depending on your role, your response may vary, but if you are witness to any boundary violation, your first response should be to immediately, effectively, and safely interrupt the behavior and ensure safety by blocking access. Finally, responding should always involve notifying appropriate parties of the incident. Additionally, if you suspect or hear of boundary violations, you should still do your best to block access and notify the proper individuals, even if you didn’t witness the violation firsthand. </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20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200" b="1" dirty="0">
                <a:solidFill>
                  <a:srgbClr val="000000"/>
                </a:solidFill>
                <a:effectLst/>
                <a:latin typeface="+mn-lt"/>
                <a:ea typeface="MS Mincho" panose="02020609040205080304" pitchFamily="49" charset="-128"/>
                <a:cs typeface="Times New Roman" panose="02020603050405020304" pitchFamily="18" charset="0"/>
              </a:rPr>
              <a:t>Facilitator Notes:</a:t>
            </a:r>
          </a:p>
          <a:p>
            <a:pPr marL="0" marR="0">
              <a:lnSpc>
                <a:spcPct val="105000"/>
              </a:lnSpc>
              <a:spcBef>
                <a:spcPts val="600"/>
              </a:spcBef>
              <a:spcAft>
                <a:spcPts val="40"/>
              </a:spcAft>
            </a:pPr>
            <a:r>
              <a:rPr lang="en-US" sz="1200" b="0" dirty="0">
                <a:solidFill>
                  <a:srgbClr val="000000"/>
                </a:solidFill>
                <a:effectLst/>
                <a:latin typeface="+mn-lt"/>
                <a:ea typeface="MS Mincho" panose="02020609040205080304" pitchFamily="49" charset="-128"/>
                <a:cs typeface="Times New Roman" panose="02020603050405020304" pitchFamily="18" charset="0"/>
              </a:rPr>
              <a:t>N/A</a:t>
            </a:r>
          </a:p>
          <a:p>
            <a:endParaRPr lang="en-US"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22</a:t>
            </a:fld>
            <a:endParaRPr lang="en-US" dirty="0"/>
          </a:p>
        </p:txBody>
      </p:sp>
    </p:spTree>
    <p:extLst>
      <p:ext uri="{BB962C8B-B14F-4D97-AF65-F5344CB8AC3E}">
        <p14:creationId xmlns:p14="http://schemas.microsoft.com/office/powerpoint/2010/main" val="3432732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It can be hard to determine if you should really interrupt. Maybe you see that a Sunday school teacher just redirected a young child who then immediately started throwing a tantrum. It can be alarming and may have you questioning whether or not you should get involved. Remember what we learned about healthy boundaries and how children and adults may have different experiences. Lean on your awareness of healthy boundaries to guide you</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200" b="1"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200" b="1" dirty="0">
                <a:solidFill>
                  <a:srgbClr val="000000"/>
                </a:solidFill>
                <a:effectLst/>
                <a:latin typeface="+mn-lt"/>
                <a:ea typeface="MS Mincho" panose="02020609040205080304" pitchFamily="49" charset="-128"/>
                <a:cs typeface="Times New Roman" panose="02020603050405020304" pitchFamily="18" charset="0"/>
              </a:rPr>
              <a:t>Facilitator Notes:</a:t>
            </a:r>
          </a:p>
          <a:p>
            <a:pPr marL="0" marR="0">
              <a:lnSpc>
                <a:spcPct val="105000"/>
              </a:lnSpc>
              <a:spcBef>
                <a:spcPts val="600"/>
              </a:spcBef>
              <a:spcAft>
                <a:spcPts val="40"/>
              </a:spcAft>
            </a:pPr>
            <a:r>
              <a:rPr lang="en-US" sz="1200" b="0" dirty="0">
                <a:solidFill>
                  <a:srgbClr val="000000"/>
                </a:solidFill>
                <a:effectLst/>
                <a:latin typeface="+mn-lt"/>
                <a:ea typeface="MS Mincho" panose="02020609040205080304" pitchFamily="49" charset="-128"/>
                <a:cs typeface="Times New Roman" panose="02020603050405020304" pitchFamily="18" charset="0"/>
              </a:rPr>
              <a:t>N/A</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 </a:t>
            </a:r>
          </a:p>
          <a:p>
            <a:pPr marL="0" marR="0">
              <a:lnSpc>
                <a:spcPct val="105000"/>
              </a:lnSpc>
              <a:spcBef>
                <a:spcPts val="600"/>
              </a:spcBef>
              <a:spcAft>
                <a:spcPts val="40"/>
              </a:spcAft>
            </a:pPr>
            <a:endParaRPr lang="en-US" sz="1200" dirty="0">
              <a:solidFill>
                <a:srgbClr val="000000"/>
              </a:solidFill>
              <a:effectLst/>
              <a:latin typeface="+mn-lt"/>
              <a:ea typeface="MS Mincho" panose="02020609040205080304" pitchFamily="49" charset="-128"/>
              <a:cs typeface="Times New Roman" panose="02020603050405020304" pitchFamily="18" charset="0"/>
            </a:endParaRPr>
          </a:p>
          <a:p>
            <a:endParaRPr lang="en-US"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23</a:t>
            </a:fld>
            <a:endParaRPr lang="en-US" dirty="0"/>
          </a:p>
        </p:txBody>
      </p:sp>
    </p:spTree>
    <p:extLst>
      <p:ext uri="{BB962C8B-B14F-4D97-AF65-F5344CB8AC3E}">
        <p14:creationId xmlns:p14="http://schemas.microsoft.com/office/powerpoint/2010/main" val="926646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Let’s revisit the same scenario. This time, you hear the Sunday school teacher yelling and using profanity with the young child. The child begins throwing a tantrum. This is an example of where it is appropriate to interrupt, regardless of your role. </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Interrupting may be as simple as striking up a conversation with the Sunday School teacher so you can ensure that they don’t continue speaking to the child in that manner. Perhaps you’re a parent to another child in the class and you decide to abruptly call out the Sunday School teacher for her use of harsh language and how she disciplined the child. After all, you wouldn’t want her to treat your child that way. Always assess the situation, but if you feel that a boundary is being violated or that another child or vulnerable adult may be in harm’s way, it’s important to immediately interrupt the behavior. </a:t>
            </a:r>
            <a:endParaRPr lang="en-US" sz="1800" b="1" dirty="0">
              <a:solidFill>
                <a:srgbClr val="464646"/>
              </a:solidFill>
              <a:latin typeface="Calibri" panose="020F0502020204030204" pitchFamily="34" charset="0"/>
            </a:endParaRPr>
          </a:p>
          <a:p>
            <a:endParaRPr lang="en-US" sz="1800" dirty="0">
              <a:solidFill>
                <a:srgbClr val="464646"/>
              </a:solidFill>
              <a:latin typeface="Calibri" panose="020F0502020204030204" pitchFamily="34" charset="0"/>
            </a:endParaRPr>
          </a:p>
          <a:p>
            <a:r>
              <a:rPr lang="en-US" sz="1800" b="1" dirty="0">
                <a:solidFill>
                  <a:srgbClr val="464646"/>
                </a:solidFill>
                <a:latin typeface="Calibri" panose="020F0502020204030204" pitchFamily="34" charset="0"/>
              </a:rPr>
              <a:t>Facilitator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64646"/>
                </a:solidFill>
                <a:latin typeface="Calibri" panose="020F0502020204030204" pitchFamily="34" charset="0"/>
              </a:rPr>
              <a:t>Click the play button to play the video and then discuss with the class.</a:t>
            </a:r>
          </a:p>
          <a:p>
            <a:endParaRPr lang="en-US" sz="1800" dirty="0">
              <a:solidFill>
                <a:srgbClr val="464646"/>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24</a:t>
            </a:fld>
            <a:endParaRPr lang="en-US"/>
          </a:p>
        </p:txBody>
      </p:sp>
    </p:spTree>
    <p:extLst>
      <p:ext uri="{BB962C8B-B14F-4D97-AF65-F5344CB8AC3E}">
        <p14:creationId xmlns:p14="http://schemas.microsoft.com/office/powerpoint/2010/main" val="2391559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mn-lt"/>
              </a:rPr>
              <a:t>Let’s take a moment to consider another scenario and think about how we would ensure Dominic’s safety.</a:t>
            </a:r>
          </a:p>
          <a:p>
            <a:endParaRPr lang="en-US" sz="1800" dirty="0">
              <a:solidFill>
                <a:srgbClr val="000000"/>
              </a:solidFill>
              <a:latin typeface="+mn-lt"/>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p:txBody>
      </p:sp>
      <p:sp>
        <p:nvSpPr>
          <p:cNvPr id="4" name="Slide Number Placeholder 3"/>
          <p:cNvSpPr>
            <a:spLocks noGrp="1"/>
          </p:cNvSpPr>
          <p:nvPr>
            <p:ph type="sldNum" sz="quarter" idx="5"/>
          </p:nvPr>
        </p:nvSpPr>
        <p:spPr/>
        <p:txBody>
          <a:bodyPr/>
          <a:lstStyle/>
          <a:p>
            <a:fld id="{BC4EFFE5-4D21-4A3A-8830-98F47A77FF7B}" type="slidenum">
              <a:rPr lang="en-US" smtClean="0"/>
              <a:t>25</a:t>
            </a:fld>
            <a:endParaRPr lang="en-US"/>
          </a:p>
        </p:txBody>
      </p:sp>
    </p:spTree>
    <p:extLst>
      <p:ext uri="{BB962C8B-B14F-4D97-AF65-F5344CB8AC3E}">
        <p14:creationId xmlns:p14="http://schemas.microsoft.com/office/powerpoint/2010/main" val="449886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mn-lt"/>
              </a:rPr>
              <a:t>Here’s the scenario. After service one Sunday, you notice Dominic and </a:t>
            </a:r>
            <a:r>
              <a:rPr lang="en-US" sz="1800" dirty="0" err="1">
                <a:solidFill>
                  <a:srgbClr val="464646"/>
                </a:solidFill>
                <a:latin typeface="+mn-lt"/>
              </a:rPr>
              <a:t>Quon</a:t>
            </a:r>
            <a:r>
              <a:rPr lang="en-US" sz="1800" dirty="0">
                <a:solidFill>
                  <a:srgbClr val="464646"/>
                </a:solidFill>
                <a:latin typeface="+mn-lt"/>
              </a:rPr>
              <a:t>, two teenage boys, walking behind the side of the church building. You recognize them from the youth group and you remember that </a:t>
            </a:r>
            <a:r>
              <a:rPr lang="en-US" sz="1800" dirty="0" err="1">
                <a:solidFill>
                  <a:srgbClr val="464646"/>
                </a:solidFill>
                <a:latin typeface="+mn-lt"/>
              </a:rPr>
              <a:t>Quon</a:t>
            </a:r>
            <a:r>
              <a:rPr lang="en-US" sz="1800" dirty="0">
                <a:solidFill>
                  <a:srgbClr val="464646"/>
                </a:solidFill>
                <a:latin typeface="+mn-lt"/>
              </a:rPr>
              <a:t>, who was a little older, always seemed to be picking on Dominic.  You decide to interrupt by walking up to them and ask where they’re going. </a:t>
            </a:r>
            <a:r>
              <a:rPr lang="en-US" sz="1800" dirty="0" err="1">
                <a:solidFill>
                  <a:srgbClr val="464646"/>
                </a:solidFill>
                <a:latin typeface="+mn-lt"/>
              </a:rPr>
              <a:t>Quon</a:t>
            </a:r>
            <a:r>
              <a:rPr lang="en-US" sz="1800" dirty="0">
                <a:solidFill>
                  <a:srgbClr val="464646"/>
                </a:solidFill>
                <a:latin typeface="+mn-lt"/>
              </a:rPr>
              <a:t> immediately says he has to go and takes off. </a:t>
            </a:r>
            <a:endParaRPr lang="en-US" sz="1800" dirty="0">
              <a:solidFill>
                <a:prstClr val="black"/>
              </a:solidFill>
              <a:latin typeface="+mn-lt"/>
            </a:endParaRPr>
          </a:p>
          <a:p>
            <a:endParaRPr lang="en-US" sz="180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a:p>
            <a:pPr marL="0" marR="0">
              <a:lnSpc>
                <a:spcPct val="105000"/>
              </a:lnSpc>
              <a:spcBef>
                <a:spcPts val="600"/>
              </a:spcBef>
              <a:spcAft>
                <a:spcPts val="40"/>
              </a:spcAft>
            </a:pPr>
            <a:r>
              <a:rPr lang="en-US" sz="1800" b="0" dirty="0">
                <a:solidFill>
                  <a:srgbClr val="000000"/>
                </a:solidFill>
                <a:effectLst/>
                <a:latin typeface="+mn-lt"/>
                <a:ea typeface="MS Mincho" panose="02020609040205080304" pitchFamily="49" charset="-128"/>
                <a:cs typeface="Times New Roman" panose="02020603050405020304" pitchFamily="18" charset="0"/>
              </a:rPr>
              <a:t>Read the scenario and then move to the next slide (to show the choices again).</a:t>
            </a:r>
          </a:p>
        </p:txBody>
      </p:sp>
      <p:sp>
        <p:nvSpPr>
          <p:cNvPr id="4" name="Slide Number Placeholder 3"/>
          <p:cNvSpPr>
            <a:spLocks noGrp="1"/>
          </p:cNvSpPr>
          <p:nvPr>
            <p:ph type="sldNum" sz="quarter" idx="5"/>
          </p:nvPr>
        </p:nvSpPr>
        <p:spPr/>
        <p:txBody>
          <a:bodyPr/>
          <a:lstStyle/>
          <a:p>
            <a:fld id="{BC4EFFE5-4D21-4A3A-8830-98F47A77FF7B}" type="slidenum">
              <a:rPr lang="en-US" smtClean="0"/>
              <a:t>26</a:t>
            </a:fld>
            <a:endParaRPr lang="en-US"/>
          </a:p>
        </p:txBody>
      </p:sp>
    </p:spTree>
    <p:extLst>
      <p:ext uri="{BB962C8B-B14F-4D97-AF65-F5344CB8AC3E}">
        <p14:creationId xmlns:p14="http://schemas.microsoft.com/office/powerpoint/2010/main" val="3120352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mn-lt"/>
              </a:rPr>
              <a:t>How would we ensure Dominic’s safety? Our options include:</a:t>
            </a:r>
          </a:p>
          <a:p>
            <a:pPr marL="285750" indent="-285750">
              <a:buFont typeface="Arial" panose="020B0604020202020204" pitchFamily="34" charset="0"/>
              <a:buChar char="•"/>
            </a:pPr>
            <a:r>
              <a:rPr lang="en-US" sz="1800" dirty="0">
                <a:solidFill>
                  <a:srgbClr val="464646"/>
                </a:solidFill>
                <a:latin typeface="+mn-lt"/>
              </a:rPr>
              <a:t>Ask Dominic if he’s ok and tell him to find his parents. </a:t>
            </a:r>
          </a:p>
          <a:p>
            <a:pPr marL="285750" indent="-285750">
              <a:buFont typeface="Arial" panose="020B0604020202020204" pitchFamily="34" charset="0"/>
              <a:buChar char="•"/>
            </a:pPr>
            <a:r>
              <a:rPr lang="en-US" sz="1800" dirty="0">
                <a:solidFill>
                  <a:srgbClr val="464646"/>
                </a:solidFill>
                <a:latin typeface="+mn-lt"/>
              </a:rPr>
              <a:t>Walk Dominic back to the front of the building (where many others are gathered) so that you can both find his parents. </a:t>
            </a:r>
          </a:p>
          <a:p>
            <a:pPr marL="285750" indent="-285750">
              <a:buFont typeface="Arial" panose="020B0604020202020204" pitchFamily="34" charset="0"/>
              <a:buChar char="•"/>
            </a:pPr>
            <a:r>
              <a:rPr lang="en-US" sz="1800" dirty="0">
                <a:solidFill>
                  <a:srgbClr val="464646"/>
                </a:solidFill>
                <a:latin typeface="+mn-lt"/>
              </a:rPr>
              <a:t>Dominic says that his mom is picking up his little sister from Sunday school. Offer to wait out front of the church (where many others are gathered) with Dominic until his mom arrives. </a:t>
            </a:r>
            <a:endParaRPr lang="en-US" sz="1800" dirty="0">
              <a:solidFill>
                <a:prstClr val="black"/>
              </a:solidFill>
              <a:latin typeface="+mn-lt"/>
            </a:endParaRPr>
          </a:p>
          <a:p>
            <a:endParaRPr lang="en-US" sz="1800" dirty="0">
              <a:solidFill>
                <a:srgbClr val="000000"/>
              </a:solidFill>
              <a:latin typeface="+mn-lt"/>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a:p>
            <a:pPr marL="0" marR="0">
              <a:lnSpc>
                <a:spcPct val="105000"/>
              </a:lnSpc>
              <a:spcBef>
                <a:spcPts val="600"/>
              </a:spcBef>
              <a:spcAft>
                <a:spcPts val="40"/>
              </a:spcAft>
            </a:pPr>
            <a:r>
              <a:rPr lang="en-US" sz="1800" b="0" dirty="0">
                <a:solidFill>
                  <a:srgbClr val="000000"/>
                </a:solidFill>
                <a:effectLst/>
                <a:latin typeface="+mn-lt"/>
                <a:ea typeface="MS Mincho" panose="02020609040205080304" pitchFamily="49" charset="-128"/>
                <a:cs typeface="Times New Roman" panose="02020603050405020304" pitchFamily="18" charset="0"/>
              </a:rPr>
              <a:t>Give the class a few moments to select their choice. On the next slide discuss the answers.</a:t>
            </a:r>
          </a:p>
        </p:txBody>
      </p:sp>
      <p:sp>
        <p:nvSpPr>
          <p:cNvPr id="4" name="Slide Number Placeholder 3"/>
          <p:cNvSpPr>
            <a:spLocks noGrp="1"/>
          </p:cNvSpPr>
          <p:nvPr>
            <p:ph type="sldNum" sz="quarter" idx="5"/>
          </p:nvPr>
        </p:nvSpPr>
        <p:spPr/>
        <p:txBody>
          <a:bodyPr/>
          <a:lstStyle/>
          <a:p>
            <a:fld id="{BC4EFFE5-4D21-4A3A-8830-98F47A77FF7B}" type="slidenum">
              <a:rPr lang="en-US" smtClean="0"/>
              <a:t>27</a:t>
            </a:fld>
            <a:endParaRPr lang="en-US"/>
          </a:p>
        </p:txBody>
      </p:sp>
    </p:spTree>
    <p:extLst>
      <p:ext uri="{BB962C8B-B14F-4D97-AF65-F5344CB8AC3E}">
        <p14:creationId xmlns:p14="http://schemas.microsoft.com/office/powerpoint/2010/main" val="92003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5000"/>
              </a:lnSpc>
              <a:spcBef>
                <a:spcPts val="600"/>
              </a:spcBef>
              <a:spcAft>
                <a:spcPts val="40"/>
              </a:spcAft>
              <a:buClrTx/>
              <a:buSzTx/>
              <a:buFontTx/>
              <a:buNone/>
              <a:tabLst/>
              <a:defRPr/>
            </a:pPr>
            <a:r>
              <a:rPr lang="en-US" sz="1800" dirty="0">
                <a:solidFill>
                  <a:srgbClr val="464646"/>
                </a:solidFill>
                <a:latin typeface="Verdana" panose="020B0604030504040204" pitchFamily="34" charset="0"/>
              </a:rPr>
              <a:t>The last two options are correct. By staying with Dominic until a parent arrives, you can ensure his safety from </a:t>
            </a:r>
            <a:r>
              <a:rPr lang="en-US" sz="1800" dirty="0" err="1">
                <a:solidFill>
                  <a:srgbClr val="464646"/>
                </a:solidFill>
                <a:latin typeface="Verdana" panose="020B0604030504040204" pitchFamily="34" charset="0"/>
              </a:rPr>
              <a:t>Quon</a:t>
            </a:r>
            <a:r>
              <a:rPr lang="en-US" sz="1800" dirty="0">
                <a:solidFill>
                  <a:srgbClr val="464646"/>
                </a:solidFill>
                <a:latin typeface="Verdana" panose="020B0604030504040204" pitchFamily="34" charset="0"/>
              </a:rPr>
              <a:t>. If you left Dominic alone, </a:t>
            </a:r>
            <a:r>
              <a:rPr lang="en-US" sz="1800" dirty="0" err="1">
                <a:solidFill>
                  <a:srgbClr val="464646"/>
                </a:solidFill>
                <a:latin typeface="Verdana" panose="020B0604030504040204" pitchFamily="34" charset="0"/>
              </a:rPr>
              <a:t>Quon</a:t>
            </a:r>
            <a:r>
              <a:rPr lang="en-US" sz="1800" dirty="0">
                <a:solidFill>
                  <a:srgbClr val="464646"/>
                </a:solidFill>
                <a:latin typeface="Verdana" panose="020B0604030504040204" pitchFamily="34" charset="0"/>
              </a:rPr>
              <a:t> could have easily approached him again. </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200" b="1"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200" b="1" dirty="0">
                <a:solidFill>
                  <a:srgbClr val="000000"/>
                </a:solidFill>
                <a:effectLst/>
                <a:latin typeface="+mn-lt"/>
                <a:ea typeface="MS Mincho" panose="02020609040205080304" pitchFamily="49" charset="-128"/>
                <a:cs typeface="Times New Roman" panose="02020603050405020304" pitchFamily="18" charset="0"/>
              </a:rPr>
              <a:t>Facilitator Notes:</a:t>
            </a:r>
          </a:p>
          <a:p>
            <a:pPr marL="0" marR="0">
              <a:lnSpc>
                <a:spcPct val="105000"/>
              </a:lnSpc>
              <a:spcBef>
                <a:spcPts val="600"/>
              </a:spcBef>
              <a:spcAft>
                <a:spcPts val="40"/>
              </a:spcAft>
            </a:pPr>
            <a:r>
              <a:rPr lang="en-US" sz="1200" b="0" dirty="0">
                <a:solidFill>
                  <a:srgbClr val="000000"/>
                </a:solidFill>
                <a:effectLst/>
                <a:latin typeface="+mn-lt"/>
                <a:ea typeface="MS Mincho" panose="02020609040205080304" pitchFamily="49" charset="-128"/>
                <a:cs typeface="Times New Roman" panose="02020603050405020304" pitchFamily="18" charset="0"/>
              </a:rPr>
              <a:t>Share with the class the correct answers (B and C).</a:t>
            </a:r>
          </a:p>
        </p:txBody>
      </p:sp>
      <p:sp>
        <p:nvSpPr>
          <p:cNvPr id="4" name="Slide Number Placeholder 3"/>
          <p:cNvSpPr>
            <a:spLocks noGrp="1"/>
          </p:cNvSpPr>
          <p:nvPr>
            <p:ph type="sldNum" sz="quarter" idx="5"/>
          </p:nvPr>
        </p:nvSpPr>
        <p:spPr/>
        <p:txBody>
          <a:bodyPr/>
          <a:lstStyle/>
          <a:p>
            <a:fld id="{BC4EFFE5-4D21-4A3A-8830-98F47A77FF7B}" type="slidenum">
              <a:rPr lang="en-US" smtClean="0"/>
              <a:t>28</a:t>
            </a:fld>
            <a:endParaRPr lang="en-US" dirty="0"/>
          </a:p>
        </p:txBody>
      </p:sp>
    </p:spTree>
    <p:extLst>
      <p:ext uri="{BB962C8B-B14F-4D97-AF65-F5344CB8AC3E}">
        <p14:creationId xmlns:p14="http://schemas.microsoft.com/office/powerpoint/2010/main" val="3611528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Although an isolated instance or one inappropriate behavior doesn’t make someone an offender, you may not be aware of prior inappropriate behaviors they’ve displayed. By notifying a church leader, clergy member, or supervisor of the incident, you can help make others aware so that proper steps can be taken to ensure safety. If you witness or suspect sexual abuse, you should immediately report the incident to law enforcement or appropriate child welfare agency. </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Let’s consider the two scenarios we just reviewed. Who would be a good person to notify regarding the Sunday School teacher incident?  </a:t>
            </a:r>
            <a:endParaRPr lang="en-US" sz="1800" dirty="0">
              <a:solidFill>
                <a:prstClr val="black"/>
              </a:solidFill>
              <a:latin typeface="Microsoft Sans Serif" panose="020B0604020202020204" pitchFamily="34" charset="0"/>
            </a:endParaRPr>
          </a:p>
          <a:p>
            <a:endParaRPr lang="en-US" sz="1800" i="0" dirty="0">
              <a:solidFill>
                <a:srgbClr val="000000"/>
              </a:solidFill>
              <a:latin typeface="+mn-lt"/>
            </a:endParaRPr>
          </a:p>
          <a:p>
            <a:pPr marL="0" marR="0">
              <a:lnSpc>
                <a:spcPct val="105000"/>
              </a:lnSpc>
              <a:spcBef>
                <a:spcPts val="600"/>
              </a:spcBef>
              <a:spcAft>
                <a:spcPts val="40"/>
              </a:spcAft>
            </a:pPr>
            <a:r>
              <a:rPr lang="en-US" sz="1200" b="1" dirty="0">
                <a:solidFill>
                  <a:srgbClr val="000000"/>
                </a:solidFill>
                <a:effectLst/>
                <a:latin typeface="+mn-lt"/>
                <a:ea typeface="MS Mincho" panose="02020609040205080304" pitchFamily="49" charset="-128"/>
                <a:cs typeface="Times New Roman" panose="02020603050405020304" pitchFamily="18" charset="0"/>
              </a:rPr>
              <a:t>Facilitator Notes:</a:t>
            </a:r>
          </a:p>
          <a:p>
            <a:endParaRPr lang="en-US" sz="1800" i="0" dirty="0">
              <a:solidFill>
                <a:srgbClr val="000000"/>
              </a:solidFill>
              <a:latin typeface="+mn-lt"/>
            </a:endParaRPr>
          </a:p>
          <a:p>
            <a:endParaRPr lang="en-US" sz="1800" i="0" dirty="0">
              <a:solidFill>
                <a:prstClr val="black"/>
              </a:solidFill>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29</a:t>
            </a:fld>
            <a:endParaRPr lang="en-US" dirty="0"/>
          </a:p>
        </p:txBody>
      </p:sp>
    </p:spTree>
    <p:extLst>
      <p:ext uri="{BB962C8B-B14F-4D97-AF65-F5344CB8AC3E}">
        <p14:creationId xmlns:p14="http://schemas.microsoft.com/office/powerpoint/2010/main" val="77996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Verdana" panose="020B0604030504040204" pitchFamily="34" charset="0"/>
              </a:rPr>
              <a:t>A boundary is a limit or space between you and another person, a clear place where you begin and the other person ends. The purpose of setting healthy boundaries is to protect and take good care of yourself and others. Healthy boundaries start with an awareness of the types of boundaries people have. These include physical, emotional and behavioral boundaries. Before learning more about each, let’s test your knowledge. After reading the following scenario, determine which type of boundary interaction occurred. </a:t>
            </a:r>
          </a:p>
          <a:p>
            <a:endParaRPr lang="en-US" sz="1800" dirty="0">
              <a:solidFill>
                <a:srgbClr val="000000"/>
              </a:solidFill>
              <a:latin typeface="Verdana" panose="020B0604030504040204" pitchFamily="34" charset="0"/>
            </a:endParaRPr>
          </a:p>
          <a:p>
            <a:r>
              <a:rPr lang="en-US" sz="1800" dirty="0">
                <a:solidFill>
                  <a:srgbClr val="000000"/>
                </a:solidFill>
                <a:latin typeface="Verdana" panose="020B0604030504040204" pitchFamily="34" charset="0"/>
              </a:rPr>
              <a:t>Let’s review the scenario: A Sunday school teacher’s partner often stops by during class time and requests hugs and piggyback rides from the kids. Sometimes he’ll even “steal a hug” from any child that won’t willingly give him a hug. This would be considered what type of inappropriate interaction?</a:t>
            </a:r>
            <a:endParaRPr lang="en-US" sz="1800" dirty="0">
              <a:solidFill>
                <a:prstClr val="black"/>
              </a:solidFill>
              <a:latin typeface="Microsoft Sans Serif" panose="020B0604020202020204" pitchFamily="34" charset="0"/>
            </a:endParaRPr>
          </a:p>
          <a:p>
            <a:pPr marL="0" marR="0">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Facilitator Notes:</a:t>
            </a:r>
          </a:p>
          <a:p>
            <a:pPr marL="0" marR="0">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Read the scenario and give the class 5 minutes to select their answer.</a:t>
            </a:r>
          </a:p>
        </p:txBody>
      </p:sp>
      <p:sp>
        <p:nvSpPr>
          <p:cNvPr id="4" name="Slide Number Placeholder 3"/>
          <p:cNvSpPr>
            <a:spLocks noGrp="1"/>
          </p:cNvSpPr>
          <p:nvPr>
            <p:ph type="sldNum" sz="quarter" idx="5"/>
          </p:nvPr>
        </p:nvSpPr>
        <p:spPr/>
        <p:txBody>
          <a:bodyPr/>
          <a:lstStyle/>
          <a:p>
            <a:fld id="{BC4EFFE5-4D21-4A3A-8830-98F47A77FF7B}" type="slidenum">
              <a:rPr lang="en-US" smtClean="0"/>
              <a:t>3</a:t>
            </a:fld>
            <a:endParaRPr lang="en-US"/>
          </a:p>
        </p:txBody>
      </p:sp>
    </p:spTree>
    <p:extLst>
      <p:ext uri="{BB962C8B-B14F-4D97-AF65-F5344CB8AC3E}">
        <p14:creationId xmlns:p14="http://schemas.microsoft.com/office/powerpoint/2010/main" val="1560836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Here is the scenario. You overhear a Sunday school teacher use profanity with a young child who has started throwing a tantrum.</a:t>
            </a:r>
            <a:endParaRPr lang="en-US" sz="1800" dirty="0">
              <a:solidFill>
                <a:prstClr val="black"/>
              </a:solidFill>
              <a:latin typeface="Microsoft Sans Serif" panose="020B0604020202020204" pitchFamily="34" charset="0"/>
            </a:endParaRPr>
          </a:p>
          <a:p>
            <a:endParaRPr lang="en-US" sz="1800" i="0" dirty="0">
              <a:solidFill>
                <a:srgbClr val="000000"/>
              </a:solidFill>
              <a:latin typeface="+mn-lt"/>
            </a:endParaRPr>
          </a:p>
          <a:p>
            <a:pPr marL="0" marR="0">
              <a:lnSpc>
                <a:spcPct val="105000"/>
              </a:lnSpc>
              <a:spcBef>
                <a:spcPts val="600"/>
              </a:spcBef>
              <a:spcAft>
                <a:spcPts val="40"/>
              </a:spcAft>
            </a:pPr>
            <a:r>
              <a:rPr lang="en-US" sz="1200" b="1" dirty="0">
                <a:solidFill>
                  <a:srgbClr val="000000"/>
                </a:solidFill>
                <a:effectLst/>
                <a:latin typeface="+mn-lt"/>
                <a:ea typeface="MS Mincho" panose="02020609040205080304" pitchFamily="49" charset="-128"/>
                <a:cs typeface="Times New Roman" panose="02020603050405020304" pitchFamily="18" charset="0"/>
              </a:rPr>
              <a:t>Facilitator Notes:</a:t>
            </a:r>
          </a:p>
          <a:p>
            <a:pPr marL="0" marR="0">
              <a:lnSpc>
                <a:spcPct val="105000"/>
              </a:lnSpc>
              <a:spcBef>
                <a:spcPts val="600"/>
              </a:spcBef>
              <a:spcAft>
                <a:spcPts val="40"/>
              </a:spcAft>
            </a:pPr>
            <a:r>
              <a:rPr lang="en-US" sz="1200" b="0" dirty="0">
                <a:solidFill>
                  <a:srgbClr val="000000"/>
                </a:solidFill>
                <a:effectLst/>
                <a:latin typeface="+mn-lt"/>
                <a:ea typeface="MS Mincho" panose="02020609040205080304" pitchFamily="49" charset="-128"/>
                <a:cs typeface="Times New Roman" panose="02020603050405020304" pitchFamily="18" charset="0"/>
              </a:rPr>
              <a:t>N/A</a:t>
            </a:r>
          </a:p>
          <a:p>
            <a:endParaRPr lang="en-US" sz="1800" i="0" dirty="0">
              <a:solidFill>
                <a:prstClr val="black"/>
              </a:solidFill>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30</a:t>
            </a:fld>
            <a:endParaRPr lang="en-US" dirty="0"/>
          </a:p>
        </p:txBody>
      </p:sp>
    </p:spTree>
    <p:extLst>
      <p:ext uri="{BB962C8B-B14F-4D97-AF65-F5344CB8AC3E}">
        <p14:creationId xmlns:p14="http://schemas.microsoft.com/office/powerpoint/2010/main" val="3717257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Let’s answer the question: “Who would be a good person to notify regarding the Sunday school teacher incident?”</a:t>
            </a:r>
          </a:p>
          <a:p>
            <a:r>
              <a:rPr lang="en-US" sz="1800" dirty="0">
                <a:solidFill>
                  <a:srgbClr val="000000"/>
                </a:solidFill>
                <a:latin typeface="Lato" panose="020F0502020204030203" pitchFamily="34" charset="0"/>
              </a:rPr>
              <a:t>Here are the options:</a:t>
            </a:r>
          </a:p>
          <a:p>
            <a:pPr marL="285750" indent="-285750">
              <a:buFont typeface="Arial" panose="020B0604020202020204" pitchFamily="34" charset="0"/>
              <a:buChar char="•"/>
            </a:pPr>
            <a:r>
              <a:rPr lang="en-US" sz="1800" dirty="0">
                <a:solidFill>
                  <a:srgbClr val="000000"/>
                </a:solidFill>
                <a:latin typeface="Lato" panose="020F0502020204030203" pitchFamily="34" charset="0"/>
              </a:rPr>
              <a:t>The Sunday school Director or a clergy member</a:t>
            </a:r>
          </a:p>
          <a:p>
            <a:pPr marL="285750" indent="-285750">
              <a:buFont typeface="Arial" panose="020B0604020202020204" pitchFamily="34" charset="0"/>
              <a:buChar char="•"/>
            </a:pPr>
            <a:r>
              <a:rPr lang="en-US" sz="1800" dirty="0">
                <a:solidFill>
                  <a:srgbClr val="000000"/>
                </a:solidFill>
                <a:latin typeface="Lato" panose="020F0502020204030203" pitchFamily="34" charset="0"/>
              </a:rPr>
              <a:t>The parent of the child who was yelled at</a:t>
            </a:r>
          </a:p>
          <a:p>
            <a:pPr marL="285750" indent="-285750">
              <a:buFont typeface="Arial" panose="020B0604020202020204" pitchFamily="34" charset="0"/>
              <a:buChar char="•"/>
            </a:pPr>
            <a:r>
              <a:rPr lang="en-US" sz="1800" dirty="0">
                <a:solidFill>
                  <a:srgbClr val="000000"/>
                </a:solidFill>
                <a:latin typeface="Lato" panose="020F0502020204030203" pitchFamily="34" charset="0"/>
              </a:rPr>
              <a:t>Both</a:t>
            </a:r>
          </a:p>
          <a:p>
            <a:pPr marL="285750" indent="-285750">
              <a:buFont typeface="Arial" panose="020B0604020202020204" pitchFamily="34" charset="0"/>
              <a:buChar char="•"/>
            </a:pPr>
            <a:endParaRPr lang="en-US" sz="1800" dirty="0">
              <a:solidFill>
                <a:srgbClr val="000000"/>
              </a:solidFill>
              <a:latin typeface="Lato" panose="020F0502020204030203" pitchFamily="34" charset="0"/>
            </a:endParaRPr>
          </a:p>
          <a:p>
            <a:pPr marL="0" indent="0">
              <a:buFont typeface="Arial" panose="020B0604020202020204" pitchFamily="34" charset="0"/>
              <a:buNone/>
            </a:pPr>
            <a:r>
              <a:rPr lang="en-US" sz="1800" dirty="0">
                <a:solidFill>
                  <a:srgbClr val="000000"/>
                </a:solidFill>
                <a:latin typeface="Lato" panose="020F0502020204030203" pitchFamily="34" charset="0"/>
              </a:rPr>
              <a:t>The answer is Both. That way the parent is aware in case they want to remove the child from that class and the teacher’s supervisor is aware so that proper supervision and monitoring can take place.</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mn-lt"/>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Calibri" panose="020F0502020204030204" pitchFamily="34" charset="0"/>
              </a:rPr>
              <a:t>Facilitator Note:</a:t>
            </a:r>
          </a:p>
          <a:p>
            <a:r>
              <a:rPr lang="en-US" sz="1800" dirty="0">
                <a:solidFill>
                  <a:srgbClr val="000000"/>
                </a:solidFill>
                <a:latin typeface="+mn-lt"/>
              </a:rPr>
              <a:t>Give the class a few minutes to think of the answer. Then discuss with the class.</a:t>
            </a:r>
            <a:endParaRPr lang="en-US" sz="1800" dirty="0">
              <a:solidFill>
                <a:prstClr val="black"/>
              </a:solidFill>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31</a:t>
            </a:fld>
            <a:endParaRPr lang="en-US"/>
          </a:p>
        </p:txBody>
      </p:sp>
    </p:spTree>
    <p:extLst>
      <p:ext uri="{BB962C8B-B14F-4D97-AF65-F5344CB8AC3E}">
        <p14:creationId xmlns:p14="http://schemas.microsoft.com/office/powerpoint/2010/main" val="1305136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Verdana" panose="020B0604030504040204" pitchFamily="34" charset="0"/>
              </a:rPr>
              <a:t>Now let’s ask this question: “Why should you notify the Youth Leader of the incident between Dominic and </a:t>
            </a:r>
            <a:r>
              <a:rPr lang="en-US" sz="1800" dirty="0" err="1">
                <a:solidFill>
                  <a:srgbClr val="000000"/>
                </a:solidFill>
                <a:latin typeface="Verdana" panose="020B0604030504040204" pitchFamily="34" charset="0"/>
              </a:rPr>
              <a:t>Quon</a:t>
            </a:r>
            <a:r>
              <a:rPr lang="en-US" sz="1800" dirty="0">
                <a:solidFill>
                  <a:srgbClr val="000000"/>
                </a:solidFill>
                <a:latin typeface="Verdana" panose="020B0604030504040204" pitchFamily="34" charset="0"/>
              </a:rPr>
              <a:t>?</a:t>
            </a:r>
          </a:p>
          <a:p>
            <a:r>
              <a:rPr lang="en-US" sz="1800" dirty="0">
                <a:solidFill>
                  <a:srgbClr val="000000"/>
                </a:solidFill>
                <a:latin typeface="Verdana" panose="020B0604030504040204" pitchFamily="34" charset="0"/>
              </a:rPr>
              <a:t>Our options include: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latin typeface="Verdana" panose="020B0604030504040204" pitchFamily="34" charset="0"/>
              </a:rPr>
              <a:t>So that </a:t>
            </a:r>
            <a:r>
              <a:rPr lang="en-US" sz="1800" dirty="0" err="1">
                <a:solidFill>
                  <a:srgbClr val="000000"/>
                </a:solidFill>
                <a:latin typeface="Verdana" panose="020B0604030504040204" pitchFamily="34" charset="0"/>
              </a:rPr>
              <a:t>Quon</a:t>
            </a:r>
            <a:r>
              <a:rPr lang="en-US" sz="1800" dirty="0">
                <a:solidFill>
                  <a:srgbClr val="000000"/>
                </a:solidFill>
                <a:latin typeface="Verdana" panose="020B0604030504040204" pitchFamily="34" charset="0"/>
              </a:rPr>
              <a:t> is too embarrassed to pick on Dominic again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latin typeface="Verdana" panose="020B0604030504040204" pitchFamily="34" charset="0"/>
              </a:rPr>
              <a:t>So that the Youth Leader can supervise and monitor interactions between </a:t>
            </a:r>
            <a:r>
              <a:rPr lang="en-US" sz="1800" dirty="0" err="1">
                <a:solidFill>
                  <a:srgbClr val="000000"/>
                </a:solidFill>
                <a:latin typeface="Verdana" panose="020B0604030504040204" pitchFamily="34" charset="0"/>
              </a:rPr>
              <a:t>Quon</a:t>
            </a:r>
            <a:r>
              <a:rPr lang="en-US" sz="1800" dirty="0">
                <a:solidFill>
                  <a:srgbClr val="000000"/>
                </a:solidFill>
                <a:latin typeface="Verdana" panose="020B0604030504040204" pitchFamily="34" charset="0"/>
              </a:rPr>
              <a:t> and other youth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latin typeface="Verdana" panose="020B0604030504040204" pitchFamily="34" charset="0"/>
              </a:rPr>
              <a:t>So that Dominic doesn’t have to tell his parents</a:t>
            </a:r>
            <a:endParaRPr lang="en-US" sz="1800" dirty="0">
              <a:solidFill>
                <a:prstClr val="black"/>
              </a:solidFill>
              <a:latin typeface="Microsoft Sans Serif" panose="020B0604020202020204" pitchFamily="34" charset="0"/>
            </a:endParaRPr>
          </a:p>
          <a:p>
            <a:endParaRPr lang="en-US" sz="1800" b="0" dirty="0">
              <a:solidFill>
                <a:srgbClr val="464646"/>
              </a:solidFill>
              <a:latin typeface="+mn-lt"/>
            </a:endParaRPr>
          </a:p>
          <a:p>
            <a:r>
              <a:rPr lang="en-US" sz="1800" b="0" dirty="0">
                <a:solidFill>
                  <a:srgbClr val="464646"/>
                </a:solidFill>
                <a:latin typeface="+mn-lt"/>
              </a:rPr>
              <a:t>The answer is the 2</a:t>
            </a:r>
            <a:r>
              <a:rPr lang="en-US" sz="1800" b="0" baseline="30000" dirty="0">
                <a:solidFill>
                  <a:srgbClr val="464646"/>
                </a:solidFill>
                <a:latin typeface="+mn-lt"/>
              </a:rPr>
              <a:t>nd</a:t>
            </a:r>
            <a:r>
              <a:rPr lang="en-US" sz="1800" b="0" dirty="0">
                <a:solidFill>
                  <a:srgbClr val="464646"/>
                </a:solidFill>
                <a:latin typeface="+mn-lt"/>
              </a:rPr>
              <a:t> option. So that the Youth Leader can supervise and monitor interactions between </a:t>
            </a:r>
            <a:r>
              <a:rPr lang="en-US" sz="1800" b="0" dirty="0" err="1">
                <a:solidFill>
                  <a:srgbClr val="464646"/>
                </a:solidFill>
                <a:latin typeface="+mn-lt"/>
              </a:rPr>
              <a:t>Quon</a:t>
            </a:r>
            <a:r>
              <a:rPr lang="en-US" sz="1800" b="0" dirty="0">
                <a:solidFill>
                  <a:srgbClr val="464646"/>
                </a:solidFill>
                <a:latin typeface="+mn-lt"/>
              </a:rPr>
              <a:t> and other youth.</a:t>
            </a:r>
          </a:p>
          <a:p>
            <a:endParaRPr lang="en-US" sz="1800" b="0" dirty="0">
              <a:solidFill>
                <a:srgbClr val="464646"/>
              </a:solidFill>
              <a:latin typeface="+mn-lt"/>
            </a:endParaRPr>
          </a:p>
          <a:p>
            <a:r>
              <a:rPr lang="en-US" sz="1800" b="1" dirty="0">
                <a:solidFill>
                  <a:srgbClr val="464646"/>
                </a:solidFill>
                <a:latin typeface="+mn-lt"/>
              </a:rPr>
              <a:t>Facilitator Notes:</a:t>
            </a:r>
            <a:endParaRPr lang="en-US" sz="1800" b="0" dirty="0">
              <a:solidFill>
                <a:srgbClr val="464646"/>
              </a:solidFill>
              <a:latin typeface="+mn-lt"/>
            </a:endParaRPr>
          </a:p>
          <a:p>
            <a:r>
              <a:rPr lang="en-US" sz="1800" dirty="0">
                <a:solidFill>
                  <a:srgbClr val="000000"/>
                </a:solidFill>
                <a:latin typeface="+mn-lt"/>
              </a:rPr>
              <a:t>Give the class a few minutes to think of the answer. Then discuss with the class.</a:t>
            </a:r>
            <a:endParaRPr lang="en-US" sz="1800" dirty="0">
              <a:solidFill>
                <a:prstClr val="black"/>
              </a:solidFill>
              <a:latin typeface="+mn-lt"/>
            </a:endParaRPr>
          </a:p>
          <a:p>
            <a:endParaRPr lang="en-US" sz="1200" b="0" dirty="0">
              <a:solidFill>
                <a:srgbClr val="464646"/>
              </a:solidFill>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32</a:t>
            </a:fld>
            <a:endParaRPr lang="en-US"/>
          </a:p>
        </p:txBody>
      </p:sp>
    </p:spTree>
    <p:extLst>
      <p:ext uri="{BB962C8B-B14F-4D97-AF65-F5344CB8AC3E}">
        <p14:creationId xmlns:p14="http://schemas.microsoft.com/office/powerpoint/2010/main" val="384988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Questions and Comments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will conclude our discussion on this Safe Church, Safe Communities course: Healthy Boundaries.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questions or comments do you have?</a:t>
            </a: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Allow participants to answer the first question fully before moving onto the second question:</a:t>
            </a:r>
          </a:p>
          <a:p>
            <a:pPr marL="0" marR="0" indent="0">
              <a:spcBef>
                <a:spcPts val="0"/>
              </a:spcBef>
              <a:spcAft>
                <a:spcPts val="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have you learned about heathy boundaries that you maybe did not know before this training?</a:t>
            </a:r>
          </a:p>
          <a:p>
            <a:endParaRPr lang="en-US" dirty="0"/>
          </a:p>
          <a:p>
            <a:r>
              <a:rPr lang="en-US" b="1" dirty="0"/>
              <a:t>Facilitator Note:</a:t>
            </a:r>
          </a:p>
          <a:p>
            <a:r>
              <a:rPr lang="en-US" dirty="0"/>
              <a:t>As you wrap up the discussion, be sure to:</a:t>
            </a:r>
          </a:p>
          <a:p>
            <a:pPr marL="171450" indent="-171450">
              <a:buFont typeface="Arial" panose="020B0604020202020204" pitchFamily="34" charset="0"/>
              <a:buChar char="•"/>
            </a:pPr>
            <a:r>
              <a:rPr lang="en-US" dirty="0"/>
              <a:t>Tell participants who they can reach out to if they have further questions or comments about the content covered in this training.</a:t>
            </a:r>
          </a:p>
          <a:p>
            <a:pPr marL="171450" indent="-171450">
              <a:buFont typeface="Arial" panose="020B0604020202020204" pitchFamily="34" charset="0"/>
              <a:buChar char="•"/>
            </a:pPr>
            <a:r>
              <a:rPr lang="en-US" dirty="0"/>
              <a:t>Conclude by thanking participants for their time and dedication.</a:t>
            </a:r>
          </a:p>
        </p:txBody>
      </p:sp>
      <p:sp>
        <p:nvSpPr>
          <p:cNvPr id="4" name="Slide Number Placeholder 3"/>
          <p:cNvSpPr>
            <a:spLocks noGrp="1"/>
          </p:cNvSpPr>
          <p:nvPr>
            <p:ph type="sldNum" sz="quarter" idx="5"/>
          </p:nvPr>
        </p:nvSpPr>
        <p:spPr/>
        <p:txBody>
          <a:bodyPr/>
          <a:lstStyle/>
          <a:p>
            <a:fld id="{BC4EFFE5-4D21-4A3A-8830-98F47A77FF7B}" type="slidenum">
              <a:rPr lang="en-US" smtClean="0"/>
              <a:t>33</a:t>
            </a:fld>
            <a:endParaRPr lang="en-US"/>
          </a:p>
        </p:txBody>
      </p:sp>
    </p:spTree>
    <p:extLst>
      <p:ext uri="{BB962C8B-B14F-4D97-AF65-F5344CB8AC3E}">
        <p14:creationId xmlns:p14="http://schemas.microsoft.com/office/powerpoint/2010/main" val="192120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cs typeface="Times New Roman" panose="02020603050405020304" pitchFamily="18" charset="0"/>
              </a:rPr>
              <a:t>Physical Boundary is the correct answer. </a:t>
            </a:r>
            <a:r>
              <a:rPr lang="en-US" sz="1800" dirty="0">
                <a:solidFill>
                  <a:srgbClr val="464646"/>
                </a:solidFill>
                <a:latin typeface="Verdana" panose="020B0604030504040204" pitchFamily="34" charset="0"/>
              </a:rPr>
              <a:t>By forcing a child to hug him or by hugging a child that does not want one, this person is violating a physical boundary. If you selected Emotional or Behavioral boundaries as an answer, we’ll learn more about each of these in the course.</a:t>
            </a:r>
            <a:endParaRPr lang="en-US" sz="1800" dirty="0">
              <a:solidFill>
                <a:prstClr val="black"/>
              </a:solidFill>
              <a:latin typeface="Microsoft Sans Serif" panose="020B0604020202020204" pitchFamily="34" charset="0"/>
            </a:endParaRPr>
          </a:p>
          <a:p>
            <a:pPr marL="0" marR="0">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cs typeface="Times New Roman" panose="02020603050405020304" pitchFamily="18" charset="0"/>
              </a:rPr>
              <a:t>Discuss with the learners what answers they selected. Then give the answer.</a:t>
            </a:r>
            <a:endParaRPr lang="en-US" sz="1800" dirty="0">
              <a:solidFill>
                <a:prstClr val="black"/>
              </a:solidFill>
              <a:latin typeface="Microsoft Sans Serif" panose="020B0604020202020204" pitchFamily="34" charset="0"/>
            </a:endParaRPr>
          </a:p>
          <a:p>
            <a:pPr marL="0" marR="0">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4</a:t>
            </a:fld>
            <a:endParaRPr lang="en-US"/>
          </a:p>
        </p:txBody>
      </p:sp>
    </p:spTree>
    <p:extLst>
      <p:ext uri="{BB962C8B-B14F-4D97-AF65-F5344CB8AC3E}">
        <p14:creationId xmlns:p14="http://schemas.microsoft.com/office/powerpoint/2010/main" val="2397649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mn-lt"/>
              </a:rPr>
              <a:t>Physical boundaries relate to a person’s body, physical space, and/or privacy. Appropriate physical interaction include: </a:t>
            </a:r>
          </a:p>
          <a:p>
            <a:pPr marL="285750" indent="-285750">
              <a:buFont typeface="Arial" panose="020B0604020202020204" pitchFamily="34" charset="0"/>
              <a:buChar char="•"/>
            </a:pPr>
            <a:r>
              <a:rPr lang="en-US" sz="1800" dirty="0">
                <a:solidFill>
                  <a:srgbClr val="000000"/>
                </a:solidFill>
                <a:latin typeface="+mn-lt"/>
              </a:rPr>
              <a:t>High fives, side hugs, fist bumps and hand shaking or hand holding, like when guiding a small child or during prayer</a:t>
            </a:r>
          </a:p>
          <a:p>
            <a:endParaRPr lang="en-US" sz="1800" dirty="0">
              <a:solidFill>
                <a:srgbClr val="000000"/>
              </a:solidFill>
              <a:latin typeface="+mn-lt"/>
            </a:endParaRPr>
          </a:p>
          <a:p>
            <a:r>
              <a:rPr lang="en-US" sz="1800" dirty="0">
                <a:solidFill>
                  <a:srgbClr val="000000"/>
                </a:solidFill>
                <a:latin typeface="+mn-lt"/>
              </a:rPr>
              <a:t>Inappropriate physical interaction includes things like: </a:t>
            </a:r>
          </a:p>
          <a:p>
            <a:pPr marL="285750" indent="-285750">
              <a:buFont typeface="Arial" panose="020B0604020202020204" pitchFamily="34" charset="0"/>
              <a:buChar char="•"/>
            </a:pPr>
            <a:r>
              <a:rPr lang="en-US" sz="1800" dirty="0">
                <a:solidFill>
                  <a:srgbClr val="000000"/>
                </a:solidFill>
                <a:latin typeface="+mn-lt"/>
              </a:rPr>
              <a:t>Tickling, frontal hugs, piggyback rides, wresting, or kissing</a:t>
            </a:r>
          </a:p>
          <a:p>
            <a:endParaRPr lang="en-US" sz="1800" dirty="0">
              <a:solidFill>
                <a:srgbClr val="000000"/>
              </a:solidFill>
              <a:latin typeface="+mn-lt"/>
            </a:endParaRPr>
          </a:p>
          <a:p>
            <a:r>
              <a:rPr lang="en-US" sz="1800" dirty="0">
                <a:solidFill>
                  <a:srgbClr val="000000"/>
                </a:solidFill>
                <a:latin typeface="+mn-lt"/>
              </a:rPr>
              <a:t>These types of interactions should raise a red-flag!</a:t>
            </a:r>
            <a:endParaRPr lang="en-US" sz="1800" dirty="0">
              <a:solidFill>
                <a:prstClr val="black"/>
              </a:solidFill>
              <a:latin typeface="+mn-lt"/>
            </a:endParaRPr>
          </a:p>
          <a:p>
            <a:endParaRPr lang="en-US" sz="1800" dirty="0">
              <a:solidFill>
                <a:srgbClr val="464646"/>
              </a:solidFill>
              <a:latin typeface="+mn-lt"/>
            </a:endParaRPr>
          </a:p>
          <a:p>
            <a:r>
              <a:rPr lang="en-US" sz="1800" b="1" dirty="0">
                <a:solidFill>
                  <a:srgbClr val="464646"/>
                </a:solidFill>
                <a:latin typeface="+mn-lt"/>
              </a:rPr>
              <a:t>Facilitator Notes: </a:t>
            </a:r>
          </a:p>
          <a:p>
            <a:r>
              <a:rPr lang="en-US" sz="1800" dirty="0">
                <a:solidFill>
                  <a:srgbClr val="464646"/>
                </a:solidFill>
                <a:latin typeface="+mn-lt"/>
              </a:rPr>
              <a:t>N/A</a:t>
            </a:r>
          </a:p>
          <a:p>
            <a:pPr marL="285750" indent="-285750">
              <a:buFont typeface="Arial" panose="020B0604020202020204" pitchFamily="34" charset="0"/>
              <a:buChar char="•"/>
            </a:pPr>
            <a:endParaRPr lang="en-US" sz="1800" dirty="0">
              <a:solidFill>
                <a:srgbClr val="464646"/>
              </a:solidFill>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5</a:t>
            </a:fld>
            <a:endParaRPr lang="en-US"/>
          </a:p>
        </p:txBody>
      </p:sp>
    </p:spTree>
    <p:extLst>
      <p:ext uri="{BB962C8B-B14F-4D97-AF65-F5344CB8AC3E}">
        <p14:creationId xmlns:p14="http://schemas.microsoft.com/office/powerpoint/2010/main" val="224105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mn-lt"/>
              </a:rPr>
              <a:t>Emotional boundaries cover several types of interactions such as verbal interaction and/or electronic communications. </a:t>
            </a:r>
          </a:p>
          <a:p>
            <a:endParaRPr lang="en-US" sz="1800" dirty="0">
              <a:solidFill>
                <a:srgbClr val="000000"/>
              </a:solidFill>
              <a:latin typeface="+mn-lt"/>
            </a:endParaRPr>
          </a:p>
          <a:p>
            <a:r>
              <a:rPr lang="en-US" sz="1800" dirty="0">
                <a:solidFill>
                  <a:srgbClr val="000000"/>
                </a:solidFill>
                <a:latin typeface="+mn-lt"/>
              </a:rPr>
              <a:t>Appropriate emotional interactions are often held during group discussions, like giving encouragement or praise, or sharing personal experiences. Electronic communications are only appropriate if addressed to a group and should include parents, guardians, or caretakers. </a:t>
            </a:r>
          </a:p>
          <a:p>
            <a:endParaRPr lang="en-US" sz="1800" dirty="0">
              <a:solidFill>
                <a:srgbClr val="000000"/>
              </a:solidFill>
              <a:latin typeface="+mn-lt"/>
            </a:endParaRPr>
          </a:p>
          <a:p>
            <a:r>
              <a:rPr lang="en-US" sz="1800" dirty="0">
                <a:solidFill>
                  <a:srgbClr val="000000"/>
                </a:solidFill>
                <a:latin typeface="+mn-lt"/>
              </a:rPr>
              <a:t>Emotional boundaries maybe be crossed during </a:t>
            </a:r>
            <a:r>
              <a:rPr lang="en-US" sz="1800" b="1" dirty="0">
                <a:solidFill>
                  <a:srgbClr val="000000"/>
                </a:solidFill>
                <a:latin typeface="+mn-lt"/>
              </a:rPr>
              <a:t>inappropriate verbal interactions</a:t>
            </a:r>
            <a:r>
              <a:rPr lang="en-US" sz="1800" b="0" dirty="0">
                <a:solidFill>
                  <a:srgbClr val="000000"/>
                </a:solidFill>
                <a:latin typeface="+mn-lt"/>
              </a:rPr>
              <a:t> such as name-calling, cursing or using harsh language, saying derogatory or threatening things, or sharing or asking about sexual experiences. </a:t>
            </a:r>
            <a:r>
              <a:rPr lang="en-US" sz="1800" b="1" dirty="0">
                <a:solidFill>
                  <a:srgbClr val="000000"/>
                </a:solidFill>
                <a:latin typeface="+mn-lt"/>
              </a:rPr>
              <a:t>Inappropriate communication</a:t>
            </a:r>
            <a:r>
              <a:rPr lang="en-US" sz="1800" b="0" dirty="0">
                <a:solidFill>
                  <a:srgbClr val="000000"/>
                </a:solidFill>
                <a:latin typeface="+mn-lt"/>
              </a:rPr>
              <a:t> such as texting one-on-one, connecting and communicating through social media, or any one-on-one communication that does not involve another adult and/or is not applicable to a church or ministry program/event.</a:t>
            </a:r>
            <a:endParaRPr lang="en-US" sz="1800" b="0" dirty="0">
              <a:solidFill>
                <a:prstClr val="black"/>
              </a:solidFill>
              <a:latin typeface="+mn-lt"/>
            </a:endParaRPr>
          </a:p>
          <a:p>
            <a:endParaRPr lang="en-US" sz="1800" dirty="0">
              <a:solidFill>
                <a:srgbClr val="464646"/>
              </a:solidFill>
              <a:latin typeface="+mn-lt"/>
            </a:endParaRPr>
          </a:p>
          <a:p>
            <a:r>
              <a:rPr lang="en-US" sz="1800" b="1" dirty="0">
                <a:solidFill>
                  <a:srgbClr val="464646"/>
                </a:solidFill>
                <a:latin typeface="+mn-lt"/>
              </a:rPr>
              <a:t>Facilitator Notes: </a:t>
            </a:r>
          </a:p>
          <a:p>
            <a:r>
              <a:rPr lang="en-US" sz="1800" dirty="0">
                <a:solidFill>
                  <a:srgbClr val="464646"/>
                </a:solidFill>
                <a:latin typeface="+mn-lt"/>
              </a:rPr>
              <a:t>N/A</a:t>
            </a:r>
          </a:p>
          <a:p>
            <a:pPr marL="285750" indent="-285750">
              <a:buFont typeface="Arial" panose="020B0604020202020204" pitchFamily="34" charset="0"/>
              <a:buChar char="•"/>
            </a:pPr>
            <a:endParaRPr lang="en-US" sz="1800" dirty="0">
              <a:solidFill>
                <a:srgbClr val="464646"/>
              </a:solidFill>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6</a:t>
            </a:fld>
            <a:endParaRPr lang="en-US"/>
          </a:p>
        </p:txBody>
      </p:sp>
    </p:spTree>
    <p:extLst>
      <p:ext uri="{BB962C8B-B14F-4D97-AF65-F5344CB8AC3E}">
        <p14:creationId xmlns:p14="http://schemas.microsoft.com/office/powerpoint/2010/main" val="352804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C0D0D"/>
                </a:solidFill>
              </a:rPr>
              <a:t>Finally, let’s discuss behavioral boundaries, which relate to how an individual acts toward others. </a:t>
            </a:r>
          </a:p>
          <a:p>
            <a:endParaRPr lang="en-US" sz="1800" dirty="0">
              <a:solidFill>
                <a:srgbClr val="0C0D0D"/>
              </a:solidFill>
            </a:endParaRPr>
          </a:p>
          <a:p>
            <a:r>
              <a:rPr lang="en-US" sz="1800" dirty="0">
                <a:solidFill>
                  <a:srgbClr val="0C0D0D"/>
                </a:solidFill>
              </a:rPr>
              <a:t>Some healthy examples of behavioral boundaries are being inclusive of all members, bring a snack to a group meeting to share, or encouraging group participation from all members. </a:t>
            </a:r>
          </a:p>
          <a:p>
            <a:endParaRPr lang="en-US" sz="1800" dirty="0">
              <a:solidFill>
                <a:srgbClr val="0C0D0D"/>
              </a:solidFill>
            </a:endParaRPr>
          </a:p>
          <a:p>
            <a:r>
              <a:rPr lang="en-US" sz="1800" dirty="0">
                <a:solidFill>
                  <a:srgbClr val="0C0D0D"/>
                </a:solidFill>
              </a:rPr>
              <a:t>If a person seeks time alone with or gives special attention or gifts to one person or child, or if they share secrets, encourage illegal behavior, or share inappropriate or pornographic material to someone, then they are demonstrating inappropriate behavioral interactions.</a:t>
            </a:r>
            <a:endParaRPr lang="en-US" sz="1800" dirty="0">
              <a:solidFill>
                <a:prstClr val="black"/>
              </a:solidFill>
              <a:latin typeface="Microsoft Sans Serif" panose="020B0604020202020204" pitchFamily="34" charset="0"/>
            </a:endParaRPr>
          </a:p>
          <a:p>
            <a:endParaRPr lang="en-US" sz="1800" dirty="0">
              <a:solidFill>
                <a:srgbClr val="464646"/>
              </a:solidFill>
              <a:latin typeface="+mn-lt"/>
            </a:endParaRPr>
          </a:p>
          <a:p>
            <a:r>
              <a:rPr lang="en-US" sz="1800" b="1" dirty="0">
                <a:solidFill>
                  <a:srgbClr val="464646"/>
                </a:solidFill>
                <a:latin typeface="+mn-lt"/>
              </a:rPr>
              <a:t>Facilitator Notes: </a:t>
            </a:r>
          </a:p>
          <a:p>
            <a:r>
              <a:rPr lang="en-US" sz="1800" dirty="0">
                <a:solidFill>
                  <a:srgbClr val="464646"/>
                </a:solidFill>
                <a:latin typeface="+mn-lt"/>
              </a:rPr>
              <a:t>N/A</a:t>
            </a:r>
          </a:p>
          <a:p>
            <a:pPr marL="285750" indent="-285750">
              <a:buFont typeface="Arial" panose="020B0604020202020204" pitchFamily="34" charset="0"/>
              <a:buChar char="•"/>
            </a:pPr>
            <a:endParaRPr lang="en-US" sz="1800" dirty="0">
              <a:solidFill>
                <a:srgbClr val="464646"/>
              </a:solidFill>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7</a:t>
            </a:fld>
            <a:endParaRPr lang="en-US"/>
          </a:p>
        </p:txBody>
      </p:sp>
    </p:spTree>
    <p:extLst>
      <p:ext uri="{BB962C8B-B14F-4D97-AF65-F5344CB8AC3E}">
        <p14:creationId xmlns:p14="http://schemas.microsoft.com/office/powerpoint/2010/main" val="949226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Lato" panose="020F0502020204030203" pitchFamily="34" charset="0"/>
              </a:rPr>
              <a:t>Let’s look at a scenario. </a:t>
            </a:r>
            <a:r>
              <a:rPr lang="en-US" sz="1800" dirty="0">
                <a:solidFill>
                  <a:srgbClr val="464646"/>
                </a:solidFill>
                <a:latin typeface="Verdana" panose="020B0604030504040204" pitchFamily="34" charset="0"/>
              </a:rPr>
              <a:t>Leo is leading a group of elderly members in prayer before the close of a group event. He asks the group to join hands and bow their heads in prayer. </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a:lnSpc>
                <a:spcPct val="105000"/>
              </a:lnSpc>
              <a:spcBef>
                <a:spcPts val="600"/>
              </a:spcBef>
              <a:spcAft>
                <a:spcPts val="40"/>
              </a:spcAft>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Read the scenario and pose the question to the group: “Is this an example of a healthy physical interaction?”</a:t>
            </a: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8</a:t>
            </a:fld>
            <a:endParaRPr lang="en-US"/>
          </a:p>
        </p:txBody>
      </p:sp>
    </p:spTree>
    <p:extLst>
      <p:ext uri="{BB962C8B-B14F-4D97-AF65-F5344CB8AC3E}">
        <p14:creationId xmlns:p14="http://schemas.microsoft.com/office/powerpoint/2010/main" val="3234241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ea typeface="Calibri" panose="020F0502020204030204" pitchFamily="34" charset="0"/>
                <a:cs typeface="Times New Roman" panose="02020603050405020304" pitchFamily="18" charset="0"/>
              </a:rPr>
              <a:t>Yes, it is appropriate for the group to join hands in prayer. </a:t>
            </a:r>
            <a:r>
              <a:rPr lang="en-US" sz="1800" dirty="0">
                <a:solidFill>
                  <a:srgbClr val="464646"/>
                </a:solidFill>
              </a:rPr>
              <a:t>Even though there is hand holding, it involves the whole group and is only during prayer, which is an appropriate interaction among adults. </a:t>
            </a:r>
            <a:endParaRPr lang="en-US" sz="2800" dirty="0"/>
          </a:p>
          <a:p>
            <a:pPr marL="0" marR="0">
              <a:spcBef>
                <a:spcPts val="0"/>
              </a:spcBef>
              <a:spcAft>
                <a:spcPts val="0"/>
              </a:spcAft>
            </a:pPr>
            <a:endParaRPr lang="en-US" sz="1800" b="1"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Facilitator Notes:</a:t>
            </a:r>
          </a:p>
          <a:p>
            <a:pPr marL="0" marR="0">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Share the answer.</a:t>
            </a:r>
          </a:p>
          <a:p>
            <a:pPr marL="0" marR="0">
              <a:spcBef>
                <a:spcPts val="0"/>
              </a:spcBef>
              <a:spcAft>
                <a:spcPts val="0"/>
              </a:spcAft>
            </a:pPr>
            <a:endParaRPr lang="en-US" sz="1800" b="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endParaRPr lang="en-US" sz="1800" b="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9</a:t>
            </a:fld>
            <a:endParaRPr lang="en-US"/>
          </a:p>
        </p:txBody>
      </p:sp>
    </p:spTree>
    <p:extLst>
      <p:ext uri="{BB962C8B-B14F-4D97-AF65-F5344CB8AC3E}">
        <p14:creationId xmlns:p14="http://schemas.microsoft.com/office/powerpoint/2010/main" val="675047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4B77-5B95-48D5-8FB5-CC935395A0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4A3671-B77C-4519-979E-33054D17B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D9FA2F-28EC-467F-BD1D-5FB87BFA7B01}"/>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5" name="Footer Placeholder 4">
            <a:extLst>
              <a:ext uri="{FF2B5EF4-FFF2-40B4-BE49-F238E27FC236}">
                <a16:creationId xmlns:a16="http://schemas.microsoft.com/office/drawing/2014/main" id="{B7A39089-5B90-49CD-8B6F-97757B2F8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2B2BE-EE82-43F6-B6CC-E2599EDA5A58}"/>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19178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3C59-0038-4EE6-8F67-1EFBED6E5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8A281-6A13-451F-97B3-41D748B05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BCB30-CE99-4936-A889-8632D078C4F0}"/>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5" name="Footer Placeholder 4">
            <a:extLst>
              <a:ext uri="{FF2B5EF4-FFF2-40B4-BE49-F238E27FC236}">
                <a16:creationId xmlns:a16="http://schemas.microsoft.com/office/drawing/2014/main" id="{3CE77484-30E1-42CD-BDAE-206B8F0D3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91131-5BF2-4C1F-9203-ACF8CF5767B7}"/>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409344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7F9C31-0115-428C-ADAD-9712E9E7CD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34637A-F067-4ECF-ADDA-037AFC070D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60605-DC1B-42FE-968D-FDFAEB57D551}"/>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5" name="Footer Placeholder 4">
            <a:extLst>
              <a:ext uri="{FF2B5EF4-FFF2-40B4-BE49-F238E27FC236}">
                <a16:creationId xmlns:a16="http://schemas.microsoft.com/office/drawing/2014/main" id="{1B37FE93-32C7-4639-9D91-C10097809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B6540-EF92-4B5C-814D-8A98AF859F5A}"/>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58960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3B8C-112F-44AA-91C6-239868DD39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28D190-FC90-46B6-AE01-F4E6794231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579CB-9694-4D45-95EA-4BC93FDC21E1}"/>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5" name="Footer Placeholder 4">
            <a:extLst>
              <a:ext uri="{FF2B5EF4-FFF2-40B4-BE49-F238E27FC236}">
                <a16:creationId xmlns:a16="http://schemas.microsoft.com/office/drawing/2014/main" id="{DE19B0C1-945F-4851-95EF-A5FBBA39E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49B0F-397F-4E22-9BC8-5DE5D24B51C4}"/>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05550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4CEF-12F2-456F-A8E7-7D5F8B474B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E4040E-066A-4195-9F55-8CD39DBA4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198E59-B049-4F34-B754-6CACF180EB64}"/>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5" name="Footer Placeholder 4">
            <a:extLst>
              <a:ext uri="{FF2B5EF4-FFF2-40B4-BE49-F238E27FC236}">
                <a16:creationId xmlns:a16="http://schemas.microsoft.com/office/drawing/2014/main" id="{FF02AB24-996D-4325-8CDA-90940B7EF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91F2C-8799-4C9B-94A7-A68CE080F9A8}"/>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104579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EFB-8A30-4A0A-8C43-D7EB33732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CD7EA8-8B93-42F4-B219-24736794C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66A7F-5476-4671-9B0D-E9A6314D05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EFB2A9-F412-4A99-B78E-CD8AAFDEA630}"/>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6" name="Footer Placeholder 5">
            <a:extLst>
              <a:ext uri="{FF2B5EF4-FFF2-40B4-BE49-F238E27FC236}">
                <a16:creationId xmlns:a16="http://schemas.microsoft.com/office/drawing/2014/main" id="{BCF812B2-F052-4B0B-950A-1CF24F9869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DF535D-3F35-4551-A319-CB9A9291F3F0}"/>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45348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5048-15BA-45E7-BC4E-15771237AA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B050E3-5496-4F8A-BBF2-DBE3A27E8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4E8A99-3278-444F-B30D-5D432E3488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677C73-0AC4-44E7-822A-862E143044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EAEB99-744B-4130-A827-0CBCEDBC9F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93C9A-FF46-43D5-B2A5-D90A8FFF6BB3}"/>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8" name="Footer Placeholder 7">
            <a:extLst>
              <a:ext uri="{FF2B5EF4-FFF2-40B4-BE49-F238E27FC236}">
                <a16:creationId xmlns:a16="http://schemas.microsoft.com/office/drawing/2014/main" id="{11CA2C69-E927-4886-AD21-080AF06451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79B7B-0C6A-4355-A839-019818063011}"/>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96241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BD9F-8F83-4608-B5AA-860BD17D23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22E01F-F296-43CB-9DF8-B1D739928A9F}"/>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4" name="Footer Placeholder 3">
            <a:extLst>
              <a:ext uri="{FF2B5EF4-FFF2-40B4-BE49-F238E27FC236}">
                <a16:creationId xmlns:a16="http://schemas.microsoft.com/office/drawing/2014/main" id="{2813379B-3249-4EF0-AA31-9E571FA42A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6B8B3E-FFD8-43BF-B3A7-90B4AF2CE78D}"/>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17077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A7BCF-EB0B-48C9-AB30-C084F227165C}"/>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3" name="Footer Placeholder 2">
            <a:extLst>
              <a:ext uri="{FF2B5EF4-FFF2-40B4-BE49-F238E27FC236}">
                <a16:creationId xmlns:a16="http://schemas.microsoft.com/office/drawing/2014/main" id="{B5F9E1AB-9A19-48A8-8B77-F7B1A92618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4084CE-5301-4921-8E5A-53B7009E1DEE}"/>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75336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705C-F42D-4A38-B84F-053C1BECA1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6BC548-CD2F-4B58-AB9F-E8233F60C6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2FD839-720D-4F57-B70F-0A16E393D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CA0E67-90C9-4891-A631-5FD75DF02AF2}"/>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6" name="Footer Placeholder 5">
            <a:extLst>
              <a:ext uri="{FF2B5EF4-FFF2-40B4-BE49-F238E27FC236}">
                <a16:creationId xmlns:a16="http://schemas.microsoft.com/office/drawing/2014/main" id="{7E9DE7B3-7D32-4369-9A3D-7E2531D51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496EF-408C-4EDA-AEAE-ACAB121F3F21}"/>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92249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473C-E2CD-4C42-9370-2B72F59795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2F7C6-A211-4C47-8478-4249DC059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24B204-14EE-4B21-BFC1-CD025D050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273EB7-8991-4819-A8A1-270DA50B716B}"/>
              </a:ext>
            </a:extLst>
          </p:cNvPr>
          <p:cNvSpPr>
            <a:spLocks noGrp="1"/>
          </p:cNvSpPr>
          <p:nvPr>
            <p:ph type="dt" sz="half" idx="10"/>
          </p:nvPr>
        </p:nvSpPr>
        <p:spPr/>
        <p:txBody>
          <a:bodyPr/>
          <a:lstStyle/>
          <a:p>
            <a:fld id="{F9C4DF6F-DC69-4F06-A0F8-80776393CB1B}" type="datetimeFigureOut">
              <a:rPr lang="en-US" smtClean="0"/>
              <a:t>7/12/2022</a:t>
            </a:fld>
            <a:endParaRPr lang="en-US"/>
          </a:p>
        </p:txBody>
      </p:sp>
      <p:sp>
        <p:nvSpPr>
          <p:cNvPr id="6" name="Footer Placeholder 5">
            <a:extLst>
              <a:ext uri="{FF2B5EF4-FFF2-40B4-BE49-F238E27FC236}">
                <a16:creationId xmlns:a16="http://schemas.microsoft.com/office/drawing/2014/main" id="{ECC59898-E6F2-4722-8BF0-EF02B7946B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8733C-F8D7-404F-94F9-95F2F6525021}"/>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6946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87622-29C4-465C-AE46-1129DC7B7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945E3-9594-4494-8BF7-24B7637C68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A8340-F8FF-4B17-80EF-ACAA0565D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4DF6F-DC69-4F06-A0F8-80776393CB1B}" type="datetimeFigureOut">
              <a:rPr lang="en-US" smtClean="0"/>
              <a:t>7/12/2022</a:t>
            </a:fld>
            <a:endParaRPr lang="en-US"/>
          </a:p>
        </p:txBody>
      </p:sp>
      <p:sp>
        <p:nvSpPr>
          <p:cNvPr id="5" name="Footer Placeholder 4">
            <a:extLst>
              <a:ext uri="{FF2B5EF4-FFF2-40B4-BE49-F238E27FC236}">
                <a16:creationId xmlns:a16="http://schemas.microsoft.com/office/drawing/2014/main" id="{481CFDDE-4A6F-40B5-8D07-CBFD2534E7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619746-ADCB-473B-BCDE-8740F56762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CD2AD-9870-4816-B952-35C030B324E4}" type="slidenum">
              <a:rPr lang="en-US" smtClean="0"/>
              <a:t>‹#›</a:t>
            </a:fld>
            <a:endParaRPr lang="en-US"/>
          </a:p>
        </p:txBody>
      </p:sp>
    </p:spTree>
    <p:extLst>
      <p:ext uri="{BB962C8B-B14F-4D97-AF65-F5344CB8AC3E}">
        <p14:creationId xmlns:p14="http://schemas.microsoft.com/office/powerpoint/2010/main" val="336469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5.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riting on a book&#10;&#10;Description automatically generated with low confidence">
            <a:extLst>
              <a:ext uri="{FF2B5EF4-FFF2-40B4-BE49-F238E27FC236}">
                <a16:creationId xmlns:a16="http://schemas.microsoft.com/office/drawing/2014/main" id="{11EBE403-309A-4C39-2533-3073E54022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329" y="-61272"/>
            <a:ext cx="13927944" cy="6946735"/>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AB2BD563-0B4B-484B-B5E5-CB45EA0CE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408" y="3648817"/>
            <a:ext cx="14931300" cy="2924899"/>
          </a:xfrm>
          <a:prstGeom prst="rect">
            <a:avLst/>
          </a:prstGeom>
        </p:spPr>
      </p:pic>
      <p:sp>
        <p:nvSpPr>
          <p:cNvPr id="2" name="TextBox 1">
            <a:extLst>
              <a:ext uri="{FF2B5EF4-FFF2-40B4-BE49-F238E27FC236}">
                <a16:creationId xmlns:a16="http://schemas.microsoft.com/office/drawing/2014/main" id="{56F28E78-E6E0-4911-8C46-C1C3F6D7BF02}"/>
              </a:ext>
            </a:extLst>
          </p:cNvPr>
          <p:cNvSpPr txBox="1"/>
          <p:nvPr/>
        </p:nvSpPr>
        <p:spPr>
          <a:xfrm>
            <a:off x="3652972" y="4383617"/>
            <a:ext cx="7712881"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Healthy Boundaries</a:t>
            </a:r>
          </a:p>
        </p:txBody>
      </p:sp>
      <p:pic>
        <p:nvPicPr>
          <p:cNvPr id="11" name="Picture 10" descr="Diagram&#10;&#10;Description automatically generated with medium confidence">
            <a:extLst>
              <a:ext uri="{FF2B5EF4-FFF2-40B4-BE49-F238E27FC236}">
                <a16:creationId xmlns:a16="http://schemas.microsoft.com/office/drawing/2014/main" id="{010EDB06-4CFA-4AEF-8E72-C349DA3D92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212" y="3851935"/>
            <a:ext cx="1012659" cy="1259332"/>
          </a:xfrm>
          <a:prstGeom prst="rect">
            <a:avLst/>
          </a:prstGeom>
        </p:spPr>
      </p:pic>
      <p:pic>
        <p:nvPicPr>
          <p:cNvPr id="13" name="Picture 12">
            <a:extLst>
              <a:ext uri="{FF2B5EF4-FFF2-40B4-BE49-F238E27FC236}">
                <a16:creationId xmlns:a16="http://schemas.microsoft.com/office/drawing/2014/main" id="{98F7234B-DA36-4673-83B5-0DA0E6C464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209" y="5534201"/>
            <a:ext cx="2720667" cy="271449"/>
          </a:xfrm>
          <a:prstGeom prst="rect">
            <a:avLst/>
          </a:prstGeom>
        </p:spPr>
      </p:pic>
    </p:spTree>
    <p:custDataLst>
      <p:tags r:id="rId1"/>
    </p:custDataLst>
    <p:extLst>
      <p:ext uri="{BB962C8B-B14F-4D97-AF65-F5344CB8AC3E}">
        <p14:creationId xmlns:p14="http://schemas.microsoft.com/office/powerpoint/2010/main" val="4154916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8795FA0-07F5-997E-0830-0B907B0CFAF8}"/>
              </a:ext>
            </a:extLst>
          </p:cNvPr>
          <p:cNvPicPr>
            <a:picLocks noChangeAspect="1"/>
          </p:cNvPicPr>
          <p:nvPr/>
        </p:nvPicPr>
        <p:blipFill>
          <a:blip r:embed="rId3"/>
          <a:stretch>
            <a:fillRect/>
          </a:stretch>
        </p:blipFill>
        <p:spPr>
          <a:xfrm>
            <a:off x="812799" y="457200"/>
            <a:ext cx="10566401" cy="5943600"/>
          </a:xfrm>
          <a:prstGeom prst="rect">
            <a:avLst/>
          </a:prstGeom>
        </p:spPr>
      </p:pic>
    </p:spTree>
    <p:extLst>
      <p:ext uri="{BB962C8B-B14F-4D97-AF65-F5344CB8AC3E}">
        <p14:creationId xmlns:p14="http://schemas.microsoft.com/office/powerpoint/2010/main" val="1426298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2A29B8E-A1FD-A8CD-D724-1A76A0CD6C59}"/>
              </a:ext>
            </a:extLst>
          </p:cNvPr>
          <p:cNvPicPr>
            <a:picLocks noChangeAspect="1"/>
          </p:cNvPicPr>
          <p:nvPr/>
        </p:nvPicPr>
        <p:blipFill>
          <a:blip r:embed="rId3"/>
          <a:stretch>
            <a:fillRect/>
          </a:stretch>
        </p:blipFill>
        <p:spPr>
          <a:xfrm>
            <a:off x="3794985" y="656783"/>
            <a:ext cx="5657488" cy="5038937"/>
          </a:xfrm>
          <a:prstGeom prst="rect">
            <a:avLst/>
          </a:prstGeom>
        </p:spPr>
      </p:pic>
    </p:spTree>
    <p:extLst>
      <p:ext uri="{BB962C8B-B14F-4D97-AF65-F5344CB8AC3E}">
        <p14:creationId xmlns:p14="http://schemas.microsoft.com/office/powerpoint/2010/main" val="290980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E02D59-EBDC-0423-018D-B124C7993ED2}"/>
              </a:ext>
            </a:extLst>
          </p:cNvPr>
          <p:cNvPicPr>
            <a:picLocks noChangeAspect="1"/>
          </p:cNvPicPr>
          <p:nvPr/>
        </p:nvPicPr>
        <p:blipFill>
          <a:blip r:embed="rId3"/>
          <a:stretch>
            <a:fillRect/>
          </a:stretch>
        </p:blipFill>
        <p:spPr>
          <a:xfrm>
            <a:off x="812799" y="457200"/>
            <a:ext cx="10566401" cy="5943600"/>
          </a:xfrm>
          <a:prstGeom prst="rect">
            <a:avLst/>
          </a:prstGeom>
        </p:spPr>
      </p:pic>
    </p:spTree>
    <p:extLst>
      <p:ext uri="{BB962C8B-B14F-4D97-AF65-F5344CB8AC3E}">
        <p14:creationId xmlns:p14="http://schemas.microsoft.com/office/powerpoint/2010/main" val="3965202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2" name="Rectangle 14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2E5AA90-5B58-5A95-9F1C-2EBC3B110C53}"/>
              </a:ext>
            </a:extLst>
          </p:cNvPr>
          <p:cNvPicPr>
            <a:picLocks noChangeAspect="1"/>
          </p:cNvPicPr>
          <p:nvPr/>
        </p:nvPicPr>
        <p:blipFill>
          <a:blip r:embed="rId3"/>
          <a:stretch>
            <a:fillRect/>
          </a:stretch>
        </p:blipFill>
        <p:spPr>
          <a:xfrm>
            <a:off x="812799" y="457200"/>
            <a:ext cx="10566401" cy="5943600"/>
          </a:xfrm>
          <a:prstGeom prst="rect">
            <a:avLst/>
          </a:prstGeom>
        </p:spPr>
      </p:pic>
      <p:pic>
        <p:nvPicPr>
          <p:cNvPr id="13" name="Graphic 12" descr="Checkmark with solid fill">
            <a:extLst>
              <a:ext uri="{FF2B5EF4-FFF2-40B4-BE49-F238E27FC236}">
                <a16:creationId xmlns:a16="http://schemas.microsoft.com/office/drawing/2014/main" id="{D025BEC3-F785-F63C-7D6E-649655C640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9252" y="826265"/>
            <a:ext cx="581033" cy="581033"/>
          </a:xfrm>
          <a:prstGeom prst="rect">
            <a:avLst/>
          </a:prstGeom>
        </p:spPr>
      </p:pic>
      <p:sp>
        <p:nvSpPr>
          <p:cNvPr id="14" name="TextBox 13">
            <a:extLst>
              <a:ext uri="{FF2B5EF4-FFF2-40B4-BE49-F238E27FC236}">
                <a16:creationId xmlns:a16="http://schemas.microsoft.com/office/drawing/2014/main" id="{1E056CE3-11FF-A681-E3E9-E7EFBB1D2281}"/>
              </a:ext>
            </a:extLst>
          </p:cNvPr>
          <p:cNvSpPr txBox="1"/>
          <p:nvPr/>
        </p:nvSpPr>
        <p:spPr>
          <a:xfrm>
            <a:off x="1770998" y="3315951"/>
            <a:ext cx="2911170" cy="2031325"/>
          </a:xfrm>
          <a:prstGeom prst="rect">
            <a:avLst/>
          </a:prstGeom>
          <a:solidFill>
            <a:srgbClr val="5190A9"/>
          </a:solidFill>
        </p:spPr>
        <p:txBody>
          <a:bodyPr wrap="square" rtlCol="0">
            <a:spAutoFit/>
          </a:bodyPr>
          <a:lstStyle/>
          <a:p>
            <a:r>
              <a:rPr lang="en-US" dirty="0">
                <a:solidFill>
                  <a:schemeClr val="bg1"/>
                </a:solidFill>
              </a:rPr>
              <a:t>Remember that one-on-one communication is an inappropriate interaction. It’s always best to communicate with the whole group or include parents or guardians on communications. </a:t>
            </a:r>
          </a:p>
        </p:txBody>
      </p:sp>
      <p:pic>
        <p:nvPicPr>
          <p:cNvPr id="15" name="Graphic 14" descr="Checkmark with solid fill">
            <a:extLst>
              <a:ext uri="{FF2B5EF4-FFF2-40B4-BE49-F238E27FC236}">
                <a16:creationId xmlns:a16="http://schemas.microsoft.com/office/drawing/2014/main" id="{0A6F261B-80F2-E6E2-1902-C80F46E84E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9251" y="3622714"/>
            <a:ext cx="581033" cy="581033"/>
          </a:xfrm>
          <a:prstGeom prst="rect">
            <a:avLst/>
          </a:prstGeom>
        </p:spPr>
      </p:pic>
      <p:pic>
        <p:nvPicPr>
          <p:cNvPr id="16" name="Graphic 15" descr="Checkmark with solid fill">
            <a:extLst>
              <a:ext uri="{FF2B5EF4-FFF2-40B4-BE49-F238E27FC236}">
                <a16:creationId xmlns:a16="http://schemas.microsoft.com/office/drawing/2014/main" id="{F5A4BCE2-CD42-DC5F-7337-F7CD3C79A2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9251" y="5044808"/>
            <a:ext cx="581033" cy="581033"/>
          </a:xfrm>
          <a:prstGeom prst="rect">
            <a:avLst/>
          </a:prstGeom>
        </p:spPr>
      </p:pic>
    </p:spTree>
    <p:extLst>
      <p:ext uri="{BB962C8B-B14F-4D97-AF65-F5344CB8AC3E}">
        <p14:creationId xmlns:p14="http://schemas.microsoft.com/office/powerpoint/2010/main" val="327656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FBD2BB-DB4B-93DD-EE6E-D8F6F5834CCE}"/>
              </a:ext>
            </a:extLst>
          </p:cNvPr>
          <p:cNvPicPr>
            <a:picLocks noChangeAspect="1"/>
          </p:cNvPicPr>
          <p:nvPr/>
        </p:nvPicPr>
        <p:blipFill>
          <a:blip r:embed="rId3"/>
          <a:stretch>
            <a:fillRect/>
          </a:stretch>
        </p:blipFill>
        <p:spPr>
          <a:xfrm>
            <a:off x="2893810" y="676241"/>
            <a:ext cx="6174725" cy="5096598"/>
          </a:xfrm>
          <a:prstGeom prst="rect">
            <a:avLst/>
          </a:prstGeom>
        </p:spPr>
      </p:pic>
    </p:spTree>
    <p:extLst>
      <p:ext uri="{BB962C8B-B14F-4D97-AF65-F5344CB8AC3E}">
        <p14:creationId xmlns:p14="http://schemas.microsoft.com/office/powerpoint/2010/main" val="463489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ED6327-A6E3-A734-8A78-63E218CEEB80}"/>
              </a:ext>
            </a:extLst>
          </p:cNvPr>
          <p:cNvSpPr txBox="1"/>
          <p:nvPr/>
        </p:nvSpPr>
        <p:spPr>
          <a:xfrm>
            <a:off x="1371599" y="2318197"/>
            <a:ext cx="9724031" cy="3683358"/>
          </a:xfrm>
          <a:prstGeom prst="rect">
            <a:avLst/>
          </a:prstGeom>
        </p:spPr>
        <p:txBody>
          <a:bodyPr vert="horz" lIns="91440" tIns="45720" rIns="91440" bIns="45720" rtlCol="0" anchor="ctr">
            <a:normAutofit/>
          </a:bodyPr>
          <a:lstStyle/>
          <a:p>
            <a:pPr>
              <a:lnSpc>
                <a:spcPct val="90000"/>
              </a:lnSpc>
              <a:spcAft>
                <a:spcPts val="600"/>
              </a:spcAft>
            </a:pPr>
            <a:r>
              <a:rPr lang="en-US" sz="2400" b="1" dirty="0"/>
              <a:t>You may have said something like:</a:t>
            </a:r>
            <a:endParaRPr lang="en-US" sz="2400" b="0" dirty="0"/>
          </a:p>
          <a:p>
            <a:pPr indent="-228600">
              <a:lnSpc>
                <a:spcPct val="90000"/>
              </a:lnSpc>
              <a:spcAft>
                <a:spcPts val="600"/>
              </a:spcAft>
              <a:buFont typeface="Arial" panose="020B0604020202020204" pitchFamily="34" charset="0"/>
              <a:buChar char="•"/>
            </a:pPr>
            <a:endParaRPr lang="en-US" sz="2000" b="0" dirty="0"/>
          </a:p>
          <a:p>
            <a:pPr marL="285750" indent="-228600">
              <a:lnSpc>
                <a:spcPct val="90000"/>
              </a:lnSpc>
              <a:spcAft>
                <a:spcPts val="600"/>
              </a:spcAft>
              <a:buFont typeface="Arial" panose="020B0604020202020204" pitchFamily="34" charset="0"/>
              <a:buChar char="•"/>
            </a:pPr>
            <a:r>
              <a:rPr lang="en-US" sz="2000" b="0" dirty="0"/>
              <a:t>The leader could have a conversation with the girls to let them know that their actions are inappropriate.</a:t>
            </a:r>
          </a:p>
          <a:p>
            <a:pPr marL="285750" indent="-228600">
              <a:lnSpc>
                <a:spcPct val="90000"/>
              </a:lnSpc>
              <a:spcAft>
                <a:spcPts val="600"/>
              </a:spcAft>
              <a:buFont typeface="Arial" panose="020B0604020202020204" pitchFamily="34" charset="0"/>
              <a:buChar char="•"/>
            </a:pPr>
            <a:r>
              <a:rPr lang="en-US" sz="2000" b="0" dirty="0"/>
              <a:t>The leader could speak to Danny to let him know that he should not reciprocate the special attention and to remind him to let an adult leader know if the girls continue the behavior.</a:t>
            </a:r>
          </a:p>
          <a:p>
            <a:pPr marL="285750" indent="-228600">
              <a:lnSpc>
                <a:spcPct val="90000"/>
              </a:lnSpc>
              <a:spcAft>
                <a:spcPts val="600"/>
              </a:spcAft>
              <a:buFont typeface="Arial" panose="020B0604020202020204" pitchFamily="34" charset="0"/>
              <a:buChar char="•"/>
            </a:pPr>
            <a:r>
              <a:rPr lang="en-US" sz="2000" b="0" dirty="0"/>
              <a:t>Adult leaders could lead a discussion or make an announcement on the importance of healthy boundaries and what is appropriate camp behavior.</a:t>
            </a:r>
          </a:p>
          <a:p>
            <a:pPr marL="285750" indent="-228600">
              <a:lnSpc>
                <a:spcPct val="90000"/>
              </a:lnSpc>
              <a:spcAft>
                <a:spcPts val="600"/>
              </a:spcAft>
              <a:buFont typeface="Arial" panose="020B0604020202020204" pitchFamily="34" charset="0"/>
              <a:buChar char="•"/>
            </a:pPr>
            <a:r>
              <a:rPr lang="en-US" sz="2000" b="0" dirty="0"/>
              <a:t>The leader could ensure proper supervision is in place during all camp activities to monitor all behaviors and interactions between campers and staff/volunteers.</a:t>
            </a:r>
          </a:p>
          <a:p>
            <a:pPr indent="-228600">
              <a:lnSpc>
                <a:spcPct val="90000"/>
              </a:lnSpc>
              <a:spcAft>
                <a:spcPts val="600"/>
              </a:spcAft>
              <a:buFont typeface="Arial" panose="020B0604020202020204" pitchFamily="34" charset="0"/>
              <a:buChar char="•"/>
            </a:pPr>
            <a:endParaRPr lang="en-US" sz="2000" b="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188195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 name="Rectangle 10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0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8" name="Isosceles Triangle 1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673F7981-1BA9-6360-E2A4-FCB88415FB7D}"/>
              </a:ext>
            </a:extLst>
          </p:cNvPr>
          <p:cNvPicPr>
            <a:picLocks noChangeAspect="1"/>
          </p:cNvPicPr>
          <p:nvPr/>
        </p:nvPicPr>
        <p:blipFill>
          <a:blip r:embed="rId3"/>
          <a:stretch>
            <a:fillRect/>
          </a:stretch>
        </p:blipFill>
        <p:spPr>
          <a:xfrm>
            <a:off x="1077022" y="643467"/>
            <a:ext cx="10037956" cy="5571065"/>
          </a:xfrm>
          <a:prstGeom prst="rect">
            <a:avLst/>
          </a:prstGeom>
          <a:ln>
            <a:noFill/>
          </a:ln>
        </p:spPr>
      </p:pic>
      <p:sp>
        <p:nvSpPr>
          <p:cNvPr id="120" name="Isosceles Triangle 1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261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07B766C-9E55-033F-E6E6-2A0E45E7646B}"/>
              </a:ext>
            </a:extLst>
          </p:cNvPr>
          <p:cNvPicPr>
            <a:picLocks noChangeAspect="1"/>
          </p:cNvPicPr>
          <p:nvPr/>
        </p:nvPicPr>
        <p:blipFill>
          <a:blip r:embed="rId3"/>
          <a:stretch>
            <a:fillRect/>
          </a:stretch>
        </p:blipFill>
        <p:spPr>
          <a:xfrm>
            <a:off x="668055" y="457200"/>
            <a:ext cx="10855890" cy="5943600"/>
          </a:xfrm>
          <a:prstGeom prst="rect">
            <a:avLst/>
          </a:prstGeom>
        </p:spPr>
      </p:pic>
    </p:spTree>
    <p:extLst>
      <p:ext uri="{BB962C8B-B14F-4D97-AF65-F5344CB8AC3E}">
        <p14:creationId xmlns:p14="http://schemas.microsoft.com/office/powerpoint/2010/main" val="3962891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DDFE631-19E2-3E71-92B2-BB52C1A73C66}"/>
              </a:ext>
            </a:extLst>
          </p:cNvPr>
          <p:cNvPicPr>
            <a:picLocks noChangeAspect="1"/>
          </p:cNvPicPr>
          <p:nvPr/>
        </p:nvPicPr>
        <p:blipFill rotWithShape="1">
          <a:blip r:embed="rId3"/>
          <a:srcRect t="4701" b="5618"/>
          <a:stretch/>
        </p:blipFill>
        <p:spPr>
          <a:xfrm>
            <a:off x="-1" y="1"/>
            <a:ext cx="12192000" cy="6068290"/>
          </a:xfrm>
          <a:prstGeom prst="rect">
            <a:avLst/>
          </a:prstGeom>
        </p:spPr>
      </p:pic>
      <p:grpSp>
        <p:nvGrpSpPr>
          <p:cNvPr id="139" name="Group 138">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40" name="Freeform: Shape 139">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43" name="Freeform: Shape 142">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571268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 name="Freeform: Shape 147">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8104884D-FF75-09E9-D3FA-C7B6F7A9C13C}"/>
              </a:ext>
            </a:extLst>
          </p:cNvPr>
          <p:cNvPicPr>
            <a:picLocks noChangeAspect="1"/>
          </p:cNvPicPr>
          <p:nvPr/>
        </p:nvPicPr>
        <p:blipFill rotWithShape="1">
          <a:blip r:embed="rId3"/>
          <a:srcRect t="6128" b="6714"/>
          <a:stretch/>
        </p:blipFill>
        <p:spPr>
          <a:xfrm>
            <a:off x="1" y="10"/>
            <a:ext cx="1219200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pic>
        <p:nvPicPr>
          <p:cNvPr id="6" name="Picture 5">
            <a:extLst>
              <a:ext uri="{FF2B5EF4-FFF2-40B4-BE49-F238E27FC236}">
                <a16:creationId xmlns:a16="http://schemas.microsoft.com/office/drawing/2014/main" id="{F7E38276-9EC4-8039-A38C-B33492D2F7E4}"/>
              </a:ext>
            </a:extLst>
          </p:cNvPr>
          <p:cNvPicPr>
            <a:picLocks noChangeAspect="1"/>
          </p:cNvPicPr>
          <p:nvPr/>
        </p:nvPicPr>
        <p:blipFill>
          <a:blip r:embed="rId4"/>
          <a:stretch>
            <a:fillRect/>
          </a:stretch>
        </p:blipFill>
        <p:spPr>
          <a:xfrm>
            <a:off x="5700253" y="2544150"/>
            <a:ext cx="5286375" cy="4105275"/>
          </a:xfrm>
          <a:prstGeom prst="rect">
            <a:avLst/>
          </a:prstGeom>
        </p:spPr>
      </p:pic>
    </p:spTree>
    <p:extLst>
      <p:ext uri="{BB962C8B-B14F-4D97-AF65-F5344CB8AC3E}">
        <p14:creationId xmlns:p14="http://schemas.microsoft.com/office/powerpoint/2010/main" val="31592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FCDB089D-F139-BED7-65F0-49A6F1341E5D}"/>
              </a:ext>
            </a:extLst>
          </p:cNvPr>
          <p:cNvPicPr>
            <a:picLocks noChangeAspect="1"/>
          </p:cNvPicPr>
          <p:nvPr/>
        </p:nvPicPr>
        <p:blipFill>
          <a:blip r:embed="rId3"/>
          <a:stretch>
            <a:fillRect/>
          </a:stretch>
        </p:blipFill>
        <p:spPr>
          <a:xfrm>
            <a:off x="859348" y="457200"/>
            <a:ext cx="10473303" cy="5943600"/>
          </a:xfrm>
          <a:prstGeom prst="rect">
            <a:avLst/>
          </a:prstGeom>
        </p:spPr>
      </p:pic>
    </p:spTree>
    <p:extLst>
      <p:ext uri="{BB962C8B-B14F-4D97-AF65-F5344CB8AC3E}">
        <p14:creationId xmlns:p14="http://schemas.microsoft.com/office/powerpoint/2010/main" val="2830908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40" name="Freeform: Shape 139">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43" name="Freeform: Shape 142">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pic>
        <p:nvPicPr>
          <p:cNvPr id="10" name="Picture 9">
            <a:extLst>
              <a:ext uri="{FF2B5EF4-FFF2-40B4-BE49-F238E27FC236}">
                <a16:creationId xmlns:a16="http://schemas.microsoft.com/office/drawing/2014/main" id="{09536321-B49B-B4EA-FAB5-F00CD2ED5BEF}"/>
              </a:ext>
            </a:extLst>
          </p:cNvPr>
          <p:cNvPicPr>
            <a:picLocks noChangeAspect="1"/>
          </p:cNvPicPr>
          <p:nvPr/>
        </p:nvPicPr>
        <p:blipFill rotWithShape="1">
          <a:blip r:embed="rId3"/>
          <a:srcRect t="6128" b="6714"/>
          <a:stretch/>
        </p:blipFill>
        <p:spPr>
          <a:xfrm>
            <a:off x="1" y="10"/>
            <a:ext cx="1219200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pic>
        <p:nvPicPr>
          <p:cNvPr id="4" name="Picture 3">
            <a:extLst>
              <a:ext uri="{FF2B5EF4-FFF2-40B4-BE49-F238E27FC236}">
                <a16:creationId xmlns:a16="http://schemas.microsoft.com/office/drawing/2014/main" id="{C2D02317-1E5C-8F29-7BBA-CABACDF931FF}"/>
              </a:ext>
            </a:extLst>
          </p:cNvPr>
          <p:cNvPicPr>
            <a:picLocks noChangeAspect="1"/>
          </p:cNvPicPr>
          <p:nvPr/>
        </p:nvPicPr>
        <p:blipFill>
          <a:blip r:embed="rId4"/>
          <a:stretch>
            <a:fillRect/>
          </a:stretch>
        </p:blipFill>
        <p:spPr>
          <a:xfrm>
            <a:off x="5841981" y="100013"/>
            <a:ext cx="4979270" cy="3457576"/>
          </a:xfrm>
          <a:prstGeom prst="rect">
            <a:avLst/>
          </a:prstGeom>
        </p:spPr>
      </p:pic>
    </p:spTree>
    <p:extLst>
      <p:ext uri="{BB962C8B-B14F-4D97-AF65-F5344CB8AC3E}">
        <p14:creationId xmlns:p14="http://schemas.microsoft.com/office/powerpoint/2010/main" val="296775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6" name="Rectangle 14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4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6B05FA9-33F0-CC91-0B43-DDFC580CED3B}"/>
              </a:ext>
            </a:extLst>
          </p:cNvPr>
          <p:cNvPicPr>
            <a:picLocks noChangeAspect="1"/>
          </p:cNvPicPr>
          <p:nvPr/>
        </p:nvPicPr>
        <p:blipFill rotWithShape="1">
          <a:blip r:embed="rId3"/>
          <a:srcRect t="1615" b="2562"/>
          <a:stretch/>
        </p:blipFill>
        <p:spPr>
          <a:xfrm>
            <a:off x="457200" y="457200"/>
            <a:ext cx="11277600" cy="5943600"/>
          </a:xfrm>
          <a:prstGeom prst="rect">
            <a:avLst/>
          </a:prstGeom>
        </p:spPr>
      </p:pic>
    </p:spTree>
    <p:extLst>
      <p:ext uri="{BB962C8B-B14F-4D97-AF65-F5344CB8AC3E}">
        <p14:creationId xmlns:p14="http://schemas.microsoft.com/office/powerpoint/2010/main" val="1291776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DDF8003-B985-A2A6-9B98-986B08230B70}"/>
              </a:ext>
            </a:extLst>
          </p:cNvPr>
          <p:cNvPicPr>
            <a:picLocks noChangeAspect="1"/>
          </p:cNvPicPr>
          <p:nvPr/>
        </p:nvPicPr>
        <p:blipFill>
          <a:blip r:embed="rId3"/>
          <a:stretch>
            <a:fillRect/>
          </a:stretch>
        </p:blipFill>
        <p:spPr>
          <a:xfrm>
            <a:off x="765416" y="457200"/>
            <a:ext cx="10661168" cy="5943600"/>
          </a:xfrm>
          <a:prstGeom prst="rect">
            <a:avLst/>
          </a:prstGeom>
        </p:spPr>
      </p:pic>
    </p:spTree>
    <p:extLst>
      <p:ext uri="{BB962C8B-B14F-4D97-AF65-F5344CB8AC3E}">
        <p14:creationId xmlns:p14="http://schemas.microsoft.com/office/powerpoint/2010/main" val="3474293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05D16D4-79B7-CCAC-8B0E-890226DECD2B}"/>
              </a:ext>
            </a:extLst>
          </p:cNvPr>
          <p:cNvPicPr>
            <a:picLocks noChangeAspect="1"/>
          </p:cNvPicPr>
          <p:nvPr/>
        </p:nvPicPr>
        <p:blipFill>
          <a:blip r:embed="rId3"/>
          <a:stretch>
            <a:fillRect/>
          </a:stretch>
        </p:blipFill>
        <p:spPr>
          <a:xfrm>
            <a:off x="812799" y="457200"/>
            <a:ext cx="10566401" cy="5943600"/>
          </a:xfrm>
          <a:prstGeom prst="rect">
            <a:avLst/>
          </a:prstGeom>
        </p:spPr>
      </p:pic>
    </p:spTree>
    <p:extLst>
      <p:ext uri="{BB962C8B-B14F-4D97-AF65-F5344CB8AC3E}">
        <p14:creationId xmlns:p14="http://schemas.microsoft.com/office/powerpoint/2010/main" val="61519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1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Freeform: Shape 12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extBox 14">
            <a:extLst>
              <a:ext uri="{FF2B5EF4-FFF2-40B4-BE49-F238E27FC236}">
                <a16:creationId xmlns:a16="http://schemas.microsoft.com/office/drawing/2014/main" id="{4FF811C9-00B6-FADA-A2AB-DE506F5A8113}"/>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rgbClr val="FFFFFF"/>
                </a:solidFill>
                <a:latin typeface="+mj-lt"/>
                <a:ea typeface="+mj-ea"/>
                <a:cs typeface="+mj-cs"/>
              </a:rPr>
              <a:t>Scenario</a:t>
            </a:r>
          </a:p>
        </p:txBody>
      </p:sp>
      <p:pic>
        <p:nvPicPr>
          <p:cNvPr id="9" name="68QSQCtEarp" descr="Shape&#10;&#10;Description automatically generated with medium confidence">
            <a:hlinkClick r:id="" action="ppaction://media"/>
            <a:extLst>
              <a:ext uri="{FF2B5EF4-FFF2-40B4-BE49-F238E27FC236}">
                <a16:creationId xmlns:a16="http://schemas.microsoft.com/office/drawing/2014/main" id="{045D1280-0932-1BDA-D9C3-57B31FF50BD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194267" y="960450"/>
            <a:ext cx="7811112" cy="4393750"/>
          </a:xfrm>
          <a:prstGeom prst="rect">
            <a:avLst/>
          </a:prstGeom>
        </p:spPr>
      </p:pic>
    </p:spTree>
    <p:extLst>
      <p:ext uri="{BB962C8B-B14F-4D97-AF65-F5344CB8AC3E}">
        <p14:creationId xmlns:p14="http://schemas.microsoft.com/office/powerpoint/2010/main" val="133477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9E7B1FF-1D4D-0974-F769-7BAF31A564F6}"/>
              </a:ext>
            </a:extLst>
          </p:cNvPr>
          <p:cNvPicPr>
            <a:picLocks noChangeAspect="1"/>
          </p:cNvPicPr>
          <p:nvPr/>
        </p:nvPicPr>
        <p:blipFill>
          <a:blip r:embed="rId3"/>
          <a:stretch>
            <a:fillRect/>
          </a:stretch>
        </p:blipFill>
        <p:spPr>
          <a:xfrm>
            <a:off x="741405" y="457200"/>
            <a:ext cx="10709189" cy="5943600"/>
          </a:xfrm>
          <a:prstGeom prst="rect">
            <a:avLst/>
          </a:prstGeom>
        </p:spPr>
      </p:pic>
    </p:spTree>
    <p:extLst>
      <p:ext uri="{BB962C8B-B14F-4D97-AF65-F5344CB8AC3E}">
        <p14:creationId xmlns:p14="http://schemas.microsoft.com/office/powerpoint/2010/main" val="2587501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492BB0-CD0B-D009-BC6E-8F3829C14EC5}"/>
              </a:ext>
            </a:extLst>
          </p:cNvPr>
          <p:cNvPicPr>
            <a:picLocks noChangeAspect="1"/>
          </p:cNvPicPr>
          <p:nvPr/>
        </p:nvPicPr>
        <p:blipFill>
          <a:blip r:embed="rId3"/>
          <a:stretch>
            <a:fillRect/>
          </a:stretch>
        </p:blipFill>
        <p:spPr>
          <a:xfrm>
            <a:off x="1583994" y="1522282"/>
            <a:ext cx="9369885" cy="3677680"/>
          </a:xfrm>
          <a:prstGeom prst="rect">
            <a:avLst/>
          </a:prstGeom>
        </p:spPr>
      </p:pic>
    </p:spTree>
    <p:extLst>
      <p:ext uri="{BB962C8B-B14F-4D97-AF65-F5344CB8AC3E}">
        <p14:creationId xmlns:p14="http://schemas.microsoft.com/office/powerpoint/2010/main" val="323555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9E7B1FF-1D4D-0974-F769-7BAF31A564F6}"/>
              </a:ext>
            </a:extLst>
          </p:cNvPr>
          <p:cNvPicPr>
            <a:picLocks noChangeAspect="1"/>
          </p:cNvPicPr>
          <p:nvPr/>
        </p:nvPicPr>
        <p:blipFill>
          <a:blip r:embed="rId3"/>
          <a:stretch>
            <a:fillRect/>
          </a:stretch>
        </p:blipFill>
        <p:spPr>
          <a:xfrm>
            <a:off x="741405" y="457200"/>
            <a:ext cx="10709189" cy="5943600"/>
          </a:xfrm>
          <a:prstGeom prst="rect">
            <a:avLst/>
          </a:prstGeom>
        </p:spPr>
      </p:pic>
    </p:spTree>
    <p:extLst>
      <p:ext uri="{BB962C8B-B14F-4D97-AF65-F5344CB8AC3E}">
        <p14:creationId xmlns:p14="http://schemas.microsoft.com/office/powerpoint/2010/main" val="401139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16">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18">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F998A6-2650-94A5-1D7A-C51F17D35185}"/>
              </a:ext>
            </a:extLst>
          </p:cNvPr>
          <p:cNvPicPr>
            <a:picLocks noChangeAspect="1"/>
          </p:cNvPicPr>
          <p:nvPr/>
        </p:nvPicPr>
        <p:blipFill>
          <a:blip r:embed="rId3"/>
          <a:stretch>
            <a:fillRect/>
          </a:stretch>
        </p:blipFill>
        <p:spPr>
          <a:xfrm>
            <a:off x="643156" y="457200"/>
            <a:ext cx="10905688" cy="5943600"/>
          </a:xfrm>
          <a:prstGeom prst="rect">
            <a:avLst/>
          </a:prstGeom>
        </p:spPr>
      </p:pic>
      <p:sp>
        <p:nvSpPr>
          <p:cNvPr id="5" name="Oval 4">
            <a:extLst>
              <a:ext uri="{FF2B5EF4-FFF2-40B4-BE49-F238E27FC236}">
                <a16:creationId xmlns:a16="http://schemas.microsoft.com/office/drawing/2014/main" id="{62DF455E-A0AD-F38A-B867-EDCA5FC8E4CC}"/>
              </a:ext>
            </a:extLst>
          </p:cNvPr>
          <p:cNvSpPr/>
          <p:nvPr/>
        </p:nvSpPr>
        <p:spPr>
          <a:xfrm>
            <a:off x="1216086" y="4638100"/>
            <a:ext cx="440675" cy="41864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2E7FC9-0264-F7AA-D58C-79F4392519BA}"/>
              </a:ext>
            </a:extLst>
          </p:cNvPr>
          <p:cNvSpPr/>
          <p:nvPr/>
        </p:nvSpPr>
        <p:spPr>
          <a:xfrm>
            <a:off x="1216085" y="5613092"/>
            <a:ext cx="440675" cy="41864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04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35830D0-8869-B254-2763-65FE99FAE9B0}"/>
              </a:ext>
            </a:extLst>
          </p:cNvPr>
          <p:cNvPicPr>
            <a:picLocks noChangeAspect="1"/>
          </p:cNvPicPr>
          <p:nvPr/>
        </p:nvPicPr>
        <p:blipFill>
          <a:blip r:embed="rId3"/>
          <a:stretch>
            <a:fillRect/>
          </a:stretch>
        </p:blipFill>
        <p:spPr>
          <a:xfrm>
            <a:off x="812799" y="457200"/>
            <a:ext cx="10566401" cy="5943600"/>
          </a:xfrm>
          <a:prstGeom prst="rect">
            <a:avLst/>
          </a:prstGeom>
        </p:spPr>
      </p:pic>
    </p:spTree>
    <p:extLst>
      <p:ext uri="{BB962C8B-B14F-4D97-AF65-F5344CB8AC3E}">
        <p14:creationId xmlns:p14="http://schemas.microsoft.com/office/powerpoint/2010/main" val="23308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D9C75FEA-C076-10AE-2414-0D109BDE7136}"/>
              </a:ext>
            </a:extLst>
          </p:cNvPr>
          <p:cNvPicPr>
            <a:picLocks noChangeAspect="1"/>
          </p:cNvPicPr>
          <p:nvPr/>
        </p:nvPicPr>
        <p:blipFill>
          <a:blip r:embed="rId3"/>
          <a:stretch>
            <a:fillRect/>
          </a:stretch>
        </p:blipFill>
        <p:spPr>
          <a:xfrm>
            <a:off x="789214" y="457200"/>
            <a:ext cx="10613571" cy="5943600"/>
          </a:xfrm>
          <a:prstGeom prst="rect">
            <a:avLst/>
          </a:prstGeom>
        </p:spPr>
      </p:pic>
    </p:spTree>
    <p:extLst>
      <p:ext uri="{BB962C8B-B14F-4D97-AF65-F5344CB8AC3E}">
        <p14:creationId xmlns:p14="http://schemas.microsoft.com/office/powerpoint/2010/main" val="902710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D541935-B80F-DF42-F608-19F21AD33780}"/>
              </a:ext>
            </a:extLst>
          </p:cNvPr>
          <p:cNvPicPr>
            <a:picLocks noChangeAspect="1"/>
          </p:cNvPicPr>
          <p:nvPr/>
        </p:nvPicPr>
        <p:blipFill rotWithShape="1">
          <a:blip r:embed="rId3"/>
          <a:srcRect t="514" b="7025"/>
          <a:stretch/>
        </p:blipFill>
        <p:spPr>
          <a:xfrm>
            <a:off x="1993929" y="946035"/>
            <a:ext cx="8635956" cy="4551382"/>
          </a:xfrm>
          <a:prstGeom prst="rect">
            <a:avLst/>
          </a:prstGeom>
        </p:spPr>
      </p:pic>
    </p:spTree>
    <p:extLst>
      <p:ext uri="{BB962C8B-B14F-4D97-AF65-F5344CB8AC3E}">
        <p14:creationId xmlns:p14="http://schemas.microsoft.com/office/powerpoint/2010/main" val="763174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4E6F2B2-7920-F20F-051E-613B8CF87A75}"/>
              </a:ext>
            </a:extLst>
          </p:cNvPr>
          <p:cNvPicPr>
            <a:picLocks noChangeAspect="1"/>
          </p:cNvPicPr>
          <p:nvPr/>
        </p:nvPicPr>
        <p:blipFill>
          <a:blip r:embed="rId3"/>
          <a:stretch>
            <a:fillRect/>
          </a:stretch>
        </p:blipFill>
        <p:spPr>
          <a:xfrm>
            <a:off x="812799" y="457200"/>
            <a:ext cx="10566401" cy="5943600"/>
          </a:xfrm>
          <a:prstGeom prst="rect">
            <a:avLst/>
          </a:prstGeom>
        </p:spPr>
      </p:pic>
      <p:sp>
        <p:nvSpPr>
          <p:cNvPr id="11" name="Oval 10">
            <a:extLst>
              <a:ext uri="{FF2B5EF4-FFF2-40B4-BE49-F238E27FC236}">
                <a16:creationId xmlns:a16="http://schemas.microsoft.com/office/drawing/2014/main" id="{49B5A09F-F2CE-01D5-22BC-76F16DA99A07}"/>
              </a:ext>
            </a:extLst>
          </p:cNvPr>
          <p:cNvSpPr/>
          <p:nvPr/>
        </p:nvSpPr>
        <p:spPr>
          <a:xfrm>
            <a:off x="1370321" y="5260553"/>
            <a:ext cx="440675" cy="41864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2EE7986-E3B8-0080-3614-C97A15598244}"/>
              </a:ext>
            </a:extLst>
          </p:cNvPr>
          <p:cNvSpPr txBox="1"/>
          <p:nvPr/>
        </p:nvSpPr>
        <p:spPr>
          <a:xfrm>
            <a:off x="7612950" y="782072"/>
            <a:ext cx="2911170" cy="2031325"/>
          </a:xfrm>
          <a:prstGeom prst="rect">
            <a:avLst/>
          </a:prstGeom>
          <a:solidFill>
            <a:srgbClr val="5190A9"/>
          </a:solidFill>
        </p:spPr>
        <p:txBody>
          <a:bodyPr wrap="square" rtlCol="0">
            <a:spAutoFit/>
          </a:bodyPr>
          <a:lstStyle/>
          <a:p>
            <a:r>
              <a:rPr lang="en-US" dirty="0">
                <a:solidFill>
                  <a:schemeClr val="bg1"/>
                </a:solidFill>
              </a:rPr>
              <a:t>That way the parent is aware in case they want to remove the child from that class and the teacher’s supervisor is aware so that proper supervision and monitoring can take place.</a:t>
            </a:r>
          </a:p>
        </p:txBody>
      </p:sp>
    </p:spTree>
    <p:extLst>
      <p:ext uri="{BB962C8B-B14F-4D97-AF65-F5344CB8AC3E}">
        <p14:creationId xmlns:p14="http://schemas.microsoft.com/office/powerpoint/2010/main" val="225885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B7BDDD-E5DF-FA05-2D8A-A6CEB463E180}"/>
              </a:ext>
            </a:extLst>
          </p:cNvPr>
          <p:cNvPicPr>
            <a:picLocks noChangeAspect="1"/>
          </p:cNvPicPr>
          <p:nvPr/>
        </p:nvPicPr>
        <p:blipFill>
          <a:blip r:embed="rId3"/>
          <a:stretch>
            <a:fillRect/>
          </a:stretch>
        </p:blipFill>
        <p:spPr>
          <a:xfrm>
            <a:off x="741405" y="457200"/>
            <a:ext cx="10709189" cy="5943600"/>
          </a:xfrm>
          <a:prstGeom prst="rect">
            <a:avLst/>
          </a:prstGeom>
        </p:spPr>
      </p:pic>
      <p:sp>
        <p:nvSpPr>
          <p:cNvPr id="12" name="Oval 11">
            <a:extLst>
              <a:ext uri="{FF2B5EF4-FFF2-40B4-BE49-F238E27FC236}">
                <a16:creationId xmlns:a16="http://schemas.microsoft.com/office/drawing/2014/main" id="{94895960-9336-AEC2-1192-7E79CD766A17}"/>
              </a:ext>
            </a:extLst>
          </p:cNvPr>
          <p:cNvSpPr/>
          <p:nvPr/>
        </p:nvSpPr>
        <p:spPr>
          <a:xfrm>
            <a:off x="1326253" y="4819881"/>
            <a:ext cx="440675" cy="41864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58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3BF10-9FE0-4FD9-ABFB-A6F5D7BBCFA9}"/>
              </a:ext>
            </a:extLst>
          </p:cNvPr>
          <p:cNvSpPr>
            <a:spLocks noGrp="1"/>
          </p:cNvSpPr>
          <p:nvPr>
            <p:ph type="title"/>
          </p:nvPr>
        </p:nvSpPr>
        <p:spPr>
          <a:xfrm>
            <a:off x="6513788" y="365125"/>
            <a:ext cx="4840010" cy="1807305"/>
          </a:xfrm>
        </p:spPr>
        <p:txBody>
          <a:bodyPr>
            <a:normAutofit/>
          </a:bodyPr>
          <a:lstStyle/>
          <a:p>
            <a:r>
              <a:rPr lang="en-US" dirty="0"/>
              <a:t>Questions and Comments</a:t>
            </a:r>
          </a:p>
        </p:txBody>
      </p:sp>
      <p:pic>
        <p:nvPicPr>
          <p:cNvPr id="5" name="Picture 4" descr="Question mark boxes">
            <a:extLst>
              <a:ext uri="{FF2B5EF4-FFF2-40B4-BE49-F238E27FC236}">
                <a16:creationId xmlns:a16="http://schemas.microsoft.com/office/drawing/2014/main" id="{65BC656A-93F5-EF10-981E-1C985F8E5656}"/>
              </a:ext>
            </a:extLst>
          </p:cNvPr>
          <p:cNvPicPr>
            <a:picLocks noChangeAspect="1"/>
          </p:cNvPicPr>
          <p:nvPr/>
        </p:nvPicPr>
        <p:blipFill rotWithShape="1">
          <a:blip r:embed="rId3"/>
          <a:srcRect l="27856" r="21975"/>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7B8EE495-1723-4166-82B5-F9FE48DA8A01}"/>
              </a:ext>
            </a:extLst>
          </p:cNvPr>
          <p:cNvSpPr>
            <a:spLocks noGrp="1"/>
          </p:cNvSpPr>
          <p:nvPr>
            <p:ph idx="1"/>
          </p:nvPr>
        </p:nvSpPr>
        <p:spPr>
          <a:xfrm>
            <a:off x="6513788" y="2333297"/>
            <a:ext cx="4840010" cy="3843666"/>
          </a:xfrm>
        </p:spPr>
        <p:txBody>
          <a:bodyPr>
            <a:normAutofit/>
          </a:bodyPr>
          <a:lstStyle/>
          <a:p>
            <a:pPr marL="0" indent="0">
              <a:buNone/>
            </a:pPr>
            <a:endParaRPr lang="en-US" sz="2000"/>
          </a:p>
          <a:p>
            <a:pPr marL="0" indent="0">
              <a:buNone/>
            </a:pPr>
            <a:endParaRPr lang="en-US" sz="2000"/>
          </a:p>
          <a:p>
            <a:pPr marL="0" indent="0">
              <a:buNone/>
            </a:pPr>
            <a:r>
              <a:rPr lang="en-US" sz="2000"/>
              <a:t>Let’s take a moment to discuss any questions or comments you may have.</a:t>
            </a:r>
          </a:p>
        </p:txBody>
      </p:sp>
    </p:spTree>
    <p:extLst>
      <p:ext uri="{BB962C8B-B14F-4D97-AF65-F5344CB8AC3E}">
        <p14:creationId xmlns:p14="http://schemas.microsoft.com/office/powerpoint/2010/main" val="3781786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text, application&#10;&#10;Description automatically generated">
            <a:extLst>
              <a:ext uri="{FF2B5EF4-FFF2-40B4-BE49-F238E27FC236}">
                <a16:creationId xmlns:a16="http://schemas.microsoft.com/office/drawing/2014/main" id="{F2A72D81-2375-3AB5-227A-F4FCEFA6A1CB}"/>
              </a:ext>
            </a:extLst>
          </p:cNvPr>
          <p:cNvPicPr>
            <a:picLocks noChangeAspect="1"/>
          </p:cNvPicPr>
          <p:nvPr/>
        </p:nvPicPr>
        <p:blipFill>
          <a:blip r:embed="rId3"/>
          <a:stretch>
            <a:fillRect/>
          </a:stretch>
        </p:blipFill>
        <p:spPr>
          <a:xfrm>
            <a:off x="789214" y="457200"/>
            <a:ext cx="10613571" cy="5943600"/>
          </a:xfrm>
          <a:prstGeom prst="rect">
            <a:avLst/>
          </a:prstGeom>
        </p:spPr>
      </p:pic>
      <p:pic>
        <p:nvPicPr>
          <p:cNvPr id="6" name="Graphic 5" descr="Checkmark with solid fill">
            <a:extLst>
              <a:ext uri="{FF2B5EF4-FFF2-40B4-BE49-F238E27FC236}">
                <a16:creationId xmlns:a16="http://schemas.microsoft.com/office/drawing/2014/main" id="{8F2035AC-AB78-7CA6-98C8-03AEB4BF78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09076" y="5188943"/>
            <a:ext cx="732729" cy="732729"/>
          </a:xfrm>
          <a:prstGeom prst="rect">
            <a:avLst/>
          </a:prstGeom>
        </p:spPr>
      </p:pic>
    </p:spTree>
    <p:extLst>
      <p:ext uri="{BB962C8B-B14F-4D97-AF65-F5344CB8AC3E}">
        <p14:creationId xmlns:p14="http://schemas.microsoft.com/office/powerpoint/2010/main" val="143596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extBox 14">
            <a:extLst>
              <a:ext uri="{FF2B5EF4-FFF2-40B4-BE49-F238E27FC236}">
                <a16:creationId xmlns:a16="http://schemas.microsoft.com/office/drawing/2014/main" id="{4FF811C9-00B6-FADA-A2AB-DE506F5A8113}"/>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rgbClr val="FFFFFF"/>
                </a:solidFill>
                <a:latin typeface="+mj-lt"/>
                <a:ea typeface="+mj-ea"/>
                <a:cs typeface="+mj-cs"/>
              </a:rPr>
              <a:t>Physical Boundary Interactions</a:t>
            </a:r>
          </a:p>
        </p:txBody>
      </p:sp>
      <p:pic>
        <p:nvPicPr>
          <p:cNvPr id="3" name="Picture 2">
            <a:extLst>
              <a:ext uri="{FF2B5EF4-FFF2-40B4-BE49-F238E27FC236}">
                <a16:creationId xmlns:a16="http://schemas.microsoft.com/office/drawing/2014/main" id="{43585DB9-6E56-D70C-1F54-04D3EF8FD070}"/>
              </a:ext>
            </a:extLst>
          </p:cNvPr>
          <p:cNvPicPr>
            <a:picLocks noChangeAspect="1"/>
          </p:cNvPicPr>
          <p:nvPr/>
        </p:nvPicPr>
        <p:blipFill>
          <a:blip r:embed="rId3"/>
          <a:stretch>
            <a:fillRect/>
          </a:stretch>
        </p:blipFill>
        <p:spPr>
          <a:xfrm>
            <a:off x="4038604" y="1007270"/>
            <a:ext cx="8153396" cy="4529664"/>
          </a:xfrm>
          <a:prstGeom prst="rect">
            <a:avLst/>
          </a:prstGeom>
        </p:spPr>
      </p:pic>
    </p:spTree>
    <p:extLst>
      <p:ext uri="{BB962C8B-B14F-4D97-AF65-F5344CB8AC3E}">
        <p14:creationId xmlns:p14="http://schemas.microsoft.com/office/powerpoint/2010/main" val="2821314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extBox 14">
            <a:extLst>
              <a:ext uri="{FF2B5EF4-FFF2-40B4-BE49-F238E27FC236}">
                <a16:creationId xmlns:a16="http://schemas.microsoft.com/office/drawing/2014/main" id="{4FF811C9-00B6-FADA-A2AB-DE506F5A8113}"/>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rgbClr val="FFFFFF"/>
                </a:solidFill>
                <a:latin typeface="+mj-lt"/>
                <a:ea typeface="+mj-ea"/>
                <a:cs typeface="+mj-cs"/>
              </a:rPr>
              <a:t>Emotional Boundary Interactions</a:t>
            </a:r>
          </a:p>
        </p:txBody>
      </p:sp>
      <p:pic>
        <p:nvPicPr>
          <p:cNvPr id="3" name="Picture 2">
            <a:extLst>
              <a:ext uri="{FF2B5EF4-FFF2-40B4-BE49-F238E27FC236}">
                <a16:creationId xmlns:a16="http://schemas.microsoft.com/office/drawing/2014/main" id="{CF227E68-47B1-4EFD-2AFE-3B59EC9C42CB}"/>
              </a:ext>
            </a:extLst>
          </p:cNvPr>
          <p:cNvPicPr>
            <a:picLocks noChangeAspect="1"/>
          </p:cNvPicPr>
          <p:nvPr/>
        </p:nvPicPr>
        <p:blipFill>
          <a:blip r:embed="rId3"/>
          <a:stretch>
            <a:fillRect/>
          </a:stretch>
        </p:blipFill>
        <p:spPr>
          <a:xfrm>
            <a:off x="4038603" y="1204697"/>
            <a:ext cx="8196883" cy="4634315"/>
          </a:xfrm>
          <a:prstGeom prst="rect">
            <a:avLst/>
          </a:prstGeom>
        </p:spPr>
      </p:pic>
    </p:spTree>
    <p:extLst>
      <p:ext uri="{BB962C8B-B14F-4D97-AF65-F5344CB8AC3E}">
        <p14:creationId xmlns:p14="http://schemas.microsoft.com/office/powerpoint/2010/main" val="2251200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extBox 14">
            <a:extLst>
              <a:ext uri="{FF2B5EF4-FFF2-40B4-BE49-F238E27FC236}">
                <a16:creationId xmlns:a16="http://schemas.microsoft.com/office/drawing/2014/main" id="{4FF811C9-00B6-FADA-A2AB-DE506F5A8113}"/>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rgbClr val="FFFFFF"/>
                </a:solidFill>
                <a:latin typeface="+mj-lt"/>
                <a:ea typeface="+mj-ea"/>
                <a:cs typeface="+mj-cs"/>
              </a:rPr>
              <a:t>Behavioral Boundary Interactions</a:t>
            </a:r>
          </a:p>
        </p:txBody>
      </p:sp>
      <p:pic>
        <p:nvPicPr>
          <p:cNvPr id="3" name="Picture 2">
            <a:extLst>
              <a:ext uri="{FF2B5EF4-FFF2-40B4-BE49-F238E27FC236}">
                <a16:creationId xmlns:a16="http://schemas.microsoft.com/office/drawing/2014/main" id="{4EE43146-6007-BF22-3820-F65A1E8F22A3}"/>
              </a:ext>
            </a:extLst>
          </p:cNvPr>
          <p:cNvPicPr>
            <a:picLocks noChangeAspect="1"/>
          </p:cNvPicPr>
          <p:nvPr/>
        </p:nvPicPr>
        <p:blipFill>
          <a:blip r:embed="rId3"/>
          <a:stretch>
            <a:fillRect/>
          </a:stretch>
        </p:blipFill>
        <p:spPr>
          <a:xfrm>
            <a:off x="4038604" y="1223747"/>
            <a:ext cx="8153396" cy="4654775"/>
          </a:xfrm>
          <a:prstGeom prst="rect">
            <a:avLst/>
          </a:prstGeom>
        </p:spPr>
      </p:pic>
    </p:spTree>
    <p:extLst>
      <p:ext uri="{BB962C8B-B14F-4D97-AF65-F5344CB8AC3E}">
        <p14:creationId xmlns:p14="http://schemas.microsoft.com/office/powerpoint/2010/main" val="1806983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B76F87-AB6A-A247-7BA2-614179A2B809}"/>
              </a:ext>
            </a:extLst>
          </p:cNvPr>
          <p:cNvPicPr>
            <a:picLocks noChangeAspect="1"/>
          </p:cNvPicPr>
          <p:nvPr/>
        </p:nvPicPr>
        <p:blipFill>
          <a:blip r:embed="rId3"/>
          <a:stretch>
            <a:fillRect/>
          </a:stretch>
        </p:blipFill>
        <p:spPr>
          <a:xfrm>
            <a:off x="1835355" y="457200"/>
            <a:ext cx="8521290" cy="5943600"/>
          </a:xfrm>
          <a:prstGeom prst="rect">
            <a:avLst/>
          </a:prstGeom>
        </p:spPr>
      </p:pic>
    </p:spTree>
    <p:extLst>
      <p:ext uri="{BB962C8B-B14F-4D97-AF65-F5344CB8AC3E}">
        <p14:creationId xmlns:p14="http://schemas.microsoft.com/office/powerpoint/2010/main" val="110143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7192F77-3E10-616B-C5D4-E20E749A07AC}"/>
              </a:ext>
            </a:extLst>
          </p:cNvPr>
          <p:cNvPicPr>
            <a:picLocks noChangeAspect="1"/>
          </p:cNvPicPr>
          <p:nvPr/>
        </p:nvPicPr>
        <p:blipFill>
          <a:blip r:embed="rId3"/>
          <a:stretch>
            <a:fillRect/>
          </a:stretch>
        </p:blipFill>
        <p:spPr>
          <a:xfrm>
            <a:off x="1848116" y="456986"/>
            <a:ext cx="8521290" cy="5943600"/>
          </a:xfrm>
          <a:prstGeom prst="rect">
            <a:avLst/>
          </a:prstGeom>
        </p:spPr>
      </p:pic>
      <p:sp>
        <p:nvSpPr>
          <p:cNvPr id="4" name="TextBox 3">
            <a:extLst>
              <a:ext uri="{FF2B5EF4-FFF2-40B4-BE49-F238E27FC236}">
                <a16:creationId xmlns:a16="http://schemas.microsoft.com/office/drawing/2014/main" id="{69E679E1-54D2-A2B5-0EB6-6DE3E1C2E81B}"/>
              </a:ext>
            </a:extLst>
          </p:cNvPr>
          <p:cNvSpPr txBox="1"/>
          <p:nvPr/>
        </p:nvSpPr>
        <p:spPr>
          <a:xfrm>
            <a:off x="2707432" y="1251004"/>
            <a:ext cx="7156884" cy="923330"/>
          </a:xfrm>
          <a:prstGeom prst="rect">
            <a:avLst/>
          </a:prstGeom>
          <a:solidFill>
            <a:srgbClr val="5190A9"/>
          </a:solidFill>
        </p:spPr>
        <p:txBody>
          <a:bodyPr wrap="square" rtlCol="0">
            <a:spAutoFit/>
          </a:bodyPr>
          <a:lstStyle/>
          <a:p>
            <a:r>
              <a:rPr lang="en-US" sz="1800" b="0" dirty="0">
                <a:solidFill>
                  <a:schemeClr val="bg1"/>
                </a:solidFill>
                <a:effectLst/>
                <a:ea typeface="Calibri" panose="020F0502020204030204" pitchFamily="34" charset="0"/>
                <a:cs typeface="Times New Roman" panose="02020603050405020304" pitchFamily="18" charset="0"/>
              </a:rPr>
              <a:t>It is appropriate for the group to join hands in prayer. </a:t>
            </a:r>
            <a:r>
              <a:rPr lang="en-US" sz="1800" dirty="0">
                <a:solidFill>
                  <a:schemeClr val="bg1"/>
                </a:solidFill>
              </a:rPr>
              <a:t>Even though there is hand holding, it involves the whole group and is only during prayer, which is an appropriate interaction among adults. </a:t>
            </a:r>
            <a:endParaRPr lang="en-US" dirty="0">
              <a:solidFill>
                <a:schemeClr val="bg1"/>
              </a:solidFill>
            </a:endParaRPr>
          </a:p>
        </p:txBody>
      </p:sp>
      <p:pic>
        <p:nvPicPr>
          <p:cNvPr id="10" name="Graphic 9" descr="Checkmark with solid fill">
            <a:extLst>
              <a:ext uri="{FF2B5EF4-FFF2-40B4-BE49-F238E27FC236}">
                <a16:creationId xmlns:a16="http://schemas.microsoft.com/office/drawing/2014/main" id="{77C13E81-F0BE-C96B-ADE5-31C17A76B7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41307" y="5606996"/>
            <a:ext cx="732729" cy="732729"/>
          </a:xfrm>
          <a:prstGeom prst="rect">
            <a:avLst/>
          </a:prstGeom>
        </p:spPr>
      </p:pic>
    </p:spTree>
    <p:extLst>
      <p:ext uri="{BB962C8B-B14F-4D97-AF65-F5344CB8AC3E}">
        <p14:creationId xmlns:p14="http://schemas.microsoft.com/office/powerpoint/2010/main" val="67980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3391</Words>
  <Application>Microsoft Office PowerPoint</Application>
  <PresentationFormat>Widescreen</PresentationFormat>
  <Paragraphs>272</Paragraphs>
  <Slides>33</Slides>
  <Notes>33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Lato</vt:lpstr>
      <vt:lpstr>Microsoft Sans Serif</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Turner</dc:creator>
  <cp:lastModifiedBy>Amy Larkin</cp:lastModifiedBy>
  <cp:revision>176</cp:revision>
  <dcterms:created xsi:type="dcterms:W3CDTF">2021-09-24T02:09:16Z</dcterms:created>
  <dcterms:modified xsi:type="dcterms:W3CDTF">2022-07-12T20:05:15Z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889C3A6F-AE29-4354-9380-D15285360C5F</vt:lpwstr>
  </property>
  <property fmtid="{D5CDD505-2E9C-101B-9397-08002B2CF9AE}" pid="3" name="ArticulatePath">
    <vt:lpwstr>Presentation1</vt:lpwstr>
  </property>
</Properties>
</file>