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tags/tag23.xml" ContentType="application/vnd.openxmlformats-officedocument.presentationml.tags+xml"/>
  <Override PartName="/ppt/notesSlides/notesSlide41.xml" ContentType="application/vnd.openxmlformats-officedocument.presentationml.notesSlide+xml"/>
  <Override PartName="/ppt/tags/tag24.xml" ContentType="application/vnd.openxmlformats-officedocument.presentationml.tags+xml"/>
  <Override PartName="/ppt/notesSlides/notesSlide42.xml" ContentType="application/vnd.openxmlformats-officedocument.presentationml.notesSlide+xml"/>
  <Override PartName="/ppt/tags/tag25.xml" ContentType="application/vnd.openxmlformats-officedocument.presentationml.tags+xml"/>
  <Override PartName="/ppt/notesSlides/notesSlide43.xml" ContentType="application/vnd.openxmlformats-officedocument.presentationml.notesSlide+xml"/>
  <Override PartName="/ppt/tags/tag26.xml" ContentType="application/vnd.openxmlformats-officedocument.presentationml.tags+xml"/>
  <Override PartName="/ppt/notesSlides/notesSlide44.xml" ContentType="application/vnd.openxmlformats-officedocument.presentationml.notesSlide+xml"/>
  <Override PartName="/ppt/tags/tag27.xml" ContentType="application/vnd.openxmlformats-officedocument.presentationml.tags+xml"/>
  <Override PartName="/ppt/notesSlides/notesSlide45.xml" ContentType="application/vnd.openxmlformats-officedocument.presentationml.notesSlide+xml"/>
  <Override PartName="/ppt/tags/tag28.xml" ContentType="application/vnd.openxmlformats-officedocument.presentationml.tags+xml"/>
  <Override PartName="/ppt/notesSlides/notesSlide46.xml" ContentType="application/vnd.openxmlformats-officedocument.presentationml.notesSlide+xml"/>
  <Override PartName="/ppt/tags/tag29.xml" ContentType="application/vnd.openxmlformats-officedocument.presentationml.tags+xml"/>
  <Override PartName="/ppt/notesSlides/notesSlide47.xml" ContentType="application/vnd.openxmlformats-officedocument.presentationml.notesSlide+xml"/>
  <Override PartName="/ppt/tags/tag30.xml" ContentType="application/vnd.openxmlformats-officedocument.presentationml.tags+xml"/>
  <Override PartName="/ppt/notesSlides/notesSlide48.xml" ContentType="application/vnd.openxmlformats-officedocument.presentationml.notesSlide+xml"/>
  <Override PartName="/ppt/tags/tag31.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3" r:id="rId4"/>
    <p:sldId id="264" r:id="rId5"/>
    <p:sldId id="265" r:id="rId6"/>
    <p:sldId id="276" r:id="rId7"/>
    <p:sldId id="266" r:id="rId8"/>
    <p:sldId id="277" r:id="rId9"/>
    <p:sldId id="278" r:id="rId10"/>
    <p:sldId id="282" r:id="rId11"/>
    <p:sldId id="283" r:id="rId12"/>
    <p:sldId id="284" r:id="rId13"/>
    <p:sldId id="286" r:id="rId14"/>
    <p:sldId id="285" r:id="rId15"/>
    <p:sldId id="281" r:id="rId16"/>
    <p:sldId id="279" r:id="rId17"/>
    <p:sldId id="287" r:id="rId18"/>
    <p:sldId id="288" r:id="rId19"/>
    <p:sldId id="289" r:id="rId20"/>
    <p:sldId id="290" r:id="rId21"/>
    <p:sldId id="302" r:id="rId22"/>
    <p:sldId id="303" r:id="rId23"/>
    <p:sldId id="304" r:id="rId24"/>
    <p:sldId id="320" r:id="rId25"/>
    <p:sldId id="309"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292" r:id="rId40"/>
    <p:sldId id="293" r:id="rId41"/>
    <p:sldId id="294" r:id="rId42"/>
    <p:sldId id="295" r:id="rId43"/>
    <p:sldId id="297" r:id="rId44"/>
    <p:sldId id="296" r:id="rId45"/>
    <p:sldId id="298" r:id="rId46"/>
    <p:sldId id="299" r:id="rId47"/>
    <p:sldId id="300" r:id="rId48"/>
    <p:sldId id="301" r:id="rId49"/>
    <p:sldId id="267"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996"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Introduction &amp; Theological Background course is the second course in the Safe Church, Safe Communities series. These courses are offered on Praesidium Academy.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if necessary.  Explain this course is the second course and that several other courses are a part of this Universal Training for the Safe Church, Safe Communities series. </a:t>
            </a:r>
          </a:p>
          <a:p>
            <a:endParaRPr lang="en-US" sz="1200" dirty="0"/>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a:p>
        </p:txBody>
      </p:sp>
    </p:spTree>
    <p:extLst>
      <p:ext uri="{BB962C8B-B14F-4D97-AF65-F5344CB8AC3E}">
        <p14:creationId xmlns:p14="http://schemas.microsoft.com/office/powerpoint/2010/main" val="115727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If a volunteer or employee will be required to provide transportation, a DMV records check is required.</a:t>
            </a:r>
            <a:endParaRPr lang="en-US" sz="180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b="0" dirty="0">
                <a:solidFill>
                  <a:srgbClr val="000000"/>
                </a:solidFill>
                <a:latin typeface="Lato" panose="020F0502020204030203"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236946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600"/>
              </a:spcAft>
              <a:buFont typeface="Arial" panose="020B0604020202020204" pitchFamily="34" charset="0"/>
              <a:buNone/>
            </a:pPr>
            <a:r>
              <a:rPr lang="en-US" sz="1800" dirty="0"/>
              <a:t>A credit check is required if the individual has check signing authority.</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b="0" dirty="0">
                <a:solidFill>
                  <a:srgbClr val="000000"/>
                </a:solidFill>
                <a:latin typeface="Lato" panose="020F0502020204030203"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41154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 completed written application, personal interview, verification of Driver’s license and automobile insurance, and reference checks are required for some roles. </a:t>
            </a:r>
            <a:endParaRPr lang="en-US" sz="180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b="0" dirty="0">
                <a:solidFill>
                  <a:srgbClr val="000000"/>
                </a:solidFill>
                <a:latin typeface="Lato" panose="020F0502020204030203"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72529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Now let’s review a scenario. </a:t>
            </a:r>
            <a:r>
              <a:rPr lang="en-US" sz="1800" dirty="0">
                <a:solidFill>
                  <a:srgbClr val="464646"/>
                </a:solidFill>
                <a:latin typeface="Lato" panose="020F0502020204030203" pitchFamily="34" charset="0"/>
              </a:rPr>
              <a:t>Miguel is applying to be a diocesan volunteer. While reading the job posting, consider what screening requirements may be needed for this position. Let’s look at the posting on the next slide.</a:t>
            </a:r>
          </a:p>
          <a:p>
            <a:endParaRPr lang="en-US" sz="1800" dirty="0">
              <a:solidFill>
                <a:srgbClr val="464646"/>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dirty="0">
                <a:latin typeface="+mn-lt"/>
              </a:rPr>
              <a:t>Have participants break off into groups of three. Give the groups five minutes to brainstorm an answer </a:t>
            </a:r>
            <a:r>
              <a:rPr lang="en-US" sz="1800" b="1" u="sng" dirty="0">
                <a:latin typeface="+mn-lt"/>
              </a:rPr>
              <a:t>and</a:t>
            </a:r>
            <a:r>
              <a:rPr lang="en-US" sz="1800" b="0" u="none" dirty="0">
                <a:latin typeface="+mn-lt"/>
              </a:rPr>
              <a:t> select a group representative to explain the group’s answer to the rest of the class. Be sure to set a timer.</a:t>
            </a:r>
          </a:p>
          <a:p>
            <a:endParaRPr lang="en-US" sz="1800" b="0" u="none" dirty="0">
              <a:latin typeface="+mn-lt"/>
            </a:endParaRPr>
          </a:p>
          <a:p>
            <a:r>
              <a:rPr lang="en-US" sz="1800" b="0" u="none" dirty="0">
                <a:latin typeface="+mn-lt"/>
              </a:rPr>
              <a:t>Go to the next slides to show the Job Posting, and then the answer for this scenario.</a:t>
            </a:r>
          </a:p>
          <a:p>
            <a:endParaRPr lang="en-US" sz="1800" dirty="0">
              <a:solidFill>
                <a:srgbClr val="464646"/>
              </a:solidFill>
              <a:latin typeface="Lato" panose="020F0502020204030203" pitchFamily="34" charset="0"/>
            </a:endParaRPr>
          </a:p>
          <a:p>
            <a:r>
              <a:rPr lang="en-US" sz="1800" dirty="0">
                <a:solidFill>
                  <a:srgbClr val="464646"/>
                </a:solidFill>
                <a:latin typeface="Lato" panose="020F050202020403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325655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464646"/>
                </a:solidFill>
                <a:latin typeface="Verdana" panose="020B0604030504040204" pitchFamily="34" charset="0"/>
              </a:rPr>
              <a:t>Here is the Job Posting. </a:t>
            </a:r>
          </a:p>
          <a:p>
            <a:endParaRPr lang="en-US" sz="1800" b="1" dirty="0">
              <a:solidFill>
                <a:srgbClr val="464646"/>
              </a:solidFill>
              <a:latin typeface="Verdana" panose="020B0604030504040204" pitchFamily="34" charset="0"/>
            </a:endParaRPr>
          </a:p>
          <a:p>
            <a:r>
              <a:rPr lang="en-US" sz="1800" b="1" dirty="0">
                <a:solidFill>
                  <a:srgbClr val="464646"/>
                </a:solidFill>
                <a:latin typeface="Verdana" panose="020B0604030504040204" pitchFamily="34" charset="0"/>
              </a:rPr>
              <a:t>Diocesan Volunteers Needed!</a:t>
            </a:r>
            <a:endParaRPr lang="en-US" sz="1800" b="0" dirty="0">
              <a:solidFill>
                <a:srgbClr val="464646"/>
              </a:solidFill>
              <a:latin typeface="Verdana" panose="020B0604030504040204" pitchFamily="34" charset="0"/>
            </a:endParaRPr>
          </a:p>
          <a:p>
            <a:r>
              <a:rPr lang="en-US" sz="1800" b="0" dirty="0">
                <a:solidFill>
                  <a:srgbClr val="464646"/>
                </a:solidFill>
                <a:latin typeface="Verdana" panose="020B0604030504040204" pitchFamily="34" charset="0"/>
              </a:rPr>
              <a:t>We are currently seeking volunteers to assist with a variety of tasks and activities within the Diocese.  </a:t>
            </a:r>
          </a:p>
          <a:p>
            <a:r>
              <a:rPr lang="en-US" sz="1800" b="0" dirty="0">
                <a:solidFill>
                  <a:srgbClr val="464646"/>
                </a:solidFill>
                <a:latin typeface="Verdana" panose="020B0604030504040204" pitchFamily="34" charset="0"/>
              </a:rPr>
              <a:t>Responsibilities may include:</a:t>
            </a:r>
          </a:p>
          <a:p>
            <a:pPr marL="285750" indent="-285750">
              <a:buFont typeface="Arial" panose="020B0604020202020204" pitchFamily="34" charset="0"/>
              <a:buChar char="•"/>
            </a:pPr>
            <a:r>
              <a:rPr lang="en-US" sz="1800" b="0" dirty="0">
                <a:solidFill>
                  <a:srgbClr val="464646"/>
                </a:solidFill>
                <a:latin typeface="Verdana" panose="020B0604030504040204" pitchFamily="34" charset="0"/>
              </a:rPr>
              <a:t>Administrative tasks in diocesan office (no financial duties)</a:t>
            </a:r>
          </a:p>
          <a:p>
            <a:pPr marL="285750" indent="-285750">
              <a:buFont typeface="Arial" panose="020B0604020202020204" pitchFamily="34" charset="0"/>
              <a:buChar char="•"/>
            </a:pPr>
            <a:r>
              <a:rPr lang="en-US" sz="1800" b="0" dirty="0">
                <a:solidFill>
                  <a:srgbClr val="464646"/>
                </a:solidFill>
                <a:latin typeface="Verdana" panose="020B0604030504040204" pitchFamily="34" charset="0"/>
              </a:rPr>
              <a:t>Supervising diocesan events, including youth programs</a:t>
            </a:r>
          </a:p>
          <a:p>
            <a:pPr marL="285750" indent="-285750">
              <a:buFont typeface="Arial" panose="020B0604020202020204" pitchFamily="34" charset="0"/>
              <a:buChar char="•"/>
            </a:pPr>
            <a:r>
              <a:rPr lang="en-US" sz="1800" b="0" dirty="0">
                <a:solidFill>
                  <a:srgbClr val="464646"/>
                </a:solidFill>
                <a:latin typeface="Verdana" panose="020B0604030504040204" pitchFamily="34" charset="0"/>
              </a:rPr>
              <a:t>Providing transportation to and from events, delivering musical equipment, etc. </a:t>
            </a:r>
          </a:p>
          <a:p>
            <a:r>
              <a:rPr lang="en-US" sz="1800" b="0" dirty="0">
                <a:solidFill>
                  <a:srgbClr val="464646"/>
                </a:solidFill>
                <a:latin typeface="Verdana" panose="020B0604030504040204" pitchFamily="34" charset="0"/>
              </a:rPr>
              <a:t>Hours will vary based on availability. Please inquire on our diocesan website for more information!</a:t>
            </a:r>
            <a:endParaRPr lang="en-US" sz="1800" b="0" dirty="0">
              <a:solidFill>
                <a:prstClr val="black"/>
              </a:solidFill>
              <a:latin typeface="Microsoft Sans Serif" panose="020B0604020202020204" pitchFamily="34" charset="0"/>
            </a:endParaRPr>
          </a:p>
          <a:p>
            <a:endParaRPr lang="en-US" sz="1800" dirty="0">
              <a:solidFill>
                <a:prstClr val="black"/>
              </a:solidFill>
              <a:latin typeface="Microsoft Sans Serif" panose="020B0604020202020204" pitchFamily="34" charset="0"/>
            </a:endParaRPr>
          </a:p>
          <a:p>
            <a:r>
              <a:rPr lang="en-US" sz="1800" dirty="0">
                <a:solidFill>
                  <a:srgbClr val="000000"/>
                </a:solidFill>
                <a:latin typeface="Lato" panose="020F0502020204030203" pitchFamily="34" charset="0"/>
              </a:rPr>
              <a:t>Take a few moments to write down your answers.</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 the job posting and ask the groups to write down their answers.</a:t>
            </a:r>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181651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rgbClr val="000000"/>
                </a:solidFill>
                <a:latin typeface="Verdana" panose="020B0604030504040204" pitchFamily="34" charset="0"/>
              </a:rPr>
              <a:t>You should have indicated the following requirements be met during Miguel’s screening process:</a:t>
            </a:r>
          </a:p>
          <a:p>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Public records check</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DMV check </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Additional screening including a written application, interview and reference checks</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Note: based on the description, no financial work will be required, so a credit check would not be necessary.</a:t>
            </a:r>
            <a:br>
              <a:rPr lang="en-US" sz="1800" b="0" dirty="0">
                <a:solidFill>
                  <a:srgbClr val="000000"/>
                </a:solidFill>
                <a:latin typeface="Verdana" panose="020B0604030504040204" pitchFamily="34" charset="0"/>
              </a:rPr>
            </a:br>
            <a:endParaRPr lang="en-US" sz="1800" b="0" dirty="0">
              <a:solidFill>
                <a:prstClr val="black"/>
              </a:solidFill>
              <a:latin typeface="Microsoft Sans Serif" panose="020B0604020202020204" pitchFamily="34" charset="0"/>
            </a:endParaRPr>
          </a:p>
          <a:p>
            <a:r>
              <a:rPr lang="en-US" sz="1800" b="1" dirty="0">
                <a:solidFill>
                  <a:srgbClr val="000000"/>
                </a:solidFill>
                <a:latin typeface="Lato" panose="020F0502020204030203" pitchFamily="34" charset="0"/>
              </a:rPr>
              <a:t>Facilitator Note:</a:t>
            </a:r>
          </a:p>
          <a:p>
            <a:pPr marL="0" marR="0">
              <a:spcBef>
                <a:spcPts val="0"/>
              </a:spcBef>
              <a:spcAft>
                <a:spcPts val="0"/>
              </a:spcAft>
            </a:pPr>
            <a:r>
              <a:rPr lang="en-US" sz="1800" b="0" u="none" dirty="0">
                <a:latin typeface="+mn-lt"/>
              </a:rPr>
              <a:t>When the timer goes off, ask the representative from each group to share out their answer.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Then share the answer on the slide. </a:t>
            </a:r>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182706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Lato" panose="020F0502020204030203" pitchFamily="34" charset="0"/>
              </a:rPr>
              <a:t>Training Levels:</a:t>
            </a:r>
          </a:p>
          <a:p>
            <a:endParaRPr lang="en-US" sz="1800" b="1" dirty="0">
              <a:solidFill>
                <a:srgbClr val="000000"/>
              </a:solidFill>
              <a:latin typeface="Lato" panose="020F0502020204030203" pitchFamily="34" charset="0"/>
            </a:endParaRPr>
          </a:p>
          <a:p>
            <a:pPr>
              <a:buFont typeface="Symbol" panose="05050102010706020507" pitchFamily="18" charset="2"/>
              <a:buNone/>
            </a:pPr>
            <a:r>
              <a:rPr lang="en-US" sz="1800" b="0" dirty="0">
                <a:solidFill>
                  <a:srgbClr val="000000"/>
                </a:solidFill>
                <a:latin typeface="Lato" panose="020F0502020204030203" pitchFamily="34" charset="0"/>
              </a:rPr>
              <a:t>The Episcopal Church offers two levels of training: Universal and Specialized.</a:t>
            </a:r>
          </a:p>
          <a:p>
            <a:pPr>
              <a:buFont typeface="Symbol" panose="05050102010706020507" pitchFamily="18" charset="2"/>
              <a:buNone/>
            </a:pPr>
            <a:br>
              <a:rPr lang="en-US" sz="1800" b="0" dirty="0">
                <a:solidFill>
                  <a:srgbClr val="000000"/>
                </a:solidFill>
                <a:latin typeface="Lato" panose="020F0502020204030203" pitchFamily="34" charset="0"/>
              </a:rPr>
            </a:br>
            <a:r>
              <a:rPr lang="en-US" sz="1800" b="0" dirty="0">
                <a:solidFill>
                  <a:srgbClr val="000000"/>
                </a:solidFill>
                <a:latin typeface="Lato" panose="020F0502020204030203" pitchFamily="34" charset="0"/>
              </a:rPr>
              <a:t>Universal Training was designed to foster a culture of safety and inclusion for all people and to equip all members to live out their Baptismal Covenant. Universal Training is available to all members of the Episcopal Church. Universal/Core training covers a variety of topics such as:</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Introduction and Theological Background</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Organizational Rules &amp; Policies</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Healthy Boundaries and</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Inclusion</a:t>
            </a:r>
          </a:p>
          <a:p>
            <a:pPr>
              <a:buFont typeface="Symbol" panose="05050102010706020507" pitchFamily="18" charset="2"/>
              <a:buNone/>
            </a:pPr>
            <a:br>
              <a:rPr lang="en-US" sz="1800" b="0" dirty="0">
                <a:solidFill>
                  <a:srgbClr val="000000"/>
                </a:solidFill>
                <a:latin typeface="Lato" panose="020F0502020204030203" pitchFamily="34" charset="0"/>
              </a:rPr>
            </a:br>
            <a:r>
              <a:rPr lang="en-US" sz="1800" b="0" dirty="0">
                <a:solidFill>
                  <a:srgbClr val="000000"/>
                </a:solidFill>
                <a:latin typeface="Lato" panose="020F0502020204030203" pitchFamily="34" charset="0"/>
              </a:rPr>
              <a:t>Specialized training is also required for supervisors and those with oversight of and, or engaged in ministry with children, youth, or vulnerable adults. Specialized training covers a variety of topics like:</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Power and Relationships</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Abuse &amp; Neglect</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Pastoral Relationships</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Bullying</a:t>
            </a:r>
          </a:p>
          <a:p>
            <a:pPr marL="285750" indent="-285750">
              <a:buFont typeface="Arial" panose="020B0604020202020204" pitchFamily="34" charset="0"/>
              <a:buChar char="•"/>
            </a:pPr>
            <a:r>
              <a:rPr lang="en-US" sz="1800" b="0" dirty="0">
                <a:solidFill>
                  <a:srgbClr val="000000"/>
                </a:solidFill>
                <a:latin typeface="Lato" panose="020F0502020204030203" pitchFamily="34" charset="0"/>
              </a:rPr>
              <a:t>Anti-Harassment</a:t>
            </a:r>
            <a:endParaRPr lang="en-US" sz="1800" b="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b="0" dirty="0">
                <a:solidFill>
                  <a:srgbClr val="000000"/>
                </a:solidFill>
                <a:latin typeface="Lato" panose="020F0502020204030203"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300499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Lato" panose="020F0502020204030203" pitchFamily="34" charset="0"/>
              </a:rPr>
              <a:t>Check Your Knowledge:</a:t>
            </a:r>
          </a:p>
          <a:p>
            <a:endParaRPr lang="en-US" sz="18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ato" panose="020F0502020204030203" pitchFamily="34" charset="0"/>
              </a:rPr>
              <a:t>Based on the Training Levels slide we just discussed, let’s check our knowledge. K</a:t>
            </a:r>
            <a:r>
              <a:rPr lang="en-US" sz="1800" dirty="0">
                <a:solidFill>
                  <a:srgbClr val="464646"/>
                </a:solidFill>
                <a:latin typeface="Lato" panose="020F0502020204030203" pitchFamily="34" charset="0"/>
              </a:rPr>
              <a:t>eesha was recently promoted to supervisor, and she just completed her third year as a Diocesan Employee. She was the one who posted the flyer and invited Miguel to volunteer with youth ministries and events. Let’s review each statement and decide if it’s true or false.</a:t>
            </a:r>
            <a:endParaRPr lang="en-US" sz="180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Read the scenario. Then read each statement and ask the class if it is true or false. On the next slides, give the answer for each statement. </a:t>
            </a:r>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a:p>
        </p:txBody>
      </p:sp>
    </p:spTree>
    <p:extLst>
      <p:ext uri="{BB962C8B-B14F-4D97-AF65-F5344CB8AC3E}">
        <p14:creationId xmlns:p14="http://schemas.microsoft.com/office/powerpoint/2010/main" val="325245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Keesha should ensure Miguel is set up to take the Universal Training.</a:t>
            </a:r>
          </a:p>
          <a:p>
            <a:endParaRPr lang="en-US" sz="2800" dirty="0">
              <a:solidFill>
                <a:srgbClr val="000000"/>
              </a:solidFill>
            </a:endParaRPr>
          </a:p>
          <a:p>
            <a:r>
              <a:rPr lang="en-US" sz="1800" dirty="0">
                <a:solidFill>
                  <a:srgbClr val="000000"/>
                </a:solidFill>
              </a:rPr>
              <a:t>True or False?</a:t>
            </a:r>
            <a:endParaRPr lang="en-US" sz="1800" dirty="0">
              <a:solidFill>
                <a:prstClr val="black"/>
              </a:solidFill>
            </a:endParaRPr>
          </a:p>
          <a:p>
            <a:endParaRPr lang="en-US" sz="1800" dirty="0">
              <a:solidFill>
                <a:srgbClr val="000000"/>
              </a:solidFill>
              <a:latin typeface="Lato" panose="020F0502020204030203" pitchFamily="34" charset="0"/>
            </a:endParaRPr>
          </a:p>
          <a:p>
            <a:r>
              <a:rPr lang="en-US" sz="1800" b="0" dirty="0">
                <a:solidFill>
                  <a:srgbClr val="000000"/>
                </a:solidFill>
                <a:latin typeface="Lato" panose="020F0502020204030203" pitchFamily="34" charset="0"/>
              </a:rPr>
              <a:t>True. As a volunteer, Miguel should take the Universal Training offered to all Episcopal Church members.</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endParaRPr lang="en-US" sz="1800" b="0" dirty="0">
              <a:solidFill>
                <a:srgbClr val="000000"/>
              </a:solidFill>
              <a:latin typeface="Lato" panose="020F0502020204030203" pitchFamily="34" charset="0"/>
            </a:endParaRPr>
          </a:p>
          <a:p>
            <a:r>
              <a:rPr lang="en-US" sz="1800" b="0" dirty="0">
                <a:solidFill>
                  <a:srgbClr val="000000"/>
                </a:solidFill>
                <a:latin typeface="Lato" panose="020F0502020204030203" pitchFamily="34" charset="0"/>
              </a:rPr>
              <a:t>Take a few moments to ask the learners how many thought the statement was true, and then false. Discuss with the group and then give the answer to the statement. </a:t>
            </a:r>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a:p>
        </p:txBody>
      </p:sp>
    </p:spTree>
    <p:extLst>
      <p:ext uri="{BB962C8B-B14F-4D97-AF65-F5344CB8AC3E}">
        <p14:creationId xmlns:p14="http://schemas.microsoft.com/office/powerpoint/2010/main" val="3585588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Keesha should ensure Miguel is set up to take the Universal Training.</a:t>
            </a:r>
          </a:p>
          <a:p>
            <a:endParaRPr lang="en-US" sz="2800" dirty="0">
              <a:solidFill>
                <a:srgbClr val="000000"/>
              </a:solidFill>
            </a:endParaRPr>
          </a:p>
          <a:p>
            <a:r>
              <a:rPr lang="en-US" sz="1800" dirty="0">
                <a:solidFill>
                  <a:srgbClr val="000000"/>
                </a:solidFill>
              </a:rPr>
              <a:t>True or False?</a:t>
            </a:r>
          </a:p>
          <a:p>
            <a:endParaRPr lang="en-US" sz="1800" dirty="0">
              <a:solidFill>
                <a:srgbClr val="000000"/>
              </a:solidFill>
            </a:endParaRPr>
          </a:p>
          <a:p>
            <a:r>
              <a:rPr lang="en-US" sz="1800" b="0" dirty="0">
                <a:solidFill>
                  <a:srgbClr val="000000"/>
                </a:solidFill>
                <a:latin typeface="Lato" panose="020F0502020204030203" pitchFamily="34" charset="0"/>
              </a:rPr>
              <a:t>This statement is False. Since Keesha assigned Miguel to specifically work with youth, he should also be assigned specialized courses that address safety and inclusion for youth.</a:t>
            </a:r>
            <a:endParaRPr lang="en-US" sz="1800" dirty="0">
              <a:solidFill>
                <a:prstClr val="black"/>
              </a:solidFill>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Give the answer to the statement. </a:t>
            </a:r>
            <a:endParaRPr lang="en-US" sz="1800" b="1" dirty="0">
              <a:solidFill>
                <a:srgbClr val="000000"/>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a:p>
        </p:txBody>
      </p:sp>
    </p:spTree>
    <p:extLst>
      <p:ext uri="{BB962C8B-B14F-4D97-AF65-F5344CB8AC3E}">
        <p14:creationId xmlns:p14="http://schemas.microsoft.com/office/powerpoint/2010/main" val="39118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mn-lt"/>
              </a:rPr>
              <a:t>Welcome!</a:t>
            </a:r>
          </a:p>
          <a:p>
            <a:r>
              <a:rPr lang="en-US" sz="1200" dirty="0">
                <a:solidFill>
                  <a:srgbClr val="000000"/>
                </a:solidFill>
                <a:latin typeface="+mn-lt"/>
              </a:rPr>
              <a:t>Welcome to the Safe Church, Safe Communities Series course on Organizational Rules &amp; Policies! This course will review The Episcopal Church’s Model Policies for the Protection of Children, Youth, and Vulnerable Adults. Updated in 2017, these policies are a statement for the Episcopal Church, setting forth expectations for its leaders in their relationships with children and youth. The purpose of these model policies is to foster the highest standards of behavior in ministry settings.</a:t>
            </a:r>
            <a:endParaRPr lang="en-US" sz="1200" dirty="0">
              <a:solidFill>
                <a:prstClr val="black"/>
              </a:solidFill>
              <a:latin typeface="+mn-lt"/>
            </a:endParaRPr>
          </a:p>
          <a:p>
            <a:endParaRPr lang="en-US" sz="1200" b="0" baseline="0" dirty="0">
              <a:solidFill>
                <a:srgbClr val="000000"/>
              </a:solidFill>
              <a:latin typeface="+mn-lt"/>
            </a:endParaRPr>
          </a:p>
          <a:p>
            <a:r>
              <a:rPr lang="en-US" sz="1200" b="1" baseline="0" dirty="0">
                <a:solidFill>
                  <a:srgbClr val="000000"/>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mn-lt"/>
                <a:ea typeface="MS Mincho" panose="02020609040205080304" pitchFamily="49" charset="-128"/>
                <a:cs typeface="Calibri" panose="020F0502020204030204" pitchFamily="34" charset="0"/>
              </a:rPr>
              <a:t>If you haven’t already done so, this is a good time to set norms surrounding the training session (location of restroom, electronic device expectations, </a:t>
            </a:r>
            <a:r>
              <a:rPr lang="en-US" sz="1200" b="0" dirty="0" err="1">
                <a:solidFill>
                  <a:srgbClr val="000000"/>
                </a:solidFill>
                <a:effectLst/>
                <a:latin typeface="+mn-lt"/>
                <a:ea typeface="MS Mincho" panose="02020609040205080304" pitchFamily="49" charset="-128"/>
                <a:cs typeface="Calibri" panose="020F0502020204030204" pitchFamily="34" charset="0"/>
              </a:rPr>
              <a:t>etc</a:t>
            </a:r>
            <a:r>
              <a:rPr lang="en-US" sz="1200" b="0" dirty="0">
                <a:solidFill>
                  <a:srgbClr val="000000"/>
                </a:solidFill>
                <a:effectLst/>
                <a:latin typeface="+mn-lt"/>
                <a:ea typeface="MS Mincho" panose="02020609040205080304" pitchFamily="49" charset="-128"/>
                <a:cs typeface="Calibri" panose="020F0502020204030204" pitchFamily="34" charset="0"/>
              </a:rPr>
              <a:t>). Then b</a:t>
            </a:r>
            <a:r>
              <a:rPr lang="en-US" sz="1200" dirty="0">
                <a:effectLst/>
                <a:latin typeface="+mn-lt"/>
                <a:ea typeface="Calibri" panose="020F0502020204030204" pitchFamily="34" charset="0"/>
                <a:cs typeface="Times New Roman" panose="02020603050405020304" pitchFamily="18" charset="0"/>
              </a:rPr>
              <a:t>riefly share with the group the names for both model policies and when they were approved for The Episcopal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effectLst/>
                <a:latin typeface="+mn-lt"/>
                <a:cs typeface="Times New Roman" panose="02020603050405020304" pitchFamily="18" charset="0"/>
              </a:rPr>
              <a:t>Share this link as a resource if needed - https://www.episcopalchurch.org/ministries/faith-formation/model-policies/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000000"/>
              </a:solidFill>
              <a:latin typeface="+mn-lt"/>
            </a:endParaRPr>
          </a:p>
          <a:p>
            <a:r>
              <a:rPr lang="en-US" sz="1200" b="0" baseline="0" dirty="0">
                <a:solidFill>
                  <a:srgbClr val="000000"/>
                </a:solidFill>
                <a:latin typeface="+mn-lt"/>
              </a:rPr>
              <a:t> </a:t>
            </a:r>
          </a:p>
          <a:p>
            <a:endParaRPr lang="en-US" sz="1200"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62748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Keesha should ensure Miguel is set up to take the Universal Training.</a:t>
            </a:r>
          </a:p>
          <a:p>
            <a:endParaRPr lang="en-US" sz="2800" dirty="0">
              <a:solidFill>
                <a:srgbClr val="000000"/>
              </a:solidFill>
            </a:endParaRPr>
          </a:p>
          <a:p>
            <a:r>
              <a:rPr lang="en-US" sz="1800" dirty="0">
                <a:solidFill>
                  <a:srgbClr val="000000"/>
                </a:solidFill>
              </a:rPr>
              <a:t>True or False?</a:t>
            </a:r>
            <a:endParaRPr lang="en-US" sz="1800" dirty="0">
              <a:solidFill>
                <a:prstClr val="black"/>
              </a:solidFill>
            </a:endParaRP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True. Since Keesha was prompted to a supervisory position, she will be required to take some additional specialized training. Assuming Keesha last completed her own training when she was hired three years ago, she is due for recertification because the model policies require recertification every three years.</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Give the answer to the statement. </a:t>
            </a:r>
            <a:endParaRPr lang="en-US" sz="1800" b="1" dirty="0">
              <a:solidFill>
                <a:srgbClr val="000000"/>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a:p>
        </p:txBody>
      </p:sp>
    </p:spTree>
    <p:extLst>
      <p:ext uri="{BB962C8B-B14F-4D97-AF65-F5344CB8AC3E}">
        <p14:creationId xmlns:p14="http://schemas.microsoft.com/office/powerpoint/2010/main" val="66255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rPr>
              <a:t>Limiting unsupervised access and opportunity for one-on-one interactions is critical in preventing sexual abuse. Dioceses, congregations, and organizations maintain up-to-date lists of persons with contact information who are approved to monitor and supervise children, youth, and vulnerable adults. On the next slides, we’ll learn more about how the supervising and monitoring policies are applied and in which populations. </a:t>
            </a:r>
          </a:p>
          <a:p>
            <a:r>
              <a:rPr lang="en-US" sz="1200" dirty="0">
                <a:solidFill>
                  <a:srgbClr val="000000"/>
                </a:solidFill>
                <a:latin typeface="+mn-lt"/>
              </a:rPr>
              <a:t>We will cover the following areas: </a:t>
            </a:r>
          </a:p>
          <a:p>
            <a:pPr marL="285750" indent="-285750">
              <a:buFont typeface="Arial" panose="020B0604020202020204" pitchFamily="34" charset="0"/>
              <a:buChar char="•"/>
            </a:pPr>
            <a:r>
              <a:rPr lang="en-US" sz="1200" dirty="0">
                <a:solidFill>
                  <a:srgbClr val="000000"/>
                </a:solidFill>
                <a:latin typeface="+mn-lt"/>
              </a:rPr>
              <a:t>Presence of Unrelated Adults</a:t>
            </a:r>
          </a:p>
          <a:p>
            <a:pPr marL="285750" indent="-285750">
              <a:buFont typeface="Arial" panose="020B0604020202020204" pitchFamily="34" charset="0"/>
              <a:buChar char="•"/>
            </a:pPr>
            <a:r>
              <a:rPr lang="en-US" sz="1200" dirty="0">
                <a:solidFill>
                  <a:srgbClr val="000000"/>
                </a:solidFill>
                <a:latin typeface="+mn-lt"/>
              </a:rPr>
              <a:t>Creating a Safe Space, Inclusiveness</a:t>
            </a:r>
          </a:p>
          <a:p>
            <a:pPr marL="285750" indent="-285750">
              <a:buFont typeface="Arial" panose="020B0604020202020204" pitchFamily="34" charset="0"/>
              <a:buChar char="•"/>
            </a:pPr>
            <a:r>
              <a:rPr lang="en-US" sz="1200" dirty="0">
                <a:solidFill>
                  <a:srgbClr val="000000"/>
                </a:solidFill>
                <a:latin typeface="+mn-lt"/>
              </a:rPr>
              <a:t>Violence</a:t>
            </a:r>
          </a:p>
          <a:p>
            <a:pPr marL="285750" indent="-285750">
              <a:buFont typeface="Arial" panose="020B0604020202020204" pitchFamily="34" charset="0"/>
              <a:buChar char="•"/>
            </a:pPr>
            <a:r>
              <a:rPr lang="en-US" sz="1200" dirty="0">
                <a:solidFill>
                  <a:srgbClr val="000000"/>
                </a:solidFill>
                <a:latin typeface="+mn-lt"/>
              </a:rPr>
              <a:t>Behavioral Standards</a:t>
            </a:r>
          </a:p>
          <a:p>
            <a:pPr marL="285750" indent="-285750">
              <a:buFont typeface="Arial" panose="020B0604020202020204" pitchFamily="34" charset="0"/>
              <a:buChar char="•"/>
            </a:pPr>
            <a:r>
              <a:rPr lang="en-US" sz="1200" dirty="0">
                <a:solidFill>
                  <a:srgbClr val="000000"/>
                </a:solidFill>
                <a:latin typeface="+mn-lt"/>
              </a:rPr>
              <a:t>Offsite Events</a:t>
            </a:r>
          </a:p>
          <a:p>
            <a:pPr marL="285750" indent="-285750">
              <a:buFont typeface="Arial" panose="020B0604020202020204" pitchFamily="34" charset="0"/>
              <a:buChar char="•"/>
            </a:pPr>
            <a:r>
              <a:rPr lang="en-US" sz="1200" dirty="0">
                <a:solidFill>
                  <a:srgbClr val="000000"/>
                </a:solidFill>
                <a:latin typeface="+mn-lt"/>
              </a:rPr>
              <a:t>Transportation</a:t>
            </a:r>
          </a:p>
          <a:p>
            <a:pPr marL="285750" indent="-285750">
              <a:buFont typeface="Arial" panose="020B0604020202020204" pitchFamily="34" charset="0"/>
              <a:buChar char="•"/>
            </a:pPr>
            <a:r>
              <a:rPr lang="en-US" sz="1200" dirty="0">
                <a:solidFill>
                  <a:srgbClr val="000000"/>
                </a:solidFill>
                <a:latin typeface="+mn-lt"/>
              </a:rPr>
              <a:t>International Considerations</a:t>
            </a:r>
          </a:p>
          <a:p>
            <a:pPr marL="285750" indent="-285750">
              <a:buFont typeface="Arial" panose="020B0604020202020204" pitchFamily="34" charset="0"/>
              <a:buChar char="•"/>
            </a:pPr>
            <a:r>
              <a:rPr lang="en-US" sz="1200" dirty="0">
                <a:solidFill>
                  <a:srgbClr val="000000"/>
                </a:solidFill>
                <a:latin typeface="+mn-lt"/>
              </a:rPr>
              <a:t>Basic Needs</a:t>
            </a:r>
          </a:p>
          <a:p>
            <a:pPr marL="285750" indent="-285750">
              <a:buFont typeface="Arial" panose="020B0604020202020204" pitchFamily="34" charset="0"/>
              <a:buChar char="•"/>
            </a:pPr>
            <a:r>
              <a:rPr lang="en-US" sz="1200" dirty="0">
                <a:solidFill>
                  <a:srgbClr val="000000"/>
                </a:solidFill>
                <a:latin typeface="+mn-lt"/>
              </a:rPr>
              <a:t>Camps and Retreat Centers</a:t>
            </a:r>
          </a:p>
          <a:p>
            <a:pPr marL="285750" indent="-285750">
              <a:buFont typeface="Arial" panose="020B0604020202020204" pitchFamily="34" charset="0"/>
              <a:buChar char="•"/>
            </a:pPr>
            <a:r>
              <a:rPr lang="en-US" sz="1200" dirty="0">
                <a:solidFill>
                  <a:srgbClr val="000000"/>
                </a:solidFill>
                <a:latin typeface="+mn-lt"/>
              </a:rPr>
              <a:t>and Visits to Private Residences and Residential Facilities. </a:t>
            </a:r>
            <a:endParaRPr lang="en-US" sz="1200" dirty="0">
              <a:solidFill>
                <a:prstClr val="black"/>
              </a:solidFill>
              <a:latin typeface="+mn-lt"/>
            </a:endParaRPr>
          </a:p>
          <a:p>
            <a:endParaRPr lang="en-US" sz="1200" dirty="0">
              <a:solidFill>
                <a:srgbClr val="000000"/>
              </a:solidFill>
              <a:latin typeface="+mn-lt"/>
            </a:endParaRPr>
          </a:p>
          <a:p>
            <a:r>
              <a:rPr lang="en-US" sz="1200" b="1" dirty="0">
                <a:solidFill>
                  <a:srgbClr val="000000"/>
                </a:solidFill>
                <a:latin typeface="+mn-lt"/>
              </a:rPr>
              <a:t>Facilitator Note:</a:t>
            </a:r>
          </a:p>
          <a:p>
            <a:r>
              <a:rPr lang="en-US" sz="1200" b="0" dirty="0">
                <a:solidFill>
                  <a:srgbClr val="000000"/>
                </a:solidFill>
                <a:latin typeface="+mn-lt"/>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21</a:t>
            </a:fld>
            <a:endParaRPr lang="en-US"/>
          </a:p>
        </p:txBody>
      </p:sp>
    </p:spTree>
    <p:extLst>
      <p:ext uri="{BB962C8B-B14F-4D97-AF65-F5344CB8AC3E}">
        <p14:creationId xmlns:p14="http://schemas.microsoft.com/office/powerpoint/2010/main" val="35572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Lato" panose="020F0502020204030203" pitchFamily="34" charset="0"/>
              </a:rPr>
              <a:t>Let’s review a scenario. A few camp counselors are finalizing plans in preparation for a youth camp that is starting in a few weeks. They are working on some best practices for the other counselors and volunteers that will be supervising the event. Let’s read the statements on the slide and decide which policy each statement relates to. </a:t>
            </a:r>
            <a:endParaRPr lang="en-US" sz="1800" dirty="0">
              <a:solidFill>
                <a:prstClr val="black"/>
              </a:solidFill>
              <a:latin typeface="Microsoft Sans Serif" panose="020B0604020202020204" pitchFamily="34" charset="0"/>
            </a:endParaRPr>
          </a:p>
          <a:p>
            <a:endParaRPr lang="en-US" dirty="0"/>
          </a:p>
          <a:p>
            <a:r>
              <a:rPr lang="en-US" sz="1200" b="1" dirty="0">
                <a:solidFill>
                  <a:srgbClr val="000000"/>
                </a:solidFill>
                <a:latin typeface="Lato" panose="020F0502020204030203" pitchFamily="34" charset="0"/>
              </a:rPr>
              <a:t>Facilitator Note:</a:t>
            </a:r>
          </a:p>
          <a:p>
            <a:r>
              <a:rPr lang="en-US" sz="1200" dirty="0">
                <a:latin typeface="+mn-lt"/>
              </a:rPr>
              <a:t>Go to the next slide to show the class the full scenario. </a:t>
            </a:r>
          </a:p>
          <a:p>
            <a:endParaRPr lang="en-US" sz="1200" b="1" dirty="0">
              <a:solidFill>
                <a:srgbClr val="000000"/>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22</a:t>
            </a:fld>
            <a:endParaRPr lang="en-US"/>
          </a:p>
        </p:txBody>
      </p:sp>
    </p:spTree>
    <p:extLst>
      <p:ext uri="{BB962C8B-B14F-4D97-AF65-F5344CB8AC3E}">
        <p14:creationId xmlns:p14="http://schemas.microsoft.com/office/powerpoint/2010/main" val="188523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Verdana" panose="020B0604030504040204" pitchFamily="34" charset="0"/>
              </a:rPr>
              <a:t>Scenario:</a:t>
            </a:r>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A few camp counselors are working on some best practices for the other counselors and volunteers that will be supervising the event. Which policy is applicable to the best practices below?</a:t>
            </a:r>
          </a:p>
          <a:p>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1. The following supervision ratios should be adhered to during all camp activities and events and any leaders or counselors-in-training should be accompanied by another adult leader to provide support. </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Ages 9 – 14 should have one adult for every 10 campers</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Ages 15 – 18 should have one adult for every 12 campers </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2. Electronic one-to-one communication with campers is prohibited. </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3. Alcohol is prohibited.</a:t>
            </a:r>
            <a:endParaRPr lang="en-US" sz="1800" b="0" dirty="0">
              <a:solidFill>
                <a:prstClr val="black"/>
              </a:solidFill>
              <a:latin typeface="Microsoft Sans Serif" panose="020B0604020202020204" pitchFamily="34" charset="0"/>
            </a:endParaRPr>
          </a:p>
          <a:p>
            <a:endParaRPr lang="en-US" dirty="0"/>
          </a:p>
          <a:p>
            <a:r>
              <a:rPr lang="en-US" sz="1200" b="1" dirty="0">
                <a:solidFill>
                  <a:srgbClr val="000000"/>
                </a:solidFill>
                <a:latin typeface="Lato" panose="020F0502020204030203" pitchFamily="34" charset="0"/>
              </a:rPr>
              <a:t>Facilitator Note:</a:t>
            </a:r>
          </a:p>
          <a:p>
            <a:r>
              <a:rPr lang="en-US" sz="1200" dirty="0">
                <a:latin typeface="+mn-lt"/>
              </a:rPr>
              <a:t>Give the groups five minutes to brainstorm an answer </a:t>
            </a:r>
            <a:r>
              <a:rPr lang="en-US" sz="1200" b="1" u="sng" dirty="0">
                <a:latin typeface="+mn-lt"/>
              </a:rPr>
              <a:t>and</a:t>
            </a:r>
            <a:r>
              <a:rPr lang="en-US" sz="1200" b="0" u="none" dirty="0">
                <a:latin typeface="+mn-lt"/>
              </a:rPr>
              <a:t> select a group representative to explain the group’s answer to the rest of the class. Be sure to set a timer.</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23</a:t>
            </a:fld>
            <a:endParaRPr lang="en-US"/>
          </a:p>
        </p:txBody>
      </p:sp>
    </p:spTree>
    <p:extLst>
      <p:ext uri="{BB962C8B-B14F-4D97-AF65-F5344CB8AC3E}">
        <p14:creationId xmlns:p14="http://schemas.microsoft.com/office/powerpoint/2010/main" val="787190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rgbClr val="000000"/>
                </a:solidFill>
                <a:latin typeface="Verdana" panose="020B0604030504040204" pitchFamily="34" charset="0"/>
              </a:rPr>
              <a:t>Now let’s review the statements again with the answers.</a:t>
            </a:r>
          </a:p>
          <a:p>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1. The following supervision ratios should be adhered to during all camp activities and events and any leaders or counselors-in-training should be accompanied by another adult leader to provide support. </a:t>
            </a:r>
          </a:p>
          <a:p>
            <a:r>
              <a:rPr lang="en-US" sz="1800" b="1" dirty="0">
                <a:solidFill>
                  <a:srgbClr val="000000"/>
                </a:solidFill>
                <a:latin typeface="Verdana" panose="020B0604030504040204" pitchFamily="34" charset="0"/>
              </a:rPr>
              <a:t>Answer: Offsite Events/Programming</a:t>
            </a:r>
            <a:br>
              <a:rPr lang="en-US" sz="1800" b="0" dirty="0">
                <a:solidFill>
                  <a:srgbClr val="000000"/>
                </a:solidFill>
                <a:latin typeface="Verdana" panose="020B0604030504040204" pitchFamily="34" charset="0"/>
              </a:rPr>
            </a:br>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2. Electronic one-to-one communication with campers are prohibited.</a:t>
            </a:r>
            <a:br>
              <a:rPr lang="en-US" sz="1800" b="0" dirty="0">
                <a:solidFill>
                  <a:srgbClr val="000000"/>
                </a:solidFill>
                <a:latin typeface="Verdana" panose="020B0604030504040204" pitchFamily="34" charset="0"/>
              </a:rPr>
            </a:br>
            <a:r>
              <a:rPr lang="en-US" sz="1800" b="1" dirty="0">
                <a:solidFill>
                  <a:srgbClr val="000000"/>
                </a:solidFill>
                <a:latin typeface="Verdana" panose="020B0604030504040204" pitchFamily="34" charset="0"/>
              </a:rPr>
              <a:t>Answer: Creating a Safe Space &amp; Behavioral Standards</a:t>
            </a:r>
            <a:br>
              <a:rPr lang="en-US" sz="1800" b="1" dirty="0">
                <a:solidFill>
                  <a:srgbClr val="000000"/>
                </a:solidFill>
                <a:latin typeface="Verdana" panose="020B0604030504040204" pitchFamily="34" charset="0"/>
              </a:rPr>
            </a:br>
            <a:endParaRPr lang="en-US" sz="1800" b="1"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3. Alcohol is prohibited.</a:t>
            </a:r>
            <a:br>
              <a:rPr lang="en-US" sz="1800" b="0" dirty="0">
                <a:solidFill>
                  <a:srgbClr val="000000"/>
                </a:solidFill>
                <a:latin typeface="Verdana" panose="020B0604030504040204" pitchFamily="34" charset="0"/>
              </a:rPr>
            </a:br>
            <a:r>
              <a:rPr lang="en-US" sz="1800" b="1" dirty="0">
                <a:solidFill>
                  <a:srgbClr val="000000"/>
                </a:solidFill>
                <a:latin typeface="Verdana" panose="020B0604030504040204" pitchFamily="34" charset="0"/>
              </a:rPr>
              <a:t>Answer: Creating a Safe Space</a:t>
            </a:r>
            <a:br>
              <a:rPr lang="en-US" sz="1800" b="1" dirty="0">
                <a:solidFill>
                  <a:srgbClr val="000000"/>
                </a:solidFill>
                <a:latin typeface="Verdana" panose="020B0604030504040204" pitchFamily="34" charset="0"/>
              </a:rPr>
            </a:br>
            <a:endParaRPr lang="en-US" sz="1800" b="0" dirty="0">
              <a:solidFill>
                <a:prstClr val="black"/>
              </a:solidFill>
              <a:latin typeface="Microsoft Sans Serif" panose="020B0604020202020204"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When the timer goes off, ask the representative from each group to share out their answer. Then share the answers.</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24</a:t>
            </a:fld>
            <a:endParaRPr lang="en-US"/>
          </a:p>
        </p:txBody>
      </p:sp>
    </p:spTree>
    <p:extLst>
      <p:ext uri="{BB962C8B-B14F-4D97-AF65-F5344CB8AC3E}">
        <p14:creationId xmlns:p14="http://schemas.microsoft.com/office/powerpoint/2010/main" val="364304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rPr>
              <a:t>International travel creates additional safety and liability concerns which require heightened attention. Additional concerns include passport and visa requirements, vaccinations, and health insurance. The program sponsor purchases additional comprehensive insurance covering all travelers and each traveler has their own supplemental insurance.</a:t>
            </a:r>
            <a:endParaRPr lang="en-US" sz="1200" dirty="0">
              <a:solidFill>
                <a:prstClr val="black"/>
              </a:solidFill>
              <a:latin typeface="+mn-lt"/>
            </a:endParaRPr>
          </a:p>
          <a:p>
            <a:endParaRPr lang="en-US" sz="1200" b="1" dirty="0">
              <a:solidFill>
                <a:srgbClr val="000000"/>
              </a:solidFill>
              <a:latin typeface="+mn-lt"/>
            </a:endParaRPr>
          </a:p>
          <a:p>
            <a:r>
              <a:rPr lang="en-US" sz="1200" b="1" dirty="0">
                <a:solidFill>
                  <a:srgbClr val="000000"/>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J of the Model Policies.</a:t>
            </a:r>
            <a:endParaRPr lang="en-US" sz="1200" b="0" dirty="0">
              <a:solidFill>
                <a:prstClr val="black"/>
              </a:solidFill>
              <a:latin typeface="+mn-lt"/>
            </a:endParaRPr>
          </a:p>
          <a:p>
            <a:endParaRPr lang="en-US" sz="1200" b="1"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25</a:t>
            </a:fld>
            <a:endParaRPr lang="en-US"/>
          </a:p>
        </p:txBody>
      </p:sp>
    </p:spTree>
    <p:extLst>
      <p:ext uri="{BB962C8B-B14F-4D97-AF65-F5344CB8AC3E}">
        <p14:creationId xmlns:p14="http://schemas.microsoft.com/office/powerpoint/2010/main" val="725265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No one is to be deprived of the basic human needs of food, drinking water, shelter, sleep, access to restrooms, safety, and clothing. </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J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26</a:t>
            </a:fld>
            <a:endParaRPr lang="en-US"/>
          </a:p>
        </p:txBody>
      </p:sp>
    </p:spTree>
    <p:extLst>
      <p:ext uri="{BB962C8B-B14F-4D97-AF65-F5344CB8AC3E}">
        <p14:creationId xmlns:p14="http://schemas.microsoft.com/office/powerpoint/2010/main" val="11551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All camps, camping programs, and retreat centers of the diocese shall follow the guidelines for off-site programming established in this policy. Camps should aim to follow American Camp Association (ACA) standards to the best of the camp’s ability.</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J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27</a:t>
            </a:fld>
            <a:endParaRPr lang="en-US"/>
          </a:p>
        </p:txBody>
      </p:sp>
    </p:spTree>
    <p:extLst>
      <p:ext uri="{BB962C8B-B14F-4D97-AF65-F5344CB8AC3E}">
        <p14:creationId xmlns:p14="http://schemas.microsoft.com/office/powerpoint/2010/main" val="150865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To ensure safety during visits, avoid situations that might compromise privacy. Visit in teams of two or more and if visiting a facility, to let staff know of the visit. All visits should be documented.</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G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28</a:t>
            </a:fld>
            <a:endParaRPr lang="en-US"/>
          </a:p>
        </p:txBody>
      </p:sp>
    </p:spTree>
    <p:extLst>
      <p:ext uri="{BB962C8B-B14F-4D97-AF65-F5344CB8AC3E}">
        <p14:creationId xmlns:p14="http://schemas.microsoft.com/office/powerpoint/2010/main" val="205370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When supervising children and youth, there must be at least two unrelated adults (at least 2 years older than the eldest participant) present. When ministering to vulnerable adults, it is also best practice to do so with another trained adult minister present.</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J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29</a:t>
            </a:fld>
            <a:endParaRPr lang="en-US"/>
          </a:p>
        </p:txBody>
      </p:sp>
    </p:spTree>
    <p:extLst>
      <p:ext uri="{BB962C8B-B14F-4D97-AF65-F5344CB8AC3E}">
        <p14:creationId xmlns:p14="http://schemas.microsoft.com/office/powerpoint/2010/main" val="201910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Next we’ll hear from The Reverend Gay Jennings, President of the House of Deputies.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000000"/>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Play the video. After playing the video, ask the group have they taken any of the courses in the Safe Church, Safe Communities series on Praesidium Academy.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120724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To create a safe space, anticipate and avoid circumstances in which children, youth, and vulnerable adults are exposed to inappropriate consumables, materials, unmonitored adult contact, or unsupervised peer contact.</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30</a:t>
            </a:fld>
            <a:endParaRPr lang="en-US"/>
          </a:p>
        </p:txBody>
      </p:sp>
    </p:spTree>
    <p:extLst>
      <p:ext uri="{BB962C8B-B14F-4D97-AF65-F5344CB8AC3E}">
        <p14:creationId xmlns:p14="http://schemas.microsoft.com/office/powerpoint/2010/main" val="379225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No one shall be denied rights, status, or access to an equal place in the life, worship, and governance of any program or activity because of race, color, ethnic origin, national origin, marital status, sex, sexual orientation, gender identity and expression, differing abilities, socio-economic class. The Episcopal Church seeks to be inclusive, welcoming, and to support all children, youth, and vulnerable adults. Work to ensure privacy, to maximize social integration, minimize stigma, and provide equal opportunity for everyone to participate and be safe. </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a:t>
            </a:r>
            <a:r>
              <a:rPr lang="en-US" sz="1800" dirty="0">
                <a:solidFill>
                  <a:srgbClr val="FFFFFF"/>
                </a:solidFill>
                <a:latin typeface="Verdana" panose="020B0604030504040204" pitchFamily="34" charset="0"/>
              </a:rPr>
              <a:t>Section VI, E, Episcopal Church Constitution and Canons Title I.17 &amp; Title III.1 of the Model Policies as well as Section VI for additional guidelines and best practices for overnight programs.</a:t>
            </a:r>
            <a:endParaRPr lang="en-US" sz="1800" dirty="0">
              <a:solidFill>
                <a:prstClr val="black"/>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31</a:t>
            </a:fld>
            <a:endParaRPr lang="en-US"/>
          </a:p>
        </p:txBody>
      </p:sp>
    </p:spTree>
    <p:extLst>
      <p:ext uri="{BB962C8B-B14F-4D97-AF65-F5344CB8AC3E}">
        <p14:creationId xmlns:p14="http://schemas.microsoft.com/office/powerpoint/2010/main" val="41866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All violence is prohibited.</a:t>
            </a:r>
          </a:p>
          <a:p>
            <a:pPr>
              <a:buFont typeface="Symbol" panose="05050102010706020507" pitchFamily="18" charset="2"/>
              <a:buChar char="·"/>
            </a:pPr>
            <a:r>
              <a:rPr lang="en-US" sz="1800" dirty="0">
                <a:solidFill>
                  <a:srgbClr val="000000"/>
                </a:solidFill>
                <a:latin typeface="Verdana" panose="020B0604030504040204" pitchFamily="34" charset="0"/>
              </a:rPr>
              <a:t>Striking</a:t>
            </a:r>
          </a:p>
          <a:p>
            <a:pPr>
              <a:buFont typeface="Symbol" panose="05050102010706020507" pitchFamily="18" charset="2"/>
              <a:buChar char="·"/>
            </a:pPr>
            <a:r>
              <a:rPr lang="en-US" sz="1800" dirty="0">
                <a:solidFill>
                  <a:srgbClr val="000000"/>
                </a:solidFill>
                <a:latin typeface="Verdana" panose="020B0604030504040204" pitchFamily="34" charset="0"/>
              </a:rPr>
              <a:t>Hitting</a:t>
            </a:r>
          </a:p>
          <a:p>
            <a:pPr>
              <a:buFont typeface="Symbol" panose="05050102010706020507" pitchFamily="18" charset="2"/>
              <a:buChar char="·"/>
            </a:pPr>
            <a:r>
              <a:rPr lang="en-US" sz="1800" dirty="0">
                <a:solidFill>
                  <a:srgbClr val="000000"/>
                </a:solidFill>
                <a:latin typeface="Verdana" panose="020B0604030504040204" pitchFamily="34" charset="0"/>
              </a:rPr>
              <a:t>Physically harming</a:t>
            </a:r>
          </a:p>
          <a:p>
            <a:pPr>
              <a:buFont typeface="Symbol" panose="05050102010706020507" pitchFamily="18" charset="2"/>
              <a:buChar char="·"/>
            </a:pPr>
            <a:r>
              <a:rPr lang="en-US" sz="1800" dirty="0">
                <a:solidFill>
                  <a:srgbClr val="000000"/>
                </a:solidFill>
                <a:latin typeface="Verdana" panose="020B0604030504040204" pitchFamily="34" charset="0"/>
              </a:rPr>
              <a:t>Threatening</a:t>
            </a:r>
          </a:p>
          <a:p>
            <a:pPr>
              <a:buFont typeface="Symbol" panose="05050102010706020507" pitchFamily="18" charset="2"/>
              <a:buChar char="·"/>
            </a:pPr>
            <a:r>
              <a:rPr lang="en-US" sz="1800" dirty="0">
                <a:solidFill>
                  <a:srgbClr val="000000"/>
                </a:solidFill>
                <a:latin typeface="Verdana" panose="020B0604030504040204" pitchFamily="34" charset="0"/>
              </a:rPr>
              <a:t>Bullying</a:t>
            </a:r>
          </a:p>
          <a:p>
            <a:endParaRPr lang="en-U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Violations should be reported immediately.</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VII, B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32</a:t>
            </a:fld>
            <a:endParaRPr lang="en-US"/>
          </a:p>
        </p:txBody>
      </p:sp>
    </p:spTree>
    <p:extLst>
      <p:ext uri="{BB962C8B-B14F-4D97-AF65-F5344CB8AC3E}">
        <p14:creationId xmlns:p14="http://schemas.microsoft.com/office/powerpoint/2010/main" val="3484283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Adults who work with children, youth, and vulnerable adults are expected to model the patterns of healthy relationships that children, youth, and vulnerable adults deserve in all settings.</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G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33</a:t>
            </a:fld>
            <a:endParaRPr lang="en-US"/>
          </a:p>
        </p:txBody>
      </p:sp>
    </p:spTree>
    <p:extLst>
      <p:ext uri="{BB962C8B-B14F-4D97-AF65-F5344CB8AC3E}">
        <p14:creationId xmlns:p14="http://schemas.microsoft.com/office/powerpoint/2010/main" val="291358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Offsite programs, trips, and events are often even necessary for spiritual, social and emotional well-being of children, youth, and vulnerable adults. Personnel will need to be more attentive to physical spaces and unknown persons. Attention to additional documentation and liability issues is also needed. </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H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34</a:t>
            </a:fld>
            <a:endParaRPr lang="en-US"/>
          </a:p>
        </p:txBody>
      </p:sp>
    </p:spTree>
    <p:extLst>
      <p:ext uri="{BB962C8B-B14F-4D97-AF65-F5344CB8AC3E}">
        <p14:creationId xmlns:p14="http://schemas.microsoft.com/office/powerpoint/2010/main" val="309920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rPr>
              <a:t>Transporting children, youth, and vulnerable adults presents a unique combination of safety and liability issues. You will want drivers to be at least 21 years of age with a valid license and insurance, and have passed a background check.</a:t>
            </a:r>
            <a:endParaRPr lang="en-US" sz="1800" dirty="0">
              <a:solidFill>
                <a:prstClr val="black"/>
              </a:solidFill>
              <a:latin typeface="Microsoft Sans Serif" panose="020B0604020202020204" pitchFamily="34" charset="0"/>
            </a:endParaRPr>
          </a:p>
          <a:p>
            <a:endParaRPr lang="en-US" sz="1200" b="1" dirty="0">
              <a:solidFill>
                <a:srgbClr val="000000"/>
              </a:solidFill>
              <a:latin typeface="Lato" panose="020F0502020204030203"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64646"/>
                </a:solidFill>
                <a:latin typeface="+mn-lt"/>
              </a:rPr>
              <a:t>Share with the class that more information can be found in Section VI, J of the Model Policies.</a:t>
            </a:r>
            <a:endParaRPr lang="en-US" sz="1200" b="0" dirty="0">
              <a:solidFill>
                <a:prstClr val="black"/>
              </a:solidFill>
              <a:latin typeface="+mn-lt"/>
            </a:endParaRPr>
          </a:p>
          <a:p>
            <a:endParaRPr lang="en-US" sz="1200" b="1"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35</a:t>
            </a:fld>
            <a:endParaRPr lang="en-US"/>
          </a:p>
        </p:txBody>
      </p:sp>
    </p:spTree>
    <p:extLst>
      <p:ext uri="{BB962C8B-B14F-4D97-AF65-F5344CB8AC3E}">
        <p14:creationId xmlns:p14="http://schemas.microsoft.com/office/powerpoint/2010/main" val="256777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Lato" panose="020F0502020204030203" pitchFamily="34" charset="0"/>
              </a:rPr>
              <a:t>Let’s review another scenario. A group of volunteers are planning a visit to a nursing home. Let’s read the statements on the slide and decide which policy each statement relates to. </a:t>
            </a:r>
            <a:endParaRPr lang="en-US" sz="1800" dirty="0">
              <a:solidFill>
                <a:prstClr val="black"/>
              </a:solidFill>
              <a:latin typeface="Microsoft Sans Serif" panose="020B0604020202020204" pitchFamily="34" charset="0"/>
            </a:endParaRPr>
          </a:p>
          <a:p>
            <a:endParaRPr lang="en-US" dirty="0"/>
          </a:p>
          <a:p>
            <a:r>
              <a:rPr lang="en-US" sz="1200" b="1" dirty="0">
                <a:solidFill>
                  <a:srgbClr val="000000"/>
                </a:solidFill>
                <a:latin typeface="Lato" panose="020F0502020204030203" pitchFamily="34" charset="0"/>
              </a:rPr>
              <a:t>Facilitator Note:</a:t>
            </a:r>
          </a:p>
          <a:p>
            <a:r>
              <a:rPr lang="en-US" sz="1200" dirty="0">
                <a:latin typeface="+mn-lt"/>
              </a:rPr>
              <a:t>Go to the next slide to show the class the full scenario. </a:t>
            </a:r>
          </a:p>
          <a:p>
            <a:endParaRPr lang="en-US" sz="1200" b="1" dirty="0">
              <a:solidFill>
                <a:srgbClr val="000000"/>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36</a:t>
            </a:fld>
            <a:endParaRPr lang="en-US"/>
          </a:p>
        </p:txBody>
      </p:sp>
    </p:spTree>
    <p:extLst>
      <p:ext uri="{BB962C8B-B14F-4D97-AF65-F5344CB8AC3E}">
        <p14:creationId xmlns:p14="http://schemas.microsoft.com/office/powerpoint/2010/main" val="47559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Verdana" panose="020B0604030504040204" pitchFamily="34" charset="0"/>
              </a:rPr>
              <a:t>Scenario:</a:t>
            </a:r>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A group of volunteers are planning a visit to a nursing home. Which policy is applicable to the statements below?</a:t>
            </a:r>
          </a:p>
          <a:p>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1. The door to a resident’s private room must remain open during visits. </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2. Appropriate physical contact includes brief hugs, pats on the shoulder/back, handshakes, holding hands during prayer, and high fives.</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3. Be in places where casual monitoring by others is convenient and conveys safety and comfort.</a:t>
            </a:r>
            <a:endParaRPr lang="en-US" sz="1800" b="0" dirty="0">
              <a:solidFill>
                <a:prstClr val="black"/>
              </a:solidFill>
              <a:latin typeface="Microsoft Sans Serif" panose="020B0604020202020204" pitchFamily="34" charset="0"/>
            </a:endParaRPr>
          </a:p>
          <a:p>
            <a:endParaRPr lang="en-US" dirty="0"/>
          </a:p>
          <a:p>
            <a:r>
              <a:rPr lang="en-US" sz="1200" b="1" dirty="0">
                <a:solidFill>
                  <a:srgbClr val="000000"/>
                </a:solidFill>
                <a:latin typeface="Lato" panose="020F0502020204030203" pitchFamily="34" charset="0"/>
              </a:rPr>
              <a:t>Facilitator Note:</a:t>
            </a:r>
          </a:p>
          <a:p>
            <a:r>
              <a:rPr lang="en-US" sz="1200" dirty="0">
                <a:latin typeface="+mn-lt"/>
              </a:rPr>
              <a:t>Give the groups five minutes to brainstorm an answer </a:t>
            </a:r>
            <a:r>
              <a:rPr lang="en-US" sz="1200" b="1" u="sng" dirty="0">
                <a:latin typeface="+mn-lt"/>
              </a:rPr>
              <a:t>and</a:t>
            </a:r>
            <a:r>
              <a:rPr lang="en-US" sz="1200" b="0" u="none" dirty="0">
                <a:latin typeface="+mn-lt"/>
              </a:rPr>
              <a:t> select a group representative to explain the group’s answer to the rest of the class. Be sure to set a timer.</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37</a:t>
            </a:fld>
            <a:endParaRPr lang="en-US"/>
          </a:p>
        </p:txBody>
      </p:sp>
    </p:spTree>
    <p:extLst>
      <p:ext uri="{BB962C8B-B14F-4D97-AF65-F5344CB8AC3E}">
        <p14:creationId xmlns:p14="http://schemas.microsoft.com/office/powerpoint/2010/main" val="2811654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rgbClr val="000000"/>
                </a:solidFill>
                <a:latin typeface="Verdana" panose="020B0604030504040204" pitchFamily="34" charset="0"/>
              </a:rPr>
              <a:t>Now let’s review the statements again with the answers.</a:t>
            </a:r>
          </a:p>
          <a:p>
            <a:endParaRPr lang="en-US" sz="1800" b="0" dirty="0">
              <a:solidFill>
                <a:srgbClr val="000000"/>
              </a:solidFill>
              <a:latin typeface="Verdana" panose="020B0604030504040204" pitchFamily="34" charset="0"/>
            </a:endParaRPr>
          </a:p>
          <a:p>
            <a:r>
              <a:rPr lang="en-US" sz="1800" b="0" dirty="0">
                <a:solidFill>
                  <a:srgbClr val="000000"/>
                </a:solidFill>
                <a:latin typeface="Verdana" panose="020B0604030504040204" pitchFamily="34" charset="0"/>
              </a:rPr>
              <a:t>1. The door to a resident’s private room must remain open during visits. </a:t>
            </a:r>
            <a:br>
              <a:rPr lang="en-US" sz="1800" b="0" dirty="0">
                <a:solidFill>
                  <a:srgbClr val="000000"/>
                </a:solidFill>
                <a:latin typeface="Verdana" panose="020B0604030504040204" pitchFamily="34" charset="0"/>
              </a:rPr>
            </a:br>
            <a:r>
              <a:rPr lang="en-US" sz="1800" b="1" dirty="0">
                <a:solidFill>
                  <a:srgbClr val="000000"/>
                </a:solidFill>
                <a:latin typeface="Verdana" panose="020B0604030504040204" pitchFamily="34" charset="0"/>
              </a:rPr>
              <a:t>Answer: Visits to Residential Facilities</a:t>
            </a:r>
            <a:br>
              <a:rPr lang="en-US" sz="1800" b="0"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2. Appropriate physical contact includes brief hugs, pats on the shoulder/back, handshakes, holding hands during prayer, and high fives.</a:t>
            </a:r>
            <a:br>
              <a:rPr lang="en-US" sz="1800" b="0" dirty="0">
                <a:solidFill>
                  <a:srgbClr val="000000"/>
                </a:solidFill>
                <a:latin typeface="Verdana" panose="020B0604030504040204" pitchFamily="34" charset="0"/>
              </a:rPr>
            </a:br>
            <a:r>
              <a:rPr lang="en-US" sz="1800" b="1" dirty="0">
                <a:solidFill>
                  <a:srgbClr val="000000"/>
                </a:solidFill>
                <a:latin typeface="Verdana" panose="020B0604030504040204" pitchFamily="34" charset="0"/>
              </a:rPr>
              <a:t>Answer: Behavioral Standards </a:t>
            </a:r>
            <a:br>
              <a:rPr lang="en-US" sz="1800" b="1" dirty="0">
                <a:solidFill>
                  <a:srgbClr val="000000"/>
                </a:solidFill>
                <a:latin typeface="Verdana" panose="020B0604030504040204" pitchFamily="34" charset="0"/>
              </a:rPr>
            </a:br>
            <a:r>
              <a:rPr lang="en-US" sz="1800" b="0" dirty="0">
                <a:solidFill>
                  <a:srgbClr val="000000"/>
                </a:solidFill>
                <a:latin typeface="Verdana" panose="020B0604030504040204" pitchFamily="34" charset="0"/>
              </a:rPr>
              <a:t>3. Be in places where casual monitoring by others is convenient and conveys safety and comfort.</a:t>
            </a:r>
            <a:br>
              <a:rPr lang="en-US" sz="1800" b="0" dirty="0">
                <a:solidFill>
                  <a:srgbClr val="000000"/>
                </a:solidFill>
                <a:latin typeface="Verdana" panose="020B0604030504040204" pitchFamily="34" charset="0"/>
              </a:rPr>
            </a:br>
            <a:r>
              <a:rPr lang="en-US" sz="1800" b="1" dirty="0">
                <a:solidFill>
                  <a:srgbClr val="000000"/>
                </a:solidFill>
                <a:latin typeface="Verdana" panose="020B0604030504040204" pitchFamily="34" charset="0"/>
              </a:rPr>
              <a:t>Answer: Creating a Safe Space</a:t>
            </a:r>
            <a:br>
              <a:rPr lang="en-US" sz="1800" b="1" dirty="0">
                <a:solidFill>
                  <a:srgbClr val="000000"/>
                </a:solidFill>
                <a:latin typeface="Verdana" panose="020B0604030504040204" pitchFamily="34" charset="0"/>
              </a:rPr>
            </a:br>
            <a:endParaRPr lang="en-US" sz="1800" b="0" dirty="0">
              <a:solidFill>
                <a:prstClr val="black"/>
              </a:solidFill>
              <a:latin typeface="Microsoft Sans Serif" panose="020B0604020202020204" pitchFamily="34" charset="0"/>
            </a:endParaRPr>
          </a:p>
          <a:p>
            <a:r>
              <a:rPr lang="en-US" sz="1200" b="1" dirty="0">
                <a:solidFill>
                  <a:srgbClr val="000000"/>
                </a:solidFill>
                <a:latin typeface="Lato" panose="020F0502020204030203"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When the timer goes off, ask the representative from each group to share out their answer. Then share the answers.</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38</a:t>
            </a:fld>
            <a:endParaRPr lang="en-US"/>
          </a:p>
        </p:txBody>
      </p:sp>
    </p:spTree>
    <p:extLst>
      <p:ext uri="{BB962C8B-B14F-4D97-AF65-F5344CB8AC3E}">
        <p14:creationId xmlns:p14="http://schemas.microsoft.com/office/powerpoint/2010/main" val="253100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mn-lt"/>
              </a:rPr>
              <a:t>Reporting Abuse</a:t>
            </a:r>
          </a:p>
          <a:p>
            <a:r>
              <a:rPr lang="en-US" sz="1800" b="0" dirty="0">
                <a:solidFill>
                  <a:srgbClr val="464646"/>
                </a:solidFill>
                <a:latin typeface="+mn-lt"/>
              </a:rPr>
              <a:t>Any adult who has reason to suspect that abuse, neglect, or exploitation of a minor or a vulnerable adult has taken place, is strongly encouraged, and all mandated reporters are legally required to contact the state’s appropriate Protective Services.</a:t>
            </a:r>
          </a:p>
          <a:p>
            <a:r>
              <a:rPr lang="en-US" sz="1800" b="0" dirty="0">
                <a:solidFill>
                  <a:srgbClr val="464646"/>
                </a:solidFill>
                <a:latin typeface="+mn-lt"/>
              </a:rPr>
              <a:t>In most cases, anyone who makes a report of abuse, neglect, or exploitation of a minor or a vulnerable adult should immediately inform one or more of the following:</a:t>
            </a:r>
          </a:p>
          <a:p>
            <a:pPr marL="285750" indent="-285750">
              <a:buFont typeface="Arial" panose="020B0604020202020204" pitchFamily="34" charset="0"/>
              <a:buChar char="•"/>
            </a:pPr>
            <a:r>
              <a:rPr lang="en-US" sz="1800" b="0" dirty="0">
                <a:solidFill>
                  <a:srgbClr val="464646"/>
                </a:solidFill>
                <a:latin typeface="+mn-lt"/>
              </a:rPr>
              <a:t>The bishop or the bishop’s office in the case of a diocese</a:t>
            </a:r>
          </a:p>
          <a:p>
            <a:pPr marL="285750" indent="-285750">
              <a:buFont typeface="Arial" panose="020B0604020202020204" pitchFamily="34" charset="0"/>
              <a:buChar char="•"/>
            </a:pPr>
            <a:r>
              <a:rPr lang="en-US" sz="1800" b="0" dirty="0">
                <a:solidFill>
                  <a:srgbClr val="464646"/>
                </a:solidFill>
                <a:latin typeface="+mn-lt"/>
              </a:rPr>
              <a:t>Member of the clergy in charge or the senior warden in the case of a congregation</a:t>
            </a:r>
          </a:p>
          <a:p>
            <a:pPr marL="285750" indent="-285750">
              <a:buFont typeface="Arial" panose="020B0604020202020204" pitchFamily="34" charset="0"/>
              <a:buChar char="•"/>
            </a:pPr>
            <a:r>
              <a:rPr lang="en-US" sz="1800" b="0" dirty="0">
                <a:solidFill>
                  <a:srgbClr val="464646"/>
                </a:solidFill>
                <a:latin typeface="+mn-lt"/>
              </a:rPr>
              <a:t>The director, head, or other governing officer in the case of other organizations</a:t>
            </a:r>
          </a:p>
          <a:p>
            <a:pPr marL="285750" indent="-285750">
              <a:buFont typeface="Arial" panose="020B0604020202020204" pitchFamily="34" charset="0"/>
              <a:buChar char="•"/>
            </a:pPr>
            <a:r>
              <a:rPr lang="en-US" sz="1800" b="0" dirty="0">
                <a:solidFill>
                  <a:srgbClr val="464646"/>
                </a:solidFill>
                <a:latin typeface="+mn-lt"/>
              </a:rPr>
              <a:t>The Intake Officer in case a member of the clergy is suspected of abuse, neglect and/or exploitation</a:t>
            </a:r>
          </a:p>
          <a:p>
            <a:pPr marL="285750" indent="-285750">
              <a:buFont typeface="Arial" panose="020B0604020202020204" pitchFamily="34" charset="0"/>
              <a:buChar char="•"/>
            </a:pPr>
            <a:r>
              <a:rPr lang="en-US" sz="1800" b="0" dirty="0">
                <a:solidFill>
                  <a:srgbClr val="464646"/>
                </a:solidFill>
                <a:latin typeface="+mn-lt"/>
              </a:rPr>
              <a:t>A list of local resources and contact information should be  provided by each diocese, congregation, and organization, including: </a:t>
            </a:r>
          </a:p>
          <a:p>
            <a:pPr marL="285750" indent="-285750">
              <a:buFont typeface="Arial" panose="020B0604020202020204" pitchFamily="34" charset="0"/>
              <a:buChar char="•"/>
            </a:pPr>
            <a:r>
              <a:rPr lang="en-US" sz="1800" b="0" dirty="0">
                <a:solidFill>
                  <a:srgbClr val="464646"/>
                </a:solidFill>
                <a:latin typeface="+mn-lt"/>
              </a:rPr>
              <a:t>Responsible persons, clergy in charge, wardens, bishop, intake officers, and Child &amp; Adult Protective Services. Click the light bulb icon for more information.</a:t>
            </a:r>
          </a:p>
          <a:p>
            <a:pPr marL="285750" indent="-285750">
              <a:buFont typeface="Arial" panose="020B0604020202020204" pitchFamily="34" charset="0"/>
              <a:buChar char="•"/>
            </a:pPr>
            <a:endParaRPr lang="en-US" sz="1800" b="0" dirty="0">
              <a:solidFill>
                <a:srgbClr val="464646"/>
              </a:solidFill>
              <a:latin typeface="+mn-lt"/>
            </a:endParaRPr>
          </a:p>
          <a:p>
            <a:pPr marL="0" indent="0">
              <a:buFont typeface="Arial" panose="020B0604020202020204" pitchFamily="34" charset="0"/>
              <a:buNone/>
            </a:pPr>
            <a:r>
              <a:rPr lang="en-US" sz="1800" b="1" dirty="0">
                <a:solidFill>
                  <a:srgbClr val="464646"/>
                </a:solidFill>
                <a:latin typeface="+mn-lt"/>
              </a:rPr>
              <a:t>Facilitator Notes:</a:t>
            </a:r>
          </a:p>
          <a:p>
            <a:pPr marL="0" indent="0">
              <a:buFont typeface="Arial" panose="020B0604020202020204" pitchFamily="34" charset="0"/>
              <a:buNone/>
            </a:pPr>
            <a:r>
              <a:rPr lang="en-US" sz="1800" b="0" dirty="0">
                <a:solidFill>
                  <a:srgbClr val="464646"/>
                </a:solidFill>
                <a:latin typeface="+mn-lt"/>
              </a:rPr>
              <a:t>Share with the class that more information can be found in Section VII of the Model Policies.</a:t>
            </a:r>
            <a:endParaRPr lang="en-US" sz="1800" b="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39</a:t>
            </a:fld>
            <a:endParaRPr lang="en-US"/>
          </a:p>
        </p:txBody>
      </p:sp>
    </p:spTree>
    <p:extLst>
      <p:ext uri="{BB962C8B-B14F-4D97-AF65-F5344CB8AC3E}">
        <p14:creationId xmlns:p14="http://schemas.microsoft.com/office/powerpoint/2010/main" val="346389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familiar are you with the policies and procedures in The Episcopal Church Model Policies? </a:t>
            </a:r>
          </a:p>
          <a:p>
            <a:endParaRPr lang="en-US" dirty="0"/>
          </a:p>
          <a:p>
            <a:r>
              <a:rPr lang="en-US" dirty="0"/>
              <a:t>Somewhat?</a:t>
            </a:r>
          </a:p>
          <a:p>
            <a:r>
              <a:rPr lang="en-US" dirty="0"/>
              <a:t>Very?</a:t>
            </a:r>
          </a:p>
          <a:p>
            <a:r>
              <a:rPr lang="en-US" dirty="0"/>
              <a:t>Not at all?</a:t>
            </a:r>
          </a:p>
          <a:p>
            <a:endParaRPr lang="en-US" dirty="0"/>
          </a:p>
          <a:p>
            <a:r>
              <a:rPr lang="en-US" b="1" dirty="0"/>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above question, but use some of the following prompts if learners are hesitant to share:</a:t>
            </a:r>
          </a:p>
          <a:p>
            <a:pPr marL="285750" indent="-285750" algn="l">
              <a:buFont typeface="Arial" panose="020B0604020202020204" pitchFamily="34" charset="0"/>
              <a:buChar char="•"/>
            </a:pPr>
            <a:r>
              <a:rPr lang="en-US" sz="1800" i="1" dirty="0">
                <a:solidFill>
                  <a:srgbClr val="FFFFFF"/>
                </a:solidFill>
                <a:latin typeface="Verdana" panose="020B0604030504040204" pitchFamily="34" charset="0"/>
              </a:rPr>
              <a:t>We have some knowledge of the model policies</a:t>
            </a:r>
          </a:p>
          <a:p>
            <a:pPr marL="285750" indent="-285750" algn="l">
              <a:buFont typeface="Arial" panose="020B0604020202020204" pitchFamily="34" charset="0"/>
              <a:buChar char="•"/>
            </a:pPr>
            <a:r>
              <a:rPr lang="en-US" sz="1800" i="1" dirty="0">
                <a:solidFill>
                  <a:srgbClr val="FFFFFF"/>
                </a:solidFill>
                <a:latin typeface="Verdana" panose="020B0604030504040204" pitchFamily="34" charset="0"/>
              </a:rPr>
              <a:t>We know that our model policies are intended to help our organization</a:t>
            </a:r>
          </a:p>
          <a:p>
            <a:pPr marL="285750" indent="-285750" algn="l">
              <a:buFont typeface="Arial" panose="020B0604020202020204" pitchFamily="34" charset="0"/>
              <a:buChar char="•"/>
            </a:pPr>
            <a:r>
              <a:rPr lang="en-US" sz="1800" i="1" dirty="0">
                <a:solidFill>
                  <a:srgbClr val="FFFFFF"/>
                </a:solidFill>
                <a:latin typeface="Verdana" panose="020B0604030504040204" pitchFamily="34" charset="0"/>
              </a:rPr>
              <a:t>Can you recall the last time you read through the model policies?</a:t>
            </a:r>
            <a:endParaRPr lang="en-US" sz="1800" i="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1144592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mn-lt"/>
              </a:rPr>
              <a:t>Responding Immediately</a:t>
            </a:r>
          </a:p>
          <a:p>
            <a:r>
              <a:rPr lang="en-US" sz="1800" dirty="0">
                <a:solidFill>
                  <a:srgbClr val="464646"/>
                </a:solidFill>
                <a:latin typeface="+mn-lt"/>
              </a:rPr>
              <a:t>Ministry always involves a tension between a Gospel-based integrity and a Gospel-based intimacy as modeled by the life of Christ. Because vulnerability is necessary, responding immediately to the indications of the abuse of intimacy dramatically reduces the instances of abuse. Because it is so important to our well-being as a community, we must overcome our reluctances to report due to fear of false allegations, disbelief, or not wanting to get involved.</a:t>
            </a:r>
          </a:p>
          <a:p>
            <a:r>
              <a:rPr lang="en-US" sz="1800" dirty="0">
                <a:solidFill>
                  <a:srgbClr val="464646"/>
                </a:solidFill>
                <a:latin typeface="+mn-lt"/>
              </a:rPr>
              <a:t>Our Baptismal Covenant binds all of us to the sacred obligation of reporting suspected or known abuse. Those subject to the Model Policies are required to report policy violations. Click the light bulb icon for more information.</a:t>
            </a:r>
            <a:endParaRPr lang="en-US" sz="1800" dirty="0">
              <a:solidFill>
                <a:prstClr val="black"/>
              </a:solidFill>
              <a:latin typeface="+mn-lt"/>
            </a:endParaRPr>
          </a:p>
          <a:p>
            <a:endParaRPr lang="en-US" sz="1800" dirty="0">
              <a:solidFill>
                <a:srgbClr val="000000"/>
              </a:solidFill>
              <a:latin typeface="+mn-lt"/>
            </a:endParaRPr>
          </a:p>
          <a:p>
            <a:r>
              <a:rPr lang="en-US" sz="1800" b="1" dirty="0">
                <a:solidFill>
                  <a:srgbClr val="000000"/>
                </a:solidFill>
                <a:latin typeface="+mn-lt"/>
              </a:rPr>
              <a:t>Facilitator Notes:</a:t>
            </a:r>
          </a:p>
          <a:p>
            <a:pPr marL="0" indent="0">
              <a:buFont typeface="Arial" panose="020B0604020202020204" pitchFamily="34" charset="0"/>
              <a:buNone/>
            </a:pPr>
            <a:r>
              <a:rPr lang="en-US" sz="1800" b="0" dirty="0">
                <a:solidFill>
                  <a:srgbClr val="464646"/>
                </a:solidFill>
                <a:latin typeface="+mn-lt"/>
              </a:rPr>
              <a:t>Share with the class that more information can be found in Section VII of the Model Policies.</a:t>
            </a:r>
            <a:endParaRPr lang="en-US" sz="1800" b="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40</a:t>
            </a:fld>
            <a:endParaRPr lang="en-US"/>
          </a:p>
        </p:txBody>
      </p:sp>
    </p:spTree>
    <p:extLst>
      <p:ext uri="{BB962C8B-B14F-4D97-AF65-F5344CB8AC3E}">
        <p14:creationId xmlns:p14="http://schemas.microsoft.com/office/powerpoint/2010/main" val="1304097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Now let’s review a scenario. </a:t>
            </a:r>
            <a:r>
              <a:rPr lang="en-US" sz="1800" dirty="0">
                <a:solidFill>
                  <a:srgbClr val="464646"/>
                </a:solidFill>
                <a:latin typeface="Verdana" panose="020B0604030504040204" pitchFamily="34" charset="0"/>
              </a:rPr>
              <a:t>Is this a Policy Violation? You are attending a Church picnic held outside on the church grounds. You go inside to the kitchen to refill the potato salad. As you walk down the hall, you see a 6-year-old child and an adult who is not their parent leave the restroom together. How would you respond?</a:t>
            </a:r>
          </a:p>
          <a:p>
            <a:endParaRPr lang="en-US" sz="1800" dirty="0">
              <a:solidFill>
                <a:srgbClr val="464646"/>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dirty="0">
                <a:latin typeface="+mn-lt"/>
              </a:rPr>
              <a:t>Have participants break off into groups of three. Give the groups five minutes to brainstorm an answer </a:t>
            </a:r>
            <a:r>
              <a:rPr lang="en-US" sz="1800" b="1" u="sng" dirty="0">
                <a:latin typeface="+mn-lt"/>
              </a:rPr>
              <a:t>and</a:t>
            </a:r>
            <a:r>
              <a:rPr lang="en-US" sz="1800" b="0" u="none" dirty="0">
                <a:latin typeface="+mn-lt"/>
              </a:rPr>
              <a:t> select a group representative to explain the group’s answer to the rest of the class. Be sure to set a timer.</a:t>
            </a:r>
          </a:p>
          <a:p>
            <a:endParaRPr lang="en-US" sz="1800" b="0" u="none" dirty="0">
              <a:latin typeface="+mn-lt"/>
            </a:endParaRPr>
          </a:p>
          <a:p>
            <a:r>
              <a:rPr lang="en-US" sz="1800" b="0" u="none" dirty="0">
                <a:latin typeface="+mn-lt"/>
              </a:rPr>
              <a:t>Go to the next slide to discuss the learners’ responses. Then give the answer for this scenario.</a:t>
            </a:r>
          </a:p>
          <a:p>
            <a:endParaRPr lang="en-US" sz="1800" dirty="0">
              <a:solidFill>
                <a:srgbClr val="464646"/>
              </a:solidFill>
              <a:latin typeface="Lato" panose="020F0502020204030203" pitchFamily="34" charset="0"/>
            </a:endParaRPr>
          </a:p>
          <a:p>
            <a:r>
              <a:rPr lang="en-US" sz="1800" dirty="0">
                <a:solidFill>
                  <a:srgbClr val="464646"/>
                </a:solidFill>
                <a:latin typeface="Lato" panose="020F050202020403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41</a:t>
            </a:fld>
            <a:endParaRPr lang="en-US"/>
          </a:p>
        </p:txBody>
      </p:sp>
    </p:spTree>
    <p:extLst>
      <p:ext uri="{BB962C8B-B14F-4D97-AF65-F5344CB8AC3E}">
        <p14:creationId xmlns:p14="http://schemas.microsoft.com/office/powerpoint/2010/main" val="3422070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Our first response is, “Don’t worry, everyone at the Church knows everyone else. Besides, you need to get the potato salad back out to the picnic.”</a:t>
            </a:r>
          </a:p>
          <a:p>
            <a:endParaRPr lang="en-US" sz="1800" b="0" dirty="0">
              <a:solidFill>
                <a:srgbClr val="000000"/>
              </a:solidFill>
              <a:latin typeface="Lato" panose="020F0502020204030203" pitchFamily="34" charset="0"/>
            </a:endParaRPr>
          </a:p>
          <a:p>
            <a:r>
              <a:rPr lang="en-US" sz="1800" b="0" dirty="0">
                <a:solidFill>
                  <a:srgbClr val="000000"/>
                </a:solidFill>
                <a:latin typeface="Lato" panose="020F0502020204030203" pitchFamily="34" charset="0"/>
              </a:rPr>
              <a:t>That’s incorrect. You have observed an action that appears to violate the policy that one child and one unrelated adult should never be alone together.</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endParaRPr lang="en-US" sz="1800" b="0" dirty="0">
              <a:solidFill>
                <a:srgbClr val="000000"/>
              </a:solidFill>
              <a:latin typeface="Lato" panose="020F0502020204030203" pitchFamily="34" charset="0"/>
            </a:endParaRPr>
          </a:p>
          <a:p>
            <a:r>
              <a:rPr lang="en-US" sz="1800" b="0" dirty="0">
                <a:solidFill>
                  <a:srgbClr val="000000"/>
                </a:solidFill>
                <a:latin typeface="Lato" panose="020F0502020204030203" pitchFamily="34" charset="0"/>
              </a:rPr>
              <a:t>Discuss the incorrect answer with the group.</a:t>
            </a:r>
          </a:p>
        </p:txBody>
      </p:sp>
      <p:sp>
        <p:nvSpPr>
          <p:cNvPr id="4" name="Slide Number Placeholder 3"/>
          <p:cNvSpPr>
            <a:spLocks noGrp="1"/>
          </p:cNvSpPr>
          <p:nvPr>
            <p:ph type="sldNum" sz="quarter" idx="5"/>
          </p:nvPr>
        </p:nvSpPr>
        <p:spPr/>
        <p:txBody>
          <a:bodyPr/>
          <a:lstStyle/>
          <a:p>
            <a:fld id="{BC4EFFE5-4D21-4A3A-8830-98F47A77FF7B}" type="slidenum">
              <a:rPr lang="en-US" smtClean="0"/>
              <a:t>42</a:t>
            </a:fld>
            <a:endParaRPr lang="en-US"/>
          </a:p>
        </p:txBody>
      </p:sp>
    </p:spTree>
    <p:extLst>
      <p:ext uri="{BB962C8B-B14F-4D97-AF65-F5344CB8AC3E}">
        <p14:creationId xmlns:p14="http://schemas.microsoft.com/office/powerpoint/2010/main" val="1779247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Let’s look at the third response now. It is “You have a vague sense that there are some Church Policies about children and adults, and what you saw may not be quite right, so you make a mental note to ask the Children’s Minister about it.”</a:t>
            </a:r>
            <a:endParaRPr lang="en-US" sz="1800" dirty="0">
              <a:solidFill>
                <a:prstClr val="black"/>
              </a:solidFill>
            </a:endParaRP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This statement is also incorrect. What you saw does violate policies and you need to take immediate action, especially as it concerns child safety. You need to go and report to the Children’s Minister right away. Ideally you would also speak to the child to confirm their safety.</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Discuss the incorrect answer with the group.</a:t>
            </a:r>
          </a:p>
        </p:txBody>
      </p:sp>
      <p:sp>
        <p:nvSpPr>
          <p:cNvPr id="4" name="Slide Number Placeholder 3"/>
          <p:cNvSpPr>
            <a:spLocks noGrp="1"/>
          </p:cNvSpPr>
          <p:nvPr>
            <p:ph type="sldNum" sz="quarter" idx="5"/>
          </p:nvPr>
        </p:nvSpPr>
        <p:spPr/>
        <p:txBody>
          <a:bodyPr/>
          <a:lstStyle/>
          <a:p>
            <a:fld id="{BC4EFFE5-4D21-4A3A-8830-98F47A77FF7B}" type="slidenum">
              <a:rPr lang="en-US" smtClean="0"/>
              <a:t>43</a:t>
            </a:fld>
            <a:endParaRPr lang="en-US"/>
          </a:p>
        </p:txBody>
      </p:sp>
    </p:spTree>
    <p:extLst>
      <p:ext uri="{BB962C8B-B14F-4D97-AF65-F5344CB8AC3E}">
        <p14:creationId xmlns:p14="http://schemas.microsoft.com/office/powerpoint/2010/main" val="127971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Our second response is the correct response. “</a:t>
            </a:r>
            <a:r>
              <a:rPr lang="en-US" sz="1800" dirty="0">
                <a:latin typeface="Verdana" panose="020B0604030504040204" pitchFamily="34" charset="0"/>
              </a:rPr>
              <a:t>You know the policies regarding children and unrelated adults, and this appears to be a violation. So, you ask the child if they are okay. Then immediately go to the Responsible Person and/or the Clergy in charge and report your experience to them.</a:t>
            </a:r>
            <a:r>
              <a:rPr lang="en-US" sz="1800" dirty="0">
                <a:solidFill>
                  <a:schemeClr val="tx1"/>
                </a:solidFill>
                <a:latin typeface="Microsoft Sans Serif" panose="020B0604020202020204" pitchFamily="34" charset="0"/>
              </a:rPr>
              <a:t>”</a:t>
            </a:r>
            <a:endParaRPr lang="en-US" sz="1800" dirty="0">
              <a:solidFill>
                <a:srgbClr val="000000"/>
              </a:solidFill>
            </a:endParaRPr>
          </a:p>
          <a:p>
            <a:endParaRPr lang="en-US" sz="2800" dirty="0">
              <a:solidFill>
                <a:srgbClr val="000000"/>
              </a:solidFill>
            </a:endParaRPr>
          </a:p>
          <a:p>
            <a:r>
              <a:rPr lang="en-US" sz="1800" dirty="0">
                <a:solidFill>
                  <a:srgbClr val="000000"/>
                </a:solidFill>
              </a:rPr>
              <a:t>This is exactly what the policy requires and if everyone was trained in this way, the Church would be safer for everyone.</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Give the correct answer and discuss with the class.</a:t>
            </a:r>
            <a:endParaRPr lang="en-US" sz="1800" b="1" dirty="0">
              <a:solidFill>
                <a:srgbClr val="000000"/>
              </a:solidFill>
              <a:latin typeface="Lato" panose="020F0502020204030203"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44</a:t>
            </a:fld>
            <a:endParaRPr lang="en-US"/>
          </a:p>
        </p:txBody>
      </p:sp>
    </p:spTree>
    <p:extLst>
      <p:ext uri="{BB962C8B-B14F-4D97-AF65-F5344CB8AC3E}">
        <p14:creationId xmlns:p14="http://schemas.microsoft.com/office/powerpoint/2010/main" val="767994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Let’s review another scenario. </a:t>
            </a:r>
            <a:r>
              <a:rPr lang="en-US" sz="1800" dirty="0">
                <a:solidFill>
                  <a:srgbClr val="464646"/>
                </a:solidFill>
                <a:latin typeface="Verdana" panose="020B0604030504040204" pitchFamily="34" charset="0"/>
              </a:rPr>
              <a:t>You and Riley are scheduled to take Communion to parishioners who have just moved into an assisted living facility. As you are traveling to the facility, Riley tells you that they are disappointed that you couldn’t find someone to take their spot visiting this particular couple as they are uncomfortable with them. During the visit to Ted and John, you realize that Riley is uncomfortable with their sexuality and refuses to acknowledge that they are married. At one point Riley asks “How long have you been roommates?” How would you respond? Click each statement below to learn more.</a:t>
            </a:r>
            <a:endParaRPr lang="en-US" sz="1800" dirty="0">
              <a:solidFill>
                <a:prstClr val="black"/>
              </a:solidFill>
              <a:latin typeface="Microsoft Sans Serif" panose="020B0604020202020204" pitchFamily="34" charset="0"/>
            </a:endParaRPr>
          </a:p>
          <a:p>
            <a:endParaRPr lang="en-US" sz="1800" dirty="0">
              <a:solidFill>
                <a:srgbClr val="464646"/>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dirty="0">
                <a:latin typeface="+mn-lt"/>
              </a:rPr>
              <a:t>Give the groups another five minutes to brainstorm an answer </a:t>
            </a:r>
            <a:r>
              <a:rPr lang="en-US" sz="1800" b="1" u="sng" dirty="0">
                <a:latin typeface="+mn-lt"/>
              </a:rPr>
              <a:t>and</a:t>
            </a:r>
            <a:r>
              <a:rPr lang="en-US" sz="1800" b="0" u="none" dirty="0">
                <a:latin typeface="+mn-lt"/>
              </a:rPr>
              <a:t> designate the group representative to explain the group’s answer to the rest of the class. Be sure to set a timer.</a:t>
            </a:r>
          </a:p>
          <a:p>
            <a:endParaRPr lang="en-US" sz="1800" b="0" u="none" dirty="0">
              <a:latin typeface="+mn-lt"/>
            </a:endParaRPr>
          </a:p>
          <a:p>
            <a:r>
              <a:rPr lang="en-US" sz="1800" b="0" u="none" dirty="0">
                <a:latin typeface="+mn-lt"/>
              </a:rPr>
              <a:t>Go to the next slide to discuss the learners’ responses. Then give the answer for this scenario.</a:t>
            </a:r>
          </a:p>
          <a:p>
            <a:endParaRPr lang="en-US" sz="1800" dirty="0">
              <a:solidFill>
                <a:srgbClr val="464646"/>
              </a:solidFill>
              <a:latin typeface="Lato" panose="020F0502020204030203" pitchFamily="34" charset="0"/>
            </a:endParaRPr>
          </a:p>
          <a:p>
            <a:r>
              <a:rPr lang="en-US" sz="1800" dirty="0">
                <a:solidFill>
                  <a:srgbClr val="464646"/>
                </a:solidFill>
                <a:latin typeface="Lato" panose="020F050202020403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45</a:t>
            </a:fld>
            <a:endParaRPr lang="en-US"/>
          </a:p>
        </p:txBody>
      </p:sp>
    </p:spTree>
    <p:extLst>
      <p:ext uri="{BB962C8B-B14F-4D97-AF65-F5344CB8AC3E}">
        <p14:creationId xmlns:p14="http://schemas.microsoft.com/office/powerpoint/2010/main" val="2178368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Our first response is, “</a:t>
            </a:r>
            <a:r>
              <a:rPr lang="en-US" sz="1800" dirty="0">
                <a:latin typeface="Verdana" panose="020B0604030504040204" pitchFamily="34" charset="0"/>
              </a:rPr>
              <a:t>Ignore it and make sure you aren’t scheduled with Riley again</a:t>
            </a:r>
            <a:r>
              <a:rPr lang="en-US" sz="1800" dirty="0">
                <a:solidFill>
                  <a:srgbClr val="000000"/>
                </a:solidFill>
              </a:rPr>
              <a:t>.”</a:t>
            </a:r>
          </a:p>
          <a:p>
            <a:endParaRPr lang="en-US" sz="1800" b="0" dirty="0">
              <a:solidFill>
                <a:srgbClr val="000000"/>
              </a:solidFill>
              <a:latin typeface="Lato" panose="020F0502020204030203" pitchFamily="34" charset="0"/>
            </a:endParaRPr>
          </a:p>
          <a:p>
            <a:r>
              <a:rPr lang="en-US" sz="1800" b="0" dirty="0">
                <a:solidFill>
                  <a:srgbClr val="000000"/>
                </a:solidFill>
                <a:latin typeface="Lato" panose="020F0502020204030203" pitchFamily="34" charset="0"/>
              </a:rPr>
              <a:t>That’s incorrect. This action violates the monitoring and supervision section of the policy that addresses inclusiveness and anti-bullying, and therefore needs to be reported.</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Share the incorrect answer with the class.</a:t>
            </a:r>
          </a:p>
        </p:txBody>
      </p:sp>
      <p:sp>
        <p:nvSpPr>
          <p:cNvPr id="4" name="Slide Number Placeholder 3"/>
          <p:cNvSpPr>
            <a:spLocks noGrp="1"/>
          </p:cNvSpPr>
          <p:nvPr>
            <p:ph type="sldNum" sz="quarter" idx="5"/>
          </p:nvPr>
        </p:nvSpPr>
        <p:spPr/>
        <p:txBody>
          <a:bodyPr/>
          <a:lstStyle/>
          <a:p>
            <a:fld id="{BC4EFFE5-4D21-4A3A-8830-98F47A77FF7B}" type="slidenum">
              <a:rPr lang="en-US" smtClean="0"/>
              <a:t>46</a:t>
            </a:fld>
            <a:endParaRPr lang="en-US"/>
          </a:p>
        </p:txBody>
      </p:sp>
    </p:spTree>
    <p:extLst>
      <p:ext uri="{BB962C8B-B14F-4D97-AF65-F5344CB8AC3E}">
        <p14:creationId xmlns:p14="http://schemas.microsoft.com/office/powerpoint/2010/main" val="318559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Let’s jump ahead to the third response now. It is “Share information with Ted and John later to ensure they are aware of the inclusive policy.”</a:t>
            </a:r>
            <a:endParaRPr lang="en-US" sz="1800" dirty="0">
              <a:solidFill>
                <a:prstClr val="black"/>
              </a:solidFill>
            </a:endParaRP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This answer is incorrect as well. While your intensions are good, this response does not follow the policy and makes the situation even more difficult.</a:t>
            </a:r>
            <a:endParaRPr lang="en-US" sz="1800" dirty="0">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Share the incorrect answer with the class.</a:t>
            </a:r>
          </a:p>
        </p:txBody>
      </p:sp>
      <p:sp>
        <p:nvSpPr>
          <p:cNvPr id="4" name="Slide Number Placeholder 3"/>
          <p:cNvSpPr>
            <a:spLocks noGrp="1"/>
          </p:cNvSpPr>
          <p:nvPr>
            <p:ph type="sldNum" sz="quarter" idx="5"/>
          </p:nvPr>
        </p:nvSpPr>
        <p:spPr/>
        <p:txBody>
          <a:bodyPr/>
          <a:lstStyle/>
          <a:p>
            <a:fld id="{BC4EFFE5-4D21-4A3A-8830-98F47A77FF7B}" type="slidenum">
              <a:rPr lang="en-US" smtClean="0"/>
              <a:t>47</a:t>
            </a:fld>
            <a:endParaRPr lang="en-US"/>
          </a:p>
        </p:txBody>
      </p:sp>
    </p:spTree>
    <p:extLst>
      <p:ext uri="{BB962C8B-B14F-4D97-AF65-F5344CB8AC3E}">
        <p14:creationId xmlns:p14="http://schemas.microsoft.com/office/powerpoint/2010/main" val="216418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Our second response is the correct response. “</a:t>
            </a:r>
            <a:r>
              <a:rPr lang="en-US" sz="1800" dirty="0">
                <a:latin typeface="Verdana" panose="020B0604030504040204" pitchFamily="34" charset="0"/>
              </a:rPr>
              <a:t>Gently correct Riley in front of the couple, making sure that Ted and John are aware of the inclusive policy. Then report the violation to the Responsible Person and/or the Clergy in Charge.</a:t>
            </a:r>
            <a:r>
              <a:rPr lang="en-US" sz="1800" dirty="0">
                <a:solidFill>
                  <a:schemeClr val="tx1"/>
                </a:solidFill>
                <a:latin typeface="Microsoft Sans Serif"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icrosoft Sans Serif" panose="020B0604020202020204" pitchFamily="34" charset="0"/>
              </a:rPr>
              <a:t>This answer is correct. Your response is consistent with the policy and shows concern for the situation.</a:t>
            </a:r>
            <a:endParaRPr lang="en-US" sz="1800" dirty="0">
              <a:solidFill>
                <a:srgbClr val="000000"/>
              </a:solidFill>
            </a:endParaRPr>
          </a:p>
          <a:p>
            <a:endParaRPr lang="en-US" sz="2800" dirty="0">
              <a:solidFill>
                <a:srgbClr val="000000"/>
              </a:solidFill>
            </a:endParaRPr>
          </a:p>
          <a:p>
            <a:r>
              <a:rPr lang="en-US" sz="1800" b="1" dirty="0">
                <a:solidFill>
                  <a:srgbClr val="000000"/>
                </a:solidFill>
                <a:latin typeface="Lato" panose="020F0502020204030203" pitchFamily="34" charset="0"/>
              </a:rPr>
              <a:t>Facilitator Note:</a:t>
            </a:r>
          </a:p>
          <a:p>
            <a:r>
              <a:rPr lang="en-US" sz="1800" b="0" dirty="0">
                <a:solidFill>
                  <a:srgbClr val="000000"/>
                </a:solidFill>
                <a:latin typeface="Lato" panose="020F0502020204030203" pitchFamily="34" charset="0"/>
              </a:rPr>
              <a:t>Share the correct answer with the class. Take a few moments to discuss both scenarios with the class if anyone has further questions.</a:t>
            </a:r>
          </a:p>
        </p:txBody>
      </p:sp>
      <p:sp>
        <p:nvSpPr>
          <p:cNvPr id="4" name="Slide Number Placeholder 3"/>
          <p:cNvSpPr>
            <a:spLocks noGrp="1"/>
          </p:cNvSpPr>
          <p:nvPr>
            <p:ph type="sldNum" sz="quarter" idx="5"/>
          </p:nvPr>
        </p:nvSpPr>
        <p:spPr/>
        <p:txBody>
          <a:bodyPr/>
          <a:lstStyle/>
          <a:p>
            <a:fld id="{BC4EFFE5-4D21-4A3A-8830-98F47A77FF7B}" type="slidenum">
              <a:rPr lang="en-US" smtClean="0"/>
              <a:t>48</a:t>
            </a:fld>
            <a:endParaRPr lang="en-US"/>
          </a:p>
        </p:txBody>
      </p:sp>
    </p:spTree>
    <p:extLst>
      <p:ext uri="{BB962C8B-B14F-4D97-AF65-F5344CB8AC3E}">
        <p14:creationId xmlns:p14="http://schemas.microsoft.com/office/powerpoint/2010/main" val="325274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the Organizational Rules &amp; Policies course in The Safe Church, Safe Communities Series.  Now let’s take a few questions.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solidFill>
                  <a:srgbClr val="000000"/>
                </a:solidFill>
                <a:latin typeface="Lato" panose="020F0502020204030203" pitchFamily="34" charset="0"/>
              </a:rPr>
              <a:t>Facilitator Note: </a:t>
            </a:r>
            <a:br>
              <a:rPr lang="en-US" sz="1800" dirty="0">
                <a:solidFill>
                  <a:srgbClr val="000000"/>
                </a:solidFill>
                <a:latin typeface="Lato" panose="020F0502020204030203" pitchFamily="34" charset="0"/>
              </a:rPr>
            </a:br>
            <a:r>
              <a:rPr lang="en-US" sz="1800" dirty="0">
                <a:solidFill>
                  <a:srgbClr val="000000"/>
                </a:solidFill>
                <a:latin typeface="Lato" panose="020F0502020204030203" pitchFamily="34" charset="0"/>
              </a:rPr>
              <a:t>Take time for questions and discussions. </a:t>
            </a:r>
            <a:endParaRPr lang="en-US" sz="18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49</a:t>
            </a:fld>
            <a:endParaRPr lang="en-US"/>
          </a:p>
        </p:txBody>
      </p:sp>
    </p:spTree>
    <p:extLst>
      <p:ext uri="{BB962C8B-B14F-4D97-AF65-F5344CB8AC3E}">
        <p14:creationId xmlns:p14="http://schemas.microsoft.com/office/powerpoint/2010/main" val="206170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rPr>
              <a:t>The Episcopal Church provides model policies for the protection of children and vulnerable adults. The intent of these policies is not only to create a safe and welcoming space for all children and vulnerable adults and those engaged in ministry with children and vulnerable adults, but also to prevent sexual abuse. These policies are considered, “the floor,” meaning that your diocese has agreed that these policies should be implemented in all ministry settings. However, your diocese should have also adopted supplemental provisions and local practices, which are specific to your diocese and/or your ministry context. </a:t>
            </a:r>
            <a:endParaRPr lang="en-US" sz="1200" dirty="0">
              <a:solidFill>
                <a:prstClr val="black"/>
              </a:solidFill>
              <a:latin typeface="+mn-lt"/>
            </a:endParaRPr>
          </a:p>
          <a:p>
            <a:endParaRPr lang="en-US" sz="1200" dirty="0">
              <a:solidFill>
                <a:srgbClr val="000000"/>
              </a:solidFill>
              <a:latin typeface="+mn-lt"/>
            </a:endParaRPr>
          </a:p>
          <a:p>
            <a:r>
              <a:rPr lang="en-US" sz="1200" b="1" dirty="0">
                <a:solidFill>
                  <a:srgbClr val="000000"/>
                </a:solidFill>
                <a:latin typeface="+mn-lt"/>
              </a:rPr>
              <a:t>Facilitator Notes:</a:t>
            </a:r>
          </a:p>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Guide the discussion towards an understanding of the intent of the model policies as a safe and welcoming space for all those in the Episcopal Church and each diocese.</a:t>
            </a: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57689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rPr>
              <a:t>For any questions regarding policies and/or to find out if additional training may be required based on your role within your diocese or ministry, you can check with the office or person responsible for overseeing Safe Church, Safe Communities in your ministry context. This may be someone in your diocesan office, for example the Intake Officer, Chancellor or Bishop. Throughout the course, you can verify your understanding of or learn more about definitions or policies . Look for this light bulb icon, which will provide you with more information.</a:t>
            </a:r>
            <a:endParaRPr lang="en-US" sz="1200" dirty="0">
              <a:solidFill>
                <a:prstClr val="black"/>
              </a:solidFill>
              <a:latin typeface="+mn-lt"/>
            </a:endParaRPr>
          </a:p>
          <a:p>
            <a:endParaRPr lang="en-US" sz="1200" dirty="0">
              <a:solidFill>
                <a:srgbClr val="000000"/>
              </a:solidFill>
              <a:latin typeface="+mn-lt"/>
            </a:endParaRPr>
          </a:p>
          <a:p>
            <a:r>
              <a:rPr lang="en-US" sz="1200" b="1" dirty="0">
                <a:solidFill>
                  <a:srgbClr val="000000"/>
                </a:solidFill>
                <a:latin typeface="+mn-lt"/>
              </a:rPr>
              <a:t>Facilitator Notes:</a:t>
            </a:r>
          </a:p>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Ask learners if they have any questions. </a:t>
            </a:r>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361966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rPr>
              <a:t>Screening and training protocols are one way to help establish safe churches and safe communities. Screening and training protocols may vary by position, some requiring only a public records check, while others require additional screening requirements of a written application, interview, or reference verification.</a:t>
            </a:r>
          </a:p>
          <a:p>
            <a:endParaRPr lang="en-US" sz="1200" dirty="0">
              <a:solidFill>
                <a:srgbClr val="000000"/>
              </a:solidFill>
              <a:latin typeface="+mn-lt"/>
            </a:endParaRPr>
          </a:p>
          <a:p>
            <a:r>
              <a:rPr lang="en-US" sz="1200" dirty="0">
                <a:solidFill>
                  <a:srgbClr val="000000"/>
                </a:solidFill>
                <a:latin typeface="+mn-lt"/>
              </a:rPr>
              <a:t>Can you think of any screening requirements? Let’s discuss a few on the next slides.</a:t>
            </a:r>
            <a:endParaRPr lang="en-US" sz="1200" dirty="0">
              <a:solidFill>
                <a:prstClr val="black"/>
              </a:solidFill>
              <a:latin typeface="+mn-lt"/>
            </a:endParaRPr>
          </a:p>
          <a:p>
            <a:pPr marL="0" marR="0">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Over the next slides, introduce screening and training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368949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Screening requirements may include:</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A Public Records Check</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A Department of Motor Vehicles (DMV)</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A Credit Check or </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Additional screening.</a:t>
            </a: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Let’s discuss each screen requirement now.</a:t>
            </a:r>
            <a:endParaRPr lang="en-US" sz="180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each screening requirement on the next slides.</a:t>
            </a:r>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206504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An approved provider should conduct a criminal public records check, including sex offender registries, before a prospective employee or volunteer begins interacting with youth or vulnerable adults.</a:t>
            </a:r>
            <a:endParaRPr lang="en-US" sz="1800" dirty="0">
              <a:solidFill>
                <a:prstClr val="black"/>
              </a:solidFill>
              <a:latin typeface="Microsoft Sans Serif" panose="020B0604020202020204" pitchFamily="34" charset="0"/>
            </a:endParaRP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Notes:</a:t>
            </a:r>
          </a:p>
          <a:p>
            <a:r>
              <a:rPr lang="en-US" sz="1800" b="0" dirty="0">
                <a:solidFill>
                  <a:srgbClr val="000000"/>
                </a:solidFill>
                <a:latin typeface="Lato" panose="020F0502020204030203"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357267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574926814?h=ff5a8a5af0&amp;app_id=122963" TargetMode="Externa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9ABB7866-8A59-5C1A-6E56-E6F0D5C27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3" y="-352654"/>
            <a:ext cx="12313185" cy="817500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7" y="3429000"/>
            <a:ext cx="14931300" cy="2924899"/>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4B1AB7C0-305C-069E-D6FA-F16D491E07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4465" y="4283545"/>
            <a:ext cx="6532864" cy="1720648"/>
          </a:xfrm>
          <a:prstGeom prst="rect">
            <a:avLst/>
          </a:prstGeom>
        </p:spPr>
      </p:pic>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Department of Motor Vehicles (DMV)</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pPr>
              <a:lnSpc>
                <a:spcPct val="90000"/>
              </a:lnSpc>
              <a:spcAft>
                <a:spcPts val="600"/>
              </a:spcAft>
            </a:pPr>
            <a:r>
              <a:rPr lang="en-US" sz="2000" dirty="0"/>
              <a:t>If a volunteer or employee will be required to provide transportation, a DMV records check is required.</a:t>
            </a: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338374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Credit Check</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pPr>
              <a:lnSpc>
                <a:spcPct val="90000"/>
              </a:lnSpc>
              <a:spcAft>
                <a:spcPts val="600"/>
              </a:spcAft>
            </a:pPr>
            <a:r>
              <a:rPr lang="en-US" sz="2000" dirty="0"/>
              <a:t>A credit check is required if the individual has check signing authority.</a:t>
            </a: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406954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Additional Screening</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solidFill>
                  <a:srgbClr val="000000"/>
                </a:solidFill>
              </a:rPr>
              <a:t>A completed written application, personal interview, verification of Driver’s license and automobile insurance, and reference checks are required for some roles. </a:t>
            </a:r>
            <a:endParaRPr lang="en-US" sz="1800" dirty="0">
              <a:solidFill>
                <a:prstClr val="black"/>
              </a:solidFill>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17060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78F9DAC-5736-C1FD-D5C5-50C381078C4C}"/>
              </a:ext>
            </a:extLst>
          </p:cNvPr>
          <p:cNvPicPr>
            <a:picLocks noChangeAspect="1"/>
          </p:cNvPicPr>
          <p:nvPr/>
        </p:nvPicPr>
        <p:blipFill>
          <a:blip r:embed="rId4"/>
          <a:stretch>
            <a:fillRect/>
          </a:stretch>
        </p:blipFill>
        <p:spPr>
          <a:xfrm>
            <a:off x="836177" y="457200"/>
            <a:ext cx="10519646" cy="5943600"/>
          </a:xfrm>
          <a:prstGeom prst="rect">
            <a:avLst/>
          </a:prstGeom>
        </p:spPr>
      </p:pic>
    </p:spTree>
    <p:custDataLst>
      <p:tags r:id="rId1"/>
    </p:custDataLst>
    <p:extLst>
      <p:ext uri="{BB962C8B-B14F-4D97-AF65-F5344CB8AC3E}">
        <p14:creationId xmlns:p14="http://schemas.microsoft.com/office/powerpoint/2010/main" val="419616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88F198-084A-38E2-A3D7-44B14E26F28D}"/>
              </a:ext>
            </a:extLst>
          </p:cNvPr>
          <p:cNvPicPr>
            <a:picLocks noChangeAspect="1"/>
          </p:cNvPicPr>
          <p:nvPr/>
        </p:nvPicPr>
        <p:blipFill>
          <a:blip r:embed="rId4"/>
          <a:stretch>
            <a:fillRect/>
          </a:stretch>
        </p:blipFill>
        <p:spPr>
          <a:xfrm>
            <a:off x="790223" y="643467"/>
            <a:ext cx="10611553" cy="5571065"/>
          </a:xfrm>
          <a:prstGeom prst="rect">
            <a:avLst/>
          </a:prstGeom>
          <a:ln>
            <a:noFill/>
          </a:ln>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235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5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6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Isosceles Triangle 6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E9D71462-C5BF-1F77-B292-E4C28E92375A}"/>
              </a:ext>
            </a:extLst>
          </p:cNvPr>
          <p:cNvPicPr>
            <a:picLocks noChangeAspect="1"/>
          </p:cNvPicPr>
          <p:nvPr/>
        </p:nvPicPr>
        <p:blipFill>
          <a:blip r:embed="rId4"/>
          <a:stretch>
            <a:fillRect/>
          </a:stretch>
        </p:blipFill>
        <p:spPr>
          <a:xfrm>
            <a:off x="660816" y="643467"/>
            <a:ext cx="10870368" cy="5571065"/>
          </a:xfrm>
          <a:prstGeom prst="rect">
            <a:avLst/>
          </a:prstGeom>
          <a:ln>
            <a:noFill/>
          </a:ln>
        </p:spPr>
      </p:pic>
      <p:sp>
        <p:nvSpPr>
          <p:cNvPr id="74" name="Isosceles Triangle 6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97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Isosceles Triangle 4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1A686C6-521A-3FC4-39DD-FF59F4F023C6}"/>
              </a:ext>
            </a:extLst>
          </p:cNvPr>
          <p:cNvSpPr>
            <a:spLocks noGrp="1"/>
          </p:cNvSpPr>
          <p:nvPr>
            <p:ph type="title"/>
          </p:nvPr>
        </p:nvSpPr>
        <p:spPr>
          <a:xfrm>
            <a:off x="838200" y="365125"/>
            <a:ext cx="10515600" cy="1325563"/>
          </a:xfrm>
        </p:spPr>
        <p:txBody>
          <a:bodyPr/>
          <a:lstStyle/>
          <a:p>
            <a:r>
              <a:rPr lang="en-US" dirty="0">
                <a:latin typeface="Lato" panose="020F0502020204030203" pitchFamily="34" charset="0"/>
              </a:rPr>
              <a:t>Training Levels</a:t>
            </a:r>
          </a:p>
        </p:txBody>
      </p:sp>
      <p:sp>
        <p:nvSpPr>
          <p:cNvPr id="11" name="TextBox 10">
            <a:extLst>
              <a:ext uri="{FF2B5EF4-FFF2-40B4-BE49-F238E27FC236}">
                <a16:creationId xmlns:a16="http://schemas.microsoft.com/office/drawing/2014/main" id="{8741203C-E048-E026-D36F-72F57568678C}"/>
              </a:ext>
            </a:extLst>
          </p:cNvPr>
          <p:cNvSpPr txBox="1"/>
          <p:nvPr/>
        </p:nvSpPr>
        <p:spPr>
          <a:xfrm>
            <a:off x="976401" y="1785165"/>
            <a:ext cx="4840506" cy="4516361"/>
          </a:xfrm>
          <a:prstGeom prst="rect">
            <a:avLst/>
          </a:prstGeom>
        </p:spPr>
        <p:txBody>
          <a:bodyPr vert="horz" lIns="91440" tIns="45720" rIns="91440" bIns="45720" rtlCol="0">
            <a:normAutofit/>
          </a:bodyPr>
          <a:lstStyle/>
          <a:p>
            <a:pPr algn="ctr"/>
            <a:r>
              <a:rPr lang="en-US" sz="2000" b="1" dirty="0">
                <a:solidFill>
                  <a:srgbClr val="000000"/>
                </a:solidFill>
              </a:rPr>
              <a:t>Universal</a:t>
            </a:r>
          </a:p>
          <a:p>
            <a:pPr marL="285750" indent="-285750">
              <a:buFont typeface="Arial" panose="020B0604020202020204" pitchFamily="34" charset="0"/>
              <a:buChar char="•"/>
            </a:pPr>
            <a:r>
              <a:rPr lang="en-US" sz="2000" b="0" dirty="0">
                <a:solidFill>
                  <a:srgbClr val="000000"/>
                </a:solidFill>
              </a:rPr>
              <a:t>Introduction and Theological Background</a:t>
            </a:r>
          </a:p>
          <a:p>
            <a:pPr marL="285750" indent="-285750">
              <a:buFont typeface="Arial" panose="020B0604020202020204" pitchFamily="34" charset="0"/>
              <a:buChar char="•"/>
            </a:pPr>
            <a:r>
              <a:rPr lang="en-US" sz="2000" b="0" dirty="0">
                <a:solidFill>
                  <a:srgbClr val="000000"/>
                </a:solidFill>
              </a:rPr>
              <a:t>Organizational Rules &amp; Policies</a:t>
            </a:r>
          </a:p>
          <a:p>
            <a:pPr marL="285750" indent="-285750">
              <a:buFont typeface="Arial" panose="020B0604020202020204" pitchFamily="34" charset="0"/>
              <a:buChar char="•"/>
            </a:pPr>
            <a:r>
              <a:rPr lang="en-US" sz="2000" b="0" dirty="0">
                <a:solidFill>
                  <a:srgbClr val="000000"/>
                </a:solidFill>
              </a:rPr>
              <a:t>Healthy Boundaries and</a:t>
            </a:r>
          </a:p>
          <a:p>
            <a:pPr marL="285750" indent="-285750">
              <a:buFont typeface="Arial" panose="020B0604020202020204" pitchFamily="34" charset="0"/>
              <a:buChar char="•"/>
            </a:pPr>
            <a:r>
              <a:rPr lang="en-US" sz="2000" b="0" dirty="0">
                <a:solidFill>
                  <a:srgbClr val="000000"/>
                </a:solidFill>
              </a:rPr>
              <a:t>Inclusion</a:t>
            </a:r>
          </a:p>
          <a:p>
            <a:endParaRPr lang="en-US" sz="2000" dirty="0">
              <a:solidFill>
                <a:prstClr val="black"/>
              </a:solidFill>
            </a:endParaRPr>
          </a:p>
        </p:txBody>
      </p:sp>
      <p:sp>
        <p:nvSpPr>
          <p:cNvPr id="12" name="TextBox 11">
            <a:extLst>
              <a:ext uri="{FF2B5EF4-FFF2-40B4-BE49-F238E27FC236}">
                <a16:creationId xmlns:a16="http://schemas.microsoft.com/office/drawing/2014/main" id="{D1AE2DAE-869E-C875-F7B8-1D9BD1016BA8}"/>
              </a:ext>
            </a:extLst>
          </p:cNvPr>
          <p:cNvSpPr txBox="1"/>
          <p:nvPr/>
        </p:nvSpPr>
        <p:spPr>
          <a:xfrm>
            <a:off x="6198403" y="1767328"/>
            <a:ext cx="4840506" cy="4516361"/>
          </a:xfrm>
          <a:prstGeom prst="rect">
            <a:avLst/>
          </a:prstGeom>
        </p:spPr>
        <p:txBody>
          <a:bodyPr vert="horz" lIns="91440" tIns="45720" rIns="91440" bIns="45720" rtlCol="0">
            <a:normAutofit/>
          </a:bodyPr>
          <a:lstStyle/>
          <a:p>
            <a:pPr algn="ctr"/>
            <a:r>
              <a:rPr lang="en-US" sz="2000" b="1" dirty="0">
                <a:solidFill>
                  <a:srgbClr val="000000"/>
                </a:solidFill>
              </a:rPr>
              <a:t>Specialized</a:t>
            </a:r>
          </a:p>
          <a:p>
            <a:pPr marL="285750" indent="-285750">
              <a:buFont typeface="Arial" panose="020B0604020202020204" pitchFamily="34" charset="0"/>
              <a:buChar char="•"/>
            </a:pPr>
            <a:r>
              <a:rPr lang="en-US" sz="2000" b="0" dirty="0">
                <a:solidFill>
                  <a:srgbClr val="000000"/>
                </a:solidFill>
              </a:rPr>
              <a:t>Power and Relationships</a:t>
            </a:r>
          </a:p>
          <a:p>
            <a:pPr marL="285750" indent="-285750">
              <a:buFont typeface="Arial" panose="020B0604020202020204" pitchFamily="34" charset="0"/>
              <a:buChar char="•"/>
            </a:pPr>
            <a:r>
              <a:rPr lang="en-US" sz="2000" dirty="0">
                <a:solidFill>
                  <a:srgbClr val="000000"/>
                </a:solidFill>
              </a:rPr>
              <a:t>Abuse &amp; Neglect</a:t>
            </a:r>
          </a:p>
          <a:p>
            <a:pPr marL="285750" indent="-285750">
              <a:buFont typeface="Arial" panose="020B0604020202020204" pitchFamily="34" charset="0"/>
              <a:buChar char="•"/>
            </a:pPr>
            <a:r>
              <a:rPr lang="en-US" sz="2000" b="0" dirty="0">
                <a:solidFill>
                  <a:srgbClr val="000000"/>
                </a:solidFill>
              </a:rPr>
              <a:t>Pastoral Relationships</a:t>
            </a:r>
          </a:p>
          <a:p>
            <a:pPr marL="285750" indent="-285750">
              <a:buFont typeface="Arial" panose="020B0604020202020204" pitchFamily="34" charset="0"/>
              <a:buChar char="•"/>
            </a:pPr>
            <a:r>
              <a:rPr lang="en-US" sz="2000" dirty="0">
                <a:solidFill>
                  <a:srgbClr val="000000"/>
                </a:solidFill>
              </a:rPr>
              <a:t>Bullying</a:t>
            </a:r>
          </a:p>
          <a:p>
            <a:pPr marL="285750" indent="-285750">
              <a:buFont typeface="Arial" panose="020B0604020202020204" pitchFamily="34" charset="0"/>
              <a:buChar char="•"/>
            </a:pPr>
            <a:r>
              <a:rPr lang="en-US" sz="2000" b="0" dirty="0">
                <a:solidFill>
                  <a:srgbClr val="000000"/>
                </a:solidFill>
              </a:rPr>
              <a:t>Anti-Harassment (In Progress)</a:t>
            </a:r>
          </a:p>
          <a:p>
            <a:endParaRPr lang="en-US" sz="2000" dirty="0">
              <a:solidFill>
                <a:prstClr val="black"/>
              </a:solidFill>
            </a:endParaRPr>
          </a:p>
        </p:txBody>
      </p:sp>
    </p:spTree>
    <p:custDataLst>
      <p:tags r:id="rId1"/>
    </p:custDataLst>
    <p:extLst>
      <p:ext uri="{BB962C8B-B14F-4D97-AF65-F5344CB8AC3E}">
        <p14:creationId xmlns:p14="http://schemas.microsoft.com/office/powerpoint/2010/main" val="198538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5B7C11-C3CD-45E8-DA8F-3C47D3EBC85B}"/>
              </a:ext>
            </a:extLst>
          </p:cNvPr>
          <p:cNvPicPr>
            <a:picLocks noChangeAspect="1"/>
          </p:cNvPicPr>
          <p:nvPr/>
        </p:nvPicPr>
        <p:blipFill>
          <a:blip r:embed="rId4"/>
          <a:stretch>
            <a:fillRect/>
          </a:stretch>
        </p:blipFill>
        <p:spPr>
          <a:xfrm>
            <a:off x="882315" y="457200"/>
            <a:ext cx="10427369" cy="5943600"/>
          </a:xfrm>
          <a:prstGeom prst="rect">
            <a:avLst/>
          </a:prstGeom>
        </p:spPr>
      </p:pic>
    </p:spTree>
    <p:custDataLst>
      <p:tags r:id="rId1"/>
    </p:custDataLst>
    <p:extLst>
      <p:ext uri="{BB962C8B-B14F-4D97-AF65-F5344CB8AC3E}">
        <p14:creationId xmlns:p14="http://schemas.microsoft.com/office/powerpoint/2010/main" val="203864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Check Your Knowledge</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solidFill>
                  <a:srgbClr val="000000"/>
                </a:solidFill>
              </a:rPr>
              <a:t>Keesha should ensure Miguel is set up to take the Universal Training.</a:t>
            </a:r>
          </a:p>
          <a:p>
            <a:endParaRPr lang="en-US" dirty="0">
              <a:solidFill>
                <a:srgbClr val="000000"/>
              </a:solidFill>
            </a:endParaRPr>
          </a:p>
          <a:p>
            <a:r>
              <a:rPr lang="en-US" sz="1800" dirty="0">
                <a:solidFill>
                  <a:srgbClr val="000000"/>
                </a:solidFill>
              </a:rPr>
              <a:t>True or False?</a:t>
            </a:r>
            <a:endParaRPr lang="en-US" sz="1800" dirty="0">
              <a:solidFill>
                <a:prstClr val="black"/>
              </a:solidFill>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6327F7F-05B6-D121-91A5-C9EF563557B9}"/>
              </a:ext>
            </a:extLst>
          </p:cNvPr>
          <p:cNvPicPr>
            <a:picLocks noChangeAspect="1"/>
          </p:cNvPicPr>
          <p:nvPr/>
        </p:nvPicPr>
        <p:blipFill>
          <a:blip r:embed="rId4"/>
          <a:stretch>
            <a:fillRect/>
          </a:stretch>
        </p:blipFill>
        <p:spPr>
          <a:xfrm>
            <a:off x="114300" y="3522126"/>
            <a:ext cx="11963400" cy="1400175"/>
          </a:xfrm>
          <a:prstGeom prst="rect">
            <a:avLst/>
          </a:prstGeom>
        </p:spPr>
      </p:pic>
    </p:spTree>
    <p:custDataLst>
      <p:tags r:id="rId1"/>
    </p:custDataLst>
    <p:extLst>
      <p:ext uri="{BB962C8B-B14F-4D97-AF65-F5344CB8AC3E}">
        <p14:creationId xmlns:p14="http://schemas.microsoft.com/office/powerpoint/2010/main" val="4204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Check Your Knowledge</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solidFill>
                  <a:srgbClr val="000000"/>
                </a:solidFill>
              </a:rPr>
              <a:t>Miguel won’t have to complete any specialized training.</a:t>
            </a:r>
          </a:p>
          <a:p>
            <a:endParaRPr lang="en-US" dirty="0">
              <a:solidFill>
                <a:srgbClr val="000000"/>
              </a:solidFill>
            </a:endParaRPr>
          </a:p>
          <a:p>
            <a:r>
              <a:rPr lang="en-US" sz="1800" dirty="0">
                <a:solidFill>
                  <a:srgbClr val="000000"/>
                </a:solidFill>
              </a:rPr>
              <a:t>True or False?</a:t>
            </a:r>
            <a:endParaRPr lang="en-US" sz="1800" dirty="0">
              <a:solidFill>
                <a:prstClr val="black"/>
              </a:solidFill>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462D6BF-E3C2-4A45-D2D6-E0A02EC30914}"/>
              </a:ext>
            </a:extLst>
          </p:cNvPr>
          <p:cNvPicPr>
            <a:picLocks noChangeAspect="1"/>
          </p:cNvPicPr>
          <p:nvPr/>
        </p:nvPicPr>
        <p:blipFill>
          <a:blip r:embed="rId4"/>
          <a:stretch>
            <a:fillRect/>
          </a:stretch>
        </p:blipFill>
        <p:spPr>
          <a:xfrm>
            <a:off x="195262" y="3486723"/>
            <a:ext cx="11801475" cy="1581150"/>
          </a:xfrm>
          <a:prstGeom prst="rect">
            <a:avLst/>
          </a:prstGeom>
        </p:spPr>
      </p:pic>
    </p:spTree>
    <p:custDataLst>
      <p:tags r:id="rId1"/>
    </p:custDataLst>
    <p:extLst>
      <p:ext uri="{BB962C8B-B14F-4D97-AF65-F5344CB8AC3E}">
        <p14:creationId xmlns:p14="http://schemas.microsoft.com/office/powerpoint/2010/main" val="11427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B78D25F-150B-339D-BCBC-0C7738B9289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558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Check Your Knowledge</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solidFill>
                  <a:srgbClr val="000000"/>
                </a:solidFill>
              </a:rPr>
              <a:t>Keesha needs to complete training as well.</a:t>
            </a:r>
          </a:p>
          <a:p>
            <a:endParaRPr lang="en-US" dirty="0">
              <a:solidFill>
                <a:srgbClr val="000000"/>
              </a:solidFill>
            </a:endParaRPr>
          </a:p>
          <a:p>
            <a:r>
              <a:rPr lang="en-US" sz="1800" dirty="0">
                <a:solidFill>
                  <a:srgbClr val="000000"/>
                </a:solidFill>
              </a:rPr>
              <a:t>True or False?</a:t>
            </a:r>
            <a:endParaRPr lang="en-US" sz="1800" dirty="0">
              <a:solidFill>
                <a:prstClr val="black"/>
              </a:solidFill>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B3418959-6847-C107-D168-4CD797B3D9AB}"/>
              </a:ext>
            </a:extLst>
          </p:cNvPr>
          <p:cNvPicPr>
            <a:picLocks noChangeAspect="1"/>
          </p:cNvPicPr>
          <p:nvPr/>
        </p:nvPicPr>
        <p:blipFill>
          <a:blip r:embed="rId4"/>
          <a:stretch>
            <a:fillRect/>
          </a:stretch>
        </p:blipFill>
        <p:spPr>
          <a:xfrm>
            <a:off x="90487" y="3402087"/>
            <a:ext cx="12011025" cy="2962275"/>
          </a:xfrm>
          <a:prstGeom prst="rect">
            <a:avLst/>
          </a:prstGeom>
        </p:spPr>
      </p:pic>
    </p:spTree>
    <p:custDataLst>
      <p:tags r:id="rId1"/>
    </p:custDataLst>
    <p:extLst>
      <p:ext uri="{BB962C8B-B14F-4D97-AF65-F5344CB8AC3E}">
        <p14:creationId xmlns:p14="http://schemas.microsoft.com/office/powerpoint/2010/main" val="33663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C78BF5C1-C58E-2D00-3C22-EC621C0062A8}"/>
              </a:ext>
            </a:extLst>
          </p:cNvPr>
          <p:cNvPicPr>
            <a:picLocks noChangeAspect="1"/>
          </p:cNvPicPr>
          <p:nvPr/>
        </p:nvPicPr>
        <p:blipFill rotWithShape="1">
          <a:blip r:embed="rId4"/>
          <a:srcRect r="-1" b="3905"/>
          <a:stretch/>
        </p:blipFill>
        <p:spPr>
          <a:xfrm>
            <a:off x="573506" y="457200"/>
            <a:ext cx="11044988" cy="5943600"/>
          </a:xfrm>
          <a:prstGeom prst="rect">
            <a:avLst/>
          </a:prstGeom>
        </p:spPr>
      </p:pic>
    </p:spTree>
    <p:custDataLst>
      <p:tags r:id="rId1"/>
    </p:custDataLst>
    <p:extLst>
      <p:ext uri="{BB962C8B-B14F-4D97-AF65-F5344CB8AC3E}">
        <p14:creationId xmlns:p14="http://schemas.microsoft.com/office/powerpoint/2010/main" val="88517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610F1E-C0CF-800C-603B-CDC96A0F77CA}"/>
              </a:ext>
            </a:extLst>
          </p:cNvPr>
          <p:cNvPicPr>
            <a:picLocks noChangeAspect="1"/>
          </p:cNvPicPr>
          <p:nvPr/>
        </p:nvPicPr>
        <p:blipFill>
          <a:blip r:embed="rId3"/>
          <a:stretch>
            <a:fillRect/>
          </a:stretch>
        </p:blipFill>
        <p:spPr>
          <a:xfrm>
            <a:off x="765417" y="457200"/>
            <a:ext cx="10661165" cy="5943600"/>
          </a:xfrm>
          <a:prstGeom prst="rect">
            <a:avLst/>
          </a:prstGeom>
        </p:spPr>
      </p:pic>
    </p:spTree>
    <p:extLst>
      <p:ext uri="{BB962C8B-B14F-4D97-AF65-F5344CB8AC3E}">
        <p14:creationId xmlns:p14="http://schemas.microsoft.com/office/powerpoint/2010/main" val="54010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44E640-38C1-5E3B-A827-C5C3EF684D8F}"/>
              </a:ext>
            </a:extLst>
          </p:cNvPr>
          <p:cNvPicPr>
            <a:picLocks noChangeAspect="1"/>
          </p:cNvPicPr>
          <p:nvPr/>
        </p:nvPicPr>
        <p:blipFill>
          <a:blip r:embed="rId3"/>
          <a:stretch>
            <a:fillRect/>
          </a:stretch>
        </p:blipFill>
        <p:spPr>
          <a:xfrm>
            <a:off x="515154" y="457200"/>
            <a:ext cx="11161691" cy="5943600"/>
          </a:xfrm>
          <a:prstGeom prst="rect">
            <a:avLst/>
          </a:prstGeom>
        </p:spPr>
      </p:pic>
    </p:spTree>
    <p:extLst>
      <p:ext uri="{BB962C8B-B14F-4D97-AF65-F5344CB8AC3E}">
        <p14:creationId xmlns:p14="http://schemas.microsoft.com/office/powerpoint/2010/main" val="116040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BEAEAB-E8D1-B8CA-9B44-D0066DC208D0}"/>
              </a:ext>
            </a:extLst>
          </p:cNvPr>
          <p:cNvPicPr>
            <a:picLocks noChangeAspect="1"/>
          </p:cNvPicPr>
          <p:nvPr/>
        </p:nvPicPr>
        <p:blipFill>
          <a:blip r:embed="rId3"/>
          <a:stretch>
            <a:fillRect/>
          </a:stretch>
        </p:blipFill>
        <p:spPr>
          <a:xfrm>
            <a:off x="457200" y="750570"/>
            <a:ext cx="11277600" cy="5356860"/>
          </a:xfrm>
          <a:prstGeom prst="rect">
            <a:avLst/>
          </a:prstGeom>
        </p:spPr>
      </p:pic>
    </p:spTree>
    <p:extLst>
      <p:ext uri="{BB962C8B-B14F-4D97-AF65-F5344CB8AC3E}">
        <p14:creationId xmlns:p14="http://schemas.microsoft.com/office/powerpoint/2010/main" val="114819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498264B-CBD8-6DDE-102F-8B8F18534977}"/>
              </a:ext>
            </a:extLst>
          </p:cNvPr>
          <p:cNvPicPr>
            <a:picLocks noGrp="1" noChangeAspect="1"/>
          </p:cNvPicPr>
          <p:nvPr>
            <p:ph idx="1"/>
          </p:nvPr>
        </p:nvPicPr>
        <p:blipFill>
          <a:blip r:embed="rId3"/>
          <a:stretch>
            <a:fillRect/>
          </a:stretch>
        </p:blipFill>
        <p:spPr>
          <a:xfrm>
            <a:off x="713328" y="643467"/>
            <a:ext cx="1076534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36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EB1A2E8-B1CC-86D7-E9CF-8B622D13242C}"/>
              </a:ext>
            </a:extLst>
          </p:cNvPr>
          <p:cNvPicPr>
            <a:picLocks noGrp="1" noChangeAspect="1"/>
          </p:cNvPicPr>
          <p:nvPr>
            <p:ph idx="1"/>
          </p:nvPr>
        </p:nvPicPr>
        <p:blipFill>
          <a:blip r:embed="rId3"/>
          <a:stretch>
            <a:fillRect/>
          </a:stretch>
        </p:blipFill>
        <p:spPr>
          <a:xfrm>
            <a:off x="764837" y="643467"/>
            <a:ext cx="10662325" cy="5571065"/>
          </a:xfrm>
          <a:prstGeom prst="rect">
            <a:avLst/>
          </a:prstGeom>
          <a:ln>
            <a:noFill/>
          </a:ln>
        </p:spPr>
      </p:pic>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86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Isosceles Triangle 5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D44026D-D9D5-E076-03E0-C53717D294F3}"/>
              </a:ext>
            </a:extLst>
          </p:cNvPr>
          <p:cNvPicPr>
            <a:picLocks noGrp="1" noChangeAspect="1"/>
          </p:cNvPicPr>
          <p:nvPr>
            <p:ph idx="1"/>
          </p:nvPr>
        </p:nvPicPr>
        <p:blipFill>
          <a:blip r:embed="rId3"/>
          <a:stretch>
            <a:fillRect/>
          </a:stretch>
        </p:blipFill>
        <p:spPr>
          <a:xfrm>
            <a:off x="739208" y="643467"/>
            <a:ext cx="10713584" cy="5571065"/>
          </a:xfrm>
          <a:prstGeom prst="rect">
            <a:avLst/>
          </a:prstGeom>
          <a:ln>
            <a:noFill/>
          </a:ln>
        </p:spPr>
      </p:pic>
      <p:sp>
        <p:nvSpPr>
          <p:cNvPr id="56" name="Isosceles Triangle 5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29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Isosceles Triangle 7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B07687-CD8C-BA24-532B-EFBAF1819BDA}"/>
              </a:ext>
            </a:extLst>
          </p:cNvPr>
          <p:cNvPicPr>
            <a:picLocks noChangeAspect="1"/>
          </p:cNvPicPr>
          <p:nvPr/>
        </p:nvPicPr>
        <p:blipFill>
          <a:blip r:embed="rId3"/>
          <a:stretch>
            <a:fillRect/>
          </a:stretch>
        </p:blipFill>
        <p:spPr>
          <a:xfrm>
            <a:off x="739208" y="643467"/>
            <a:ext cx="10713584" cy="5571065"/>
          </a:xfrm>
          <a:prstGeom prst="rect">
            <a:avLst/>
          </a:prstGeom>
          <a:ln>
            <a:noFill/>
          </a:ln>
        </p:spPr>
      </p:pic>
      <p:sp>
        <p:nvSpPr>
          <p:cNvPr id="73" name="Isosceles Triangle 7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08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Isosceles Triangle 8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F15DE97-508C-B3E4-EC2D-485109C9A999}"/>
              </a:ext>
            </a:extLst>
          </p:cNvPr>
          <p:cNvPicPr>
            <a:picLocks noChangeAspect="1"/>
          </p:cNvPicPr>
          <p:nvPr/>
        </p:nvPicPr>
        <p:blipFill>
          <a:blip r:embed="rId3"/>
          <a:stretch>
            <a:fillRect/>
          </a:stretch>
        </p:blipFill>
        <p:spPr>
          <a:xfrm>
            <a:off x="790223" y="643467"/>
            <a:ext cx="10611553" cy="5571065"/>
          </a:xfrm>
          <a:prstGeom prst="rect">
            <a:avLst/>
          </a:prstGeom>
          <a:ln>
            <a:noFill/>
          </a:ln>
        </p:spPr>
      </p:pic>
      <p:sp>
        <p:nvSpPr>
          <p:cNvPr id="90" name="Isosceles Triangle 8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55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39CA32-C5A7-4F02-B916-EA8DA1365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53" y="361931"/>
            <a:ext cx="13630127" cy="604395"/>
          </a:xfrm>
          <a:prstGeom prst="rect">
            <a:avLst/>
          </a:prstGeom>
        </p:spPr>
      </p:pic>
      <p:pic>
        <p:nvPicPr>
          <p:cNvPr id="9" name="Online Media 8" title="Jennings Intro.mp4">
            <a:hlinkClick r:id="" action="ppaction://media"/>
            <a:extLst>
              <a:ext uri="{FF2B5EF4-FFF2-40B4-BE49-F238E27FC236}">
                <a16:creationId xmlns:a16="http://schemas.microsoft.com/office/drawing/2014/main" id="{E05652A7-35E7-48A7-B6CF-14EF3A9FF52D}"/>
              </a:ext>
            </a:extLst>
          </p:cNvPr>
          <p:cNvPicPr>
            <a:picLocks noRot="1" noChangeAspect="1"/>
          </p:cNvPicPr>
          <p:nvPr>
            <a:videoFile r:link="rId2"/>
          </p:nvPr>
        </p:nvPicPr>
        <p:blipFill>
          <a:blip r:embed="rId6"/>
          <a:stretch>
            <a:fillRect/>
          </a:stretch>
        </p:blipFill>
        <p:spPr>
          <a:xfrm>
            <a:off x="1111250" y="966326"/>
            <a:ext cx="9969500" cy="5607844"/>
          </a:xfrm>
          <a:prstGeom prst="rect">
            <a:avLst/>
          </a:prstGeom>
        </p:spPr>
      </p:pic>
    </p:spTree>
    <p:custDataLst>
      <p:tags r:id="rId1"/>
    </p:custDataLst>
    <p:extLst>
      <p:ext uri="{BB962C8B-B14F-4D97-AF65-F5344CB8AC3E}">
        <p14:creationId xmlns:p14="http://schemas.microsoft.com/office/powerpoint/2010/main" val="29826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9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9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9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0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0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Isosceles Triangle 10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56FC7E-FD2D-530F-E872-06FC167C40A7}"/>
              </a:ext>
            </a:extLst>
          </p:cNvPr>
          <p:cNvPicPr>
            <a:picLocks noChangeAspect="1"/>
          </p:cNvPicPr>
          <p:nvPr/>
        </p:nvPicPr>
        <p:blipFill>
          <a:blip r:embed="rId3"/>
          <a:stretch>
            <a:fillRect/>
          </a:stretch>
        </p:blipFill>
        <p:spPr>
          <a:xfrm>
            <a:off x="840278" y="643467"/>
            <a:ext cx="10511443" cy="5571065"/>
          </a:xfrm>
          <a:prstGeom prst="rect">
            <a:avLst/>
          </a:prstGeom>
          <a:ln>
            <a:noFill/>
          </a:ln>
        </p:spPr>
      </p:pic>
      <p:sp>
        <p:nvSpPr>
          <p:cNvPr id="115" name="Isosceles Triangle 10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09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Shape 1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Isosceles Triangle 1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BD23F4-F1DC-4B64-2BA7-1F4F866FF53E}"/>
              </a:ext>
            </a:extLst>
          </p:cNvPr>
          <p:cNvPicPr>
            <a:picLocks noChangeAspect="1"/>
          </p:cNvPicPr>
          <p:nvPr/>
        </p:nvPicPr>
        <p:blipFill>
          <a:blip r:embed="rId3"/>
          <a:stretch>
            <a:fillRect/>
          </a:stretch>
        </p:blipFill>
        <p:spPr>
          <a:xfrm>
            <a:off x="790223" y="643467"/>
            <a:ext cx="10611553" cy="5571065"/>
          </a:xfrm>
          <a:prstGeom prst="rect">
            <a:avLst/>
          </a:prstGeom>
          <a:ln>
            <a:noFill/>
          </a:ln>
        </p:spPr>
      </p:pic>
      <p:sp>
        <p:nvSpPr>
          <p:cNvPr id="132" name="Isosceles Triangle 1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79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7" name="Isosceles Triangle 14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9670C9-AE83-3C8B-05D7-0962B49BD2EA}"/>
              </a:ext>
            </a:extLst>
          </p:cNvPr>
          <p:cNvPicPr>
            <a:picLocks noChangeAspect="1"/>
          </p:cNvPicPr>
          <p:nvPr/>
        </p:nvPicPr>
        <p:blipFill>
          <a:blip r:embed="rId3"/>
          <a:stretch>
            <a:fillRect/>
          </a:stretch>
        </p:blipFill>
        <p:spPr>
          <a:xfrm>
            <a:off x="840278" y="643467"/>
            <a:ext cx="10511443" cy="5571065"/>
          </a:xfrm>
          <a:prstGeom prst="rect">
            <a:avLst/>
          </a:prstGeom>
          <a:ln>
            <a:noFill/>
          </a:ln>
        </p:spPr>
      </p:pic>
      <p:sp>
        <p:nvSpPr>
          <p:cNvPr id="149" name="Isosceles Triangle 14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576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reeform: Shape 15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4" name="Isosceles Triangle 16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46086C7-CDC6-5C8E-39C5-0C4E00B9B9DF}"/>
              </a:ext>
            </a:extLst>
          </p:cNvPr>
          <p:cNvPicPr>
            <a:picLocks noChangeAspect="1"/>
          </p:cNvPicPr>
          <p:nvPr/>
        </p:nvPicPr>
        <p:blipFill>
          <a:blip r:embed="rId3"/>
          <a:stretch>
            <a:fillRect/>
          </a:stretch>
        </p:blipFill>
        <p:spPr>
          <a:xfrm>
            <a:off x="739208" y="643467"/>
            <a:ext cx="10713584" cy="5571065"/>
          </a:xfrm>
          <a:prstGeom prst="rect">
            <a:avLst/>
          </a:prstGeom>
          <a:ln>
            <a:noFill/>
          </a:ln>
        </p:spPr>
      </p:pic>
      <p:sp>
        <p:nvSpPr>
          <p:cNvPr id="166" name="Isosceles Triangle 16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09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 name="Rectangle 18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Shape 18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 name="Isosceles Triangle 19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0AB13B-74CF-55CF-2619-93D15F7DC257}"/>
              </a:ext>
            </a:extLst>
          </p:cNvPr>
          <p:cNvPicPr>
            <a:picLocks noChangeAspect="1"/>
          </p:cNvPicPr>
          <p:nvPr/>
        </p:nvPicPr>
        <p:blipFill>
          <a:blip r:embed="rId3"/>
          <a:stretch>
            <a:fillRect/>
          </a:stretch>
        </p:blipFill>
        <p:spPr>
          <a:xfrm>
            <a:off x="889398" y="643467"/>
            <a:ext cx="10413203" cy="5571065"/>
          </a:xfrm>
          <a:prstGeom prst="rect">
            <a:avLst/>
          </a:prstGeom>
          <a:ln>
            <a:noFill/>
          </a:ln>
        </p:spPr>
      </p:pic>
      <p:sp>
        <p:nvSpPr>
          <p:cNvPr id="200" name="Isosceles Triangle 19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09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 name="Rectangle 18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Shape 18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 name="Isosceles Triangle 19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1EE939-5521-B7E8-C07F-C7FDFEAA2160}"/>
              </a:ext>
            </a:extLst>
          </p:cNvPr>
          <p:cNvPicPr>
            <a:picLocks noChangeAspect="1"/>
          </p:cNvPicPr>
          <p:nvPr/>
        </p:nvPicPr>
        <p:blipFill>
          <a:blip r:embed="rId3"/>
          <a:stretch>
            <a:fillRect/>
          </a:stretch>
        </p:blipFill>
        <p:spPr>
          <a:xfrm>
            <a:off x="790223" y="643467"/>
            <a:ext cx="10611553" cy="5571065"/>
          </a:xfrm>
          <a:prstGeom prst="rect">
            <a:avLst/>
          </a:prstGeom>
          <a:ln>
            <a:noFill/>
          </a:ln>
        </p:spPr>
      </p:pic>
      <p:sp>
        <p:nvSpPr>
          <p:cNvPr id="200" name="Isosceles Triangle 19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49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4DD6B7-BBA9-CF2D-1F85-CA009A0869EB}"/>
              </a:ext>
            </a:extLst>
          </p:cNvPr>
          <p:cNvPicPr>
            <a:picLocks noChangeAspect="1"/>
          </p:cNvPicPr>
          <p:nvPr/>
        </p:nvPicPr>
        <p:blipFill>
          <a:blip r:embed="rId3"/>
          <a:stretch>
            <a:fillRect/>
          </a:stretch>
        </p:blipFill>
        <p:spPr>
          <a:xfrm>
            <a:off x="717176" y="457200"/>
            <a:ext cx="10757647" cy="5943600"/>
          </a:xfrm>
          <a:prstGeom prst="rect">
            <a:avLst/>
          </a:prstGeom>
        </p:spPr>
      </p:pic>
    </p:spTree>
    <p:extLst>
      <p:ext uri="{BB962C8B-B14F-4D97-AF65-F5344CB8AC3E}">
        <p14:creationId xmlns:p14="http://schemas.microsoft.com/office/powerpoint/2010/main" val="2641016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86649E-2329-1114-53FA-1C2E3A0595CA}"/>
              </a:ext>
            </a:extLst>
          </p:cNvPr>
          <p:cNvPicPr>
            <a:picLocks noChangeAspect="1"/>
          </p:cNvPicPr>
          <p:nvPr/>
        </p:nvPicPr>
        <p:blipFill>
          <a:blip r:embed="rId3"/>
          <a:stretch>
            <a:fillRect/>
          </a:stretch>
        </p:blipFill>
        <p:spPr>
          <a:xfrm>
            <a:off x="618026" y="457200"/>
            <a:ext cx="10955947" cy="5943600"/>
          </a:xfrm>
          <a:prstGeom prst="rect">
            <a:avLst/>
          </a:prstGeom>
        </p:spPr>
      </p:pic>
    </p:spTree>
    <p:extLst>
      <p:ext uri="{BB962C8B-B14F-4D97-AF65-F5344CB8AC3E}">
        <p14:creationId xmlns:p14="http://schemas.microsoft.com/office/powerpoint/2010/main" val="2769534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6846CA-3AAC-6313-8C4B-131737493261}"/>
              </a:ext>
            </a:extLst>
          </p:cNvPr>
          <p:cNvPicPr>
            <a:picLocks noChangeAspect="1"/>
          </p:cNvPicPr>
          <p:nvPr/>
        </p:nvPicPr>
        <p:blipFill>
          <a:blip r:embed="rId3"/>
          <a:stretch>
            <a:fillRect/>
          </a:stretch>
        </p:blipFill>
        <p:spPr>
          <a:xfrm>
            <a:off x="457200" y="581405"/>
            <a:ext cx="11277600" cy="5695189"/>
          </a:xfrm>
          <a:prstGeom prst="rect">
            <a:avLst/>
          </a:prstGeom>
        </p:spPr>
      </p:pic>
    </p:spTree>
    <p:extLst>
      <p:ext uri="{BB962C8B-B14F-4D97-AF65-F5344CB8AC3E}">
        <p14:creationId xmlns:p14="http://schemas.microsoft.com/office/powerpoint/2010/main" val="88746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E960F5B7-421B-D884-0AEC-527A2B7E8C72}"/>
              </a:ext>
            </a:extLst>
          </p:cNvPr>
          <p:cNvPicPr>
            <a:picLocks noChangeAspect="1"/>
          </p:cNvPicPr>
          <p:nvPr/>
        </p:nvPicPr>
        <p:blipFill rotWithShape="1">
          <a:blip r:embed="rId3"/>
          <a:srcRect r="1" b="1428"/>
          <a:stretch/>
        </p:blipFill>
        <p:spPr>
          <a:xfrm>
            <a:off x="196850" y="173518"/>
            <a:ext cx="11798300" cy="6512763"/>
          </a:xfrm>
          <a:prstGeom prst="rect">
            <a:avLst/>
          </a:prstGeom>
        </p:spPr>
      </p:pic>
    </p:spTree>
    <p:extLst>
      <p:ext uri="{BB962C8B-B14F-4D97-AF65-F5344CB8AC3E}">
        <p14:creationId xmlns:p14="http://schemas.microsoft.com/office/powerpoint/2010/main" val="173949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B586A161-3974-D37F-4887-9EC38BA33C35}"/>
              </a:ext>
            </a:extLst>
          </p:cNvPr>
          <p:cNvPicPr>
            <a:picLocks noChangeAspect="1"/>
          </p:cNvPicPr>
          <p:nvPr/>
        </p:nvPicPr>
        <p:blipFill rotWithShape="1">
          <a:blip r:embed="rId4"/>
          <a:srcRect l="426" r="-1" b="-1"/>
          <a:stretch/>
        </p:blipFill>
        <p:spPr>
          <a:xfrm>
            <a:off x="20" y="1282"/>
            <a:ext cx="12191980" cy="6856718"/>
          </a:xfrm>
          <a:prstGeom prst="rect">
            <a:avLst/>
          </a:prstGeom>
        </p:spPr>
      </p:pic>
    </p:spTree>
    <p:custDataLst>
      <p:tags r:id="rId1"/>
    </p:custDataLst>
    <p:extLst>
      <p:ext uri="{BB962C8B-B14F-4D97-AF65-F5344CB8AC3E}">
        <p14:creationId xmlns:p14="http://schemas.microsoft.com/office/powerpoint/2010/main" val="277165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9602DC17-5C3A-31CB-EB79-7DD3C47C0827}"/>
              </a:ext>
            </a:extLst>
          </p:cNvPr>
          <p:cNvPicPr>
            <a:picLocks noChangeAspect="1"/>
          </p:cNvPicPr>
          <p:nvPr/>
        </p:nvPicPr>
        <p:blipFill rotWithShape="1">
          <a:blip r:embed="rId4"/>
          <a:srcRect r="1" b="986"/>
          <a:stretch/>
        </p:blipFill>
        <p:spPr>
          <a:xfrm>
            <a:off x="196850" y="173518"/>
            <a:ext cx="11798300" cy="6512763"/>
          </a:xfrm>
          <a:prstGeom prst="rect">
            <a:avLst/>
          </a:prstGeom>
        </p:spPr>
      </p:pic>
    </p:spTree>
    <p:custDataLst>
      <p:tags r:id="rId1"/>
    </p:custDataLst>
    <p:extLst>
      <p:ext uri="{BB962C8B-B14F-4D97-AF65-F5344CB8AC3E}">
        <p14:creationId xmlns:p14="http://schemas.microsoft.com/office/powerpoint/2010/main" val="2227501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17D836C4-6B17-30C4-0A9B-54918D33696F}"/>
              </a:ext>
            </a:extLst>
          </p:cNvPr>
          <p:cNvPicPr>
            <a:picLocks noChangeAspect="1"/>
          </p:cNvPicPr>
          <p:nvPr/>
        </p:nvPicPr>
        <p:blipFill>
          <a:blip r:embed="rId4"/>
          <a:stretch>
            <a:fillRect/>
          </a:stretch>
        </p:blipFill>
        <p:spPr>
          <a:xfrm>
            <a:off x="765416" y="457200"/>
            <a:ext cx="10661168" cy="5943600"/>
          </a:xfrm>
          <a:prstGeom prst="rect">
            <a:avLst/>
          </a:prstGeom>
        </p:spPr>
      </p:pic>
    </p:spTree>
    <p:custDataLst>
      <p:tags r:id="rId1"/>
    </p:custDataLst>
    <p:extLst>
      <p:ext uri="{BB962C8B-B14F-4D97-AF65-F5344CB8AC3E}">
        <p14:creationId xmlns:p14="http://schemas.microsoft.com/office/powerpoint/2010/main" val="419020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Is this a Policy Violation?</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Don’t worry, everyone at the Church knows everyone else. Besides, you need to get the potato salad back out to the picnic.</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3175CDA-CB0E-F6CD-6795-FF33C330177F}"/>
              </a:ext>
            </a:extLst>
          </p:cNvPr>
          <p:cNvPicPr>
            <a:picLocks noChangeAspect="1"/>
          </p:cNvPicPr>
          <p:nvPr/>
        </p:nvPicPr>
        <p:blipFill>
          <a:blip r:embed="rId4"/>
          <a:stretch>
            <a:fillRect/>
          </a:stretch>
        </p:blipFill>
        <p:spPr>
          <a:xfrm>
            <a:off x="142875" y="4187040"/>
            <a:ext cx="11906250" cy="1590675"/>
          </a:xfrm>
          <a:prstGeom prst="rect">
            <a:avLst/>
          </a:prstGeom>
        </p:spPr>
      </p:pic>
    </p:spTree>
    <p:custDataLst>
      <p:tags r:id="rId1"/>
    </p:custDataLst>
    <p:extLst>
      <p:ext uri="{BB962C8B-B14F-4D97-AF65-F5344CB8AC3E}">
        <p14:creationId xmlns:p14="http://schemas.microsoft.com/office/powerpoint/2010/main" val="33074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Is this a Policy Violation?</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You have a vague sense that there are some Church Policies about children and adults, and what you saw may not be quite right, so you make a mental note to ask the Children’s Minister about it.</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929B91E-B78C-AF85-141D-A5103B9D9100}"/>
              </a:ext>
            </a:extLst>
          </p:cNvPr>
          <p:cNvPicPr>
            <a:picLocks noChangeAspect="1"/>
          </p:cNvPicPr>
          <p:nvPr/>
        </p:nvPicPr>
        <p:blipFill>
          <a:blip r:embed="rId4"/>
          <a:stretch>
            <a:fillRect/>
          </a:stretch>
        </p:blipFill>
        <p:spPr>
          <a:xfrm>
            <a:off x="200025" y="3943351"/>
            <a:ext cx="11791950" cy="2628900"/>
          </a:xfrm>
          <a:prstGeom prst="rect">
            <a:avLst/>
          </a:prstGeom>
        </p:spPr>
      </p:pic>
    </p:spTree>
    <p:custDataLst>
      <p:tags r:id="rId1"/>
    </p:custDataLst>
    <p:extLst>
      <p:ext uri="{BB962C8B-B14F-4D97-AF65-F5344CB8AC3E}">
        <p14:creationId xmlns:p14="http://schemas.microsoft.com/office/powerpoint/2010/main" val="33251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Is this a Policy Violation?</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You know the policies regarding children and unrelated adults, and this appears to be a violation. So, you ask the child if they are okay. Then immediately go to the Responsible Person and/or the Clergy in charge and report your experience to them.</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94FC777-278A-6B2A-EFA3-6A63EA01BF23}"/>
              </a:ext>
            </a:extLst>
          </p:cNvPr>
          <p:cNvPicPr>
            <a:picLocks noChangeAspect="1"/>
          </p:cNvPicPr>
          <p:nvPr/>
        </p:nvPicPr>
        <p:blipFill>
          <a:blip r:embed="rId4"/>
          <a:stretch>
            <a:fillRect/>
          </a:stretch>
        </p:blipFill>
        <p:spPr>
          <a:xfrm>
            <a:off x="790575" y="4094488"/>
            <a:ext cx="10610850" cy="1885950"/>
          </a:xfrm>
          <a:prstGeom prst="rect">
            <a:avLst/>
          </a:prstGeom>
        </p:spPr>
      </p:pic>
    </p:spTree>
    <p:custDataLst>
      <p:tags r:id="rId1"/>
    </p:custDataLst>
    <p:extLst>
      <p:ext uri="{BB962C8B-B14F-4D97-AF65-F5344CB8AC3E}">
        <p14:creationId xmlns:p14="http://schemas.microsoft.com/office/powerpoint/2010/main" val="25134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B490CD-8A1D-CAB6-5C6E-671B561FFC90}"/>
              </a:ext>
            </a:extLst>
          </p:cNvPr>
          <p:cNvPicPr>
            <a:picLocks noChangeAspect="1"/>
          </p:cNvPicPr>
          <p:nvPr/>
        </p:nvPicPr>
        <p:blipFill>
          <a:blip r:embed="rId4"/>
          <a:stretch>
            <a:fillRect/>
          </a:stretch>
        </p:blipFill>
        <p:spPr>
          <a:xfrm>
            <a:off x="950026" y="457200"/>
            <a:ext cx="10291948" cy="5943600"/>
          </a:xfrm>
          <a:prstGeom prst="rect">
            <a:avLst/>
          </a:prstGeom>
        </p:spPr>
      </p:pic>
    </p:spTree>
    <p:custDataLst>
      <p:tags r:id="rId1"/>
    </p:custDataLst>
    <p:extLst>
      <p:ext uri="{BB962C8B-B14F-4D97-AF65-F5344CB8AC3E}">
        <p14:creationId xmlns:p14="http://schemas.microsoft.com/office/powerpoint/2010/main" val="2880940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 #2</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How would you respond?</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Ignore it and make sure you aren’t scheduled with Riley again.</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14090AC3-AC44-A40B-B62C-5F3C795B7B82}"/>
              </a:ext>
            </a:extLst>
          </p:cNvPr>
          <p:cNvPicPr>
            <a:picLocks noChangeAspect="1"/>
          </p:cNvPicPr>
          <p:nvPr/>
        </p:nvPicPr>
        <p:blipFill>
          <a:blip r:embed="rId4"/>
          <a:stretch>
            <a:fillRect/>
          </a:stretch>
        </p:blipFill>
        <p:spPr>
          <a:xfrm>
            <a:off x="323850" y="4042043"/>
            <a:ext cx="11544300" cy="1638300"/>
          </a:xfrm>
          <a:prstGeom prst="rect">
            <a:avLst/>
          </a:prstGeom>
        </p:spPr>
      </p:pic>
    </p:spTree>
    <p:custDataLst>
      <p:tags r:id="rId1"/>
    </p:custDataLst>
    <p:extLst>
      <p:ext uri="{BB962C8B-B14F-4D97-AF65-F5344CB8AC3E}">
        <p14:creationId xmlns:p14="http://schemas.microsoft.com/office/powerpoint/2010/main" val="179222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 #2</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How would you respond?</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Share information with Ted and John later to ensure they are aware of the inclusive policy.</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DA6F296-8D51-A8F5-F20F-C3AD6966D495}"/>
              </a:ext>
            </a:extLst>
          </p:cNvPr>
          <p:cNvPicPr>
            <a:picLocks noChangeAspect="1"/>
          </p:cNvPicPr>
          <p:nvPr/>
        </p:nvPicPr>
        <p:blipFill>
          <a:blip r:embed="rId4"/>
          <a:stretch>
            <a:fillRect/>
          </a:stretch>
        </p:blipFill>
        <p:spPr>
          <a:xfrm>
            <a:off x="328612" y="4341276"/>
            <a:ext cx="11534775" cy="1590675"/>
          </a:xfrm>
          <a:prstGeom prst="rect">
            <a:avLst/>
          </a:prstGeom>
        </p:spPr>
      </p:pic>
    </p:spTree>
    <p:custDataLst>
      <p:tags r:id="rId1"/>
    </p:custDataLst>
    <p:extLst>
      <p:ext uri="{BB962C8B-B14F-4D97-AF65-F5344CB8AC3E}">
        <p14:creationId xmlns:p14="http://schemas.microsoft.com/office/powerpoint/2010/main" val="4551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dirty="0">
                <a:solidFill>
                  <a:schemeClr val="tx1"/>
                </a:solidFill>
                <a:latin typeface="+mj-lt"/>
                <a:ea typeface="+mj-ea"/>
                <a:cs typeface="+mj-cs"/>
              </a:rPr>
              <a:t>Scenario Practice #2</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How would you respond?</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r>
              <a:rPr lang="en-US" sz="1800" dirty="0">
                <a:latin typeface="Verdana" panose="020B0604030504040204" pitchFamily="34" charset="0"/>
              </a:rPr>
              <a:t>Gently correct Riley in front of the couple, making sure that Ted and John are aware of the inclusive policy. Then report the violation to the Responsible Person and/or the Clergy in Charge.</a:t>
            </a:r>
            <a:endParaRPr lang="en-US" sz="1800" dirty="0">
              <a:latin typeface="Microsoft Sans Serif" panose="020B0604020202020204" pitchFamily="34" charset="0"/>
            </a:endParaRP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6333A3CF-B85F-89E4-CAB4-FBD8933F95D3}"/>
              </a:ext>
            </a:extLst>
          </p:cNvPr>
          <p:cNvPicPr>
            <a:picLocks noChangeAspect="1"/>
          </p:cNvPicPr>
          <p:nvPr/>
        </p:nvPicPr>
        <p:blipFill>
          <a:blip r:embed="rId4"/>
          <a:stretch>
            <a:fillRect/>
          </a:stretch>
        </p:blipFill>
        <p:spPr>
          <a:xfrm>
            <a:off x="147637" y="4436812"/>
            <a:ext cx="11896725" cy="1333500"/>
          </a:xfrm>
          <a:prstGeom prst="rect">
            <a:avLst/>
          </a:prstGeom>
        </p:spPr>
      </p:pic>
    </p:spTree>
    <p:custDataLst>
      <p:tags r:id="rId1"/>
    </p:custDataLst>
    <p:extLst>
      <p:ext uri="{BB962C8B-B14F-4D97-AF65-F5344CB8AC3E}">
        <p14:creationId xmlns:p14="http://schemas.microsoft.com/office/powerpoint/2010/main" val="2372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E56B5C-003C-276C-1323-A2A1FDA29EEA}"/>
              </a:ext>
            </a:extLst>
          </p:cNvPr>
          <p:cNvSpPr txBox="1"/>
          <p:nvPr/>
        </p:nvSpPr>
        <p:spPr>
          <a:xfrm>
            <a:off x="739821" y="1529028"/>
            <a:ext cx="7778971" cy="3450613"/>
          </a:xfrm>
          <a:prstGeom prst="rect">
            <a:avLst/>
          </a:prstGeom>
        </p:spPr>
        <p:txBody>
          <a:bodyPr vert="horz" lIns="91440" tIns="45720" rIns="91440" bIns="45720" rtlCol="0" anchor="ctr">
            <a:normAutofit/>
          </a:bodyPr>
          <a:lstStyle/>
          <a:p>
            <a:pPr>
              <a:lnSpc>
                <a:spcPct val="90000"/>
              </a:lnSpc>
              <a:spcAft>
                <a:spcPts val="600"/>
              </a:spcAft>
            </a:pPr>
            <a:r>
              <a:rPr lang="en-US" sz="2400" dirty="0"/>
              <a:t>This concludes our discussion on the Organizational Rules &amp; Policies course in The Safe Church, Safe Communities series.</a:t>
            </a:r>
          </a:p>
        </p:txBody>
      </p:sp>
      <p:sp>
        <p:nvSpPr>
          <p:cNvPr id="1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2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78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10;&#10;Description automatically generated with medium confidence">
            <a:extLst>
              <a:ext uri="{FF2B5EF4-FFF2-40B4-BE49-F238E27FC236}">
                <a16:creationId xmlns:a16="http://schemas.microsoft.com/office/drawing/2014/main" id="{4BCE06F9-6E11-46C9-A1F0-77150E113D6F}"/>
              </a:ext>
            </a:extLst>
          </p:cNvPr>
          <p:cNvPicPr>
            <a:picLocks noChangeAspect="1"/>
          </p:cNvPicPr>
          <p:nvPr/>
        </p:nvPicPr>
        <p:blipFill rotWithShape="1">
          <a:blip r:embed="rId4">
            <a:extLst>
              <a:ext uri="{28A0092B-C50C-407E-A947-70E740481C1C}">
                <a14:useLocalDpi xmlns:a14="http://schemas.microsoft.com/office/drawing/2010/main" val="0"/>
              </a:ext>
            </a:extLst>
          </a:blip>
          <a:srcRect r="81079"/>
          <a:stretch/>
        </p:blipFill>
        <p:spPr>
          <a:xfrm>
            <a:off x="9604141" y="2901569"/>
            <a:ext cx="983029" cy="1142998"/>
          </a:xfrm>
          <a:prstGeom prst="rect">
            <a:avLst/>
          </a:prstGeom>
        </p:spPr>
      </p:pic>
    </p:spTree>
    <p:custDataLst>
      <p:tags r:id="rId1"/>
    </p:custDataLst>
    <p:extLst>
      <p:ext uri="{BB962C8B-B14F-4D97-AF65-F5344CB8AC3E}">
        <p14:creationId xmlns:p14="http://schemas.microsoft.com/office/powerpoint/2010/main" val="300649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7EB0CC0B-BC8A-C490-4378-0B5AFCD13CDF}"/>
              </a:ext>
            </a:extLst>
          </p:cNvPr>
          <p:cNvPicPr>
            <a:picLocks noChangeAspect="1"/>
          </p:cNvPicPr>
          <p:nvPr/>
        </p:nvPicPr>
        <p:blipFill>
          <a:blip r:embed="rId4"/>
          <a:stretch>
            <a:fillRect/>
          </a:stretch>
        </p:blipFill>
        <p:spPr>
          <a:xfrm>
            <a:off x="1099528" y="643467"/>
            <a:ext cx="9992944"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13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Isosceles Triangle 4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D33B73FB-D531-0D02-8E75-045AFCCD3C13}"/>
              </a:ext>
            </a:extLst>
          </p:cNvPr>
          <p:cNvPicPr>
            <a:picLocks noChangeAspect="1"/>
          </p:cNvPicPr>
          <p:nvPr/>
        </p:nvPicPr>
        <p:blipFill>
          <a:blip r:embed="rId4"/>
          <a:stretch>
            <a:fillRect/>
          </a:stretch>
        </p:blipFill>
        <p:spPr>
          <a:xfrm>
            <a:off x="1165853" y="643467"/>
            <a:ext cx="9860294" cy="5571065"/>
          </a:xfrm>
          <a:prstGeom prst="rect">
            <a:avLst/>
          </a:prstGeom>
          <a:ln>
            <a:noFill/>
          </a:ln>
        </p:spPr>
      </p:pic>
      <p:sp>
        <p:nvSpPr>
          <p:cNvPr id="51" name="Isosceles Triangle 5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537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925482D-C632-9ED0-A624-1E03C9B6941B}"/>
              </a:ext>
            </a:extLst>
          </p:cNvPr>
          <p:cNvPicPr>
            <a:picLocks noChangeAspect="1"/>
          </p:cNvPicPr>
          <p:nvPr/>
        </p:nvPicPr>
        <p:blipFill rotWithShape="1">
          <a:blip r:embed="rId4"/>
          <a:srcRect/>
          <a:stretch/>
        </p:blipFill>
        <p:spPr>
          <a:xfrm>
            <a:off x="20" y="10"/>
            <a:ext cx="12191980" cy="6857989"/>
          </a:xfrm>
          <a:prstGeom prst="rect">
            <a:avLst/>
          </a:prstGeom>
        </p:spPr>
      </p:pic>
      <p:sp>
        <p:nvSpPr>
          <p:cNvPr id="18" name="Freeform: Shape 14">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355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3121365D-82D1-1B6C-5F5B-C295AC9C8DB9}"/>
              </a:ext>
            </a:extLst>
          </p:cNvPr>
          <p:cNvPicPr>
            <a:picLocks noChangeAspect="1"/>
          </p:cNvPicPr>
          <p:nvPr/>
        </p:nvPicPr>
        <p:blipFill rotWithShape="1">
          <a:blip r:embed="rId4"/>
          <a:srcRect r="872" b="1"/>
          <a:stretch/>
        </p:blipFill>
        <p:spPr>
          <a:xfrm>
            <a:off x="20" y="1282"/>
            <a:ext cx="12191980" cy="6856718"/>
          </a:xfrm>
          <a:prstGeom prst="rect">
            <a:avLst/>
          </a:prstGeom>
        </p:spPr>
      </p:pic>
    </p:spTree>
    <p:custDataLst>
      <p:tags r:id="rId1"/>
    </p:custDataLst>
    <p:extLst>
      <p:ext uri="{BB962C8B-B14F-4D97-AF65-F5344CB8AC3E}">
        <p14:creationId xmlns:p14="http://schemas.microsoft.com/office/powerpoint/2010/main" val="198634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6ECFF-9CD4-8FC5-78E6-3E3DE9DEF372}"/>
              </a:ext>
            </a:extLst>
          </p:cNvPr>
          <p:cNvSpPr>
            <a:spLocks noGrp="1"/>
          </p:cNvSpPr>
          <p:nvPr>
            <p:ph type="title"/>
          </p:nvPr>
        </p:nvSpPr>
        <p:spPr>
          <a:xfrm>
            <a:off x="643467" y="1698171"/>
            <a:ext cx="3962061" cy="4516360"/>
          </a:xfrm>
        </p:spPr>
        <p:txBody>
          <a:bodyPr vert="horz" lIns="91440" tIns="45720" rIns="91440" bIns="45720" rtlCol="0" anchor="t">
            <a:normAutofit/>
          </a:bodyPr>
          <a:lstStyle/>
          <a:p>
            <a:r>
              <a:rPr lang="en-US" sz="3600" kern="1200">
                <a:solidFill>
                  <a:schemeClr val="tx1"/>
                </a:solidFill>
                <a:latin typeface="+mj-lt"/>
                <a:ea typeface="+mj-ea"/>
                <a:cs typeface="+mj-cs"/>
              </a:rPr>
              <a:t>Public Records Check</a:t>
            </a:r>
          </a:p>
        </p:txBody>
      </p:sp>
      <p:sp>
        <p:nvSpPr>
          <p:cNvPr id="85"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2FB3EC-BDC2-EEB2-9C3B-661DBB70C7DF}"/>
              </a:ext>
            </a:extLst>
          </p:cNvPr>
          <p:cNvSpPr txBox="1"/>
          <p:nvPr/>
        </p:nvSpPr>
        <p:spPr>
          <a:xfrm>
            <a:off x="5070020" y="1698170"/>
            <a:ext cx="6478513" cy="4516361"/>
          </a:xfrm>
          <a:prstGeom prst="rect">
            <a:avLst/>
          </a:prstGeom>
        </p:spPr>
        <p:txBody>
          <a:bodyPr vert="horz" lIns="91440" tIns="45720" rIns="91440" bIns="45720" rtlCol="0">
            <a:normAutofit/>
          </a:bodyPr>
          <a:lstStyle/>
          <a:p>
            <a:pPr>
              <a:lnSpc>
                <a:spcPct val="90000"/>
              </a:lnSpc>
              <a:spcAft>
                <a:spcPts val="600"/>
              </a:spcAft>
            </a:pPr>
            <a:r>
              <a:rPr lang="en-US" sz="2000" dirty="0"/>
              <a:t>An approved provider should conduct a criminal public records check, including sex offender registries, before a prospective employee or volunteer begins interacting with youth or vulnerable adults.</a:t>
            </a: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2086128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568</TotalTime>
  <Words>4802</Words>
  <Application>Microsoft Office PowerPoint</Application>
  <PresentationFormat>Widescreen</PresentationFormat>
  <Paragraphs>420</Paragraphs>
  <Slides>49</Slides>
  <Notes>49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Lato</vt:lpstr>
      <vt:lpstr>Microsoft Sans Serif</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Records Check</vt:lpstr>
      <vt:lpstr>Department of Motor Vehicles (DMV)</vt:lpstr>
      <vt:lpstr>Credit Check</vt:lpstr>
      <vt:lpstr>Additional Screening</vt:lpstr>
      <vt:lpstr>PowerPoint Presentation</vt:lpstr>
      <vt:lpstr>PowerPoint Presentation</vt:lpstr>
      <vt:lpstr>PowerPoint Presentation</vt:lpstr>
      <vt:lpstr>Training Levels</vt:lpstr>
      <vt:lpstr>PowerPoint Presentation</vt:lpstr>
      <vt:lpstr>Check Your Knowledge</vt:lpstr>
      <vt:lpstr>Check Your Knowledge</vt:lpstr>
      <vt:lpstr>Check Your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Practice  Is this a Policy Violation?</vt:lpstr>
      <vt:lpstr>Scenario Practice  Is this a Policy Violation?</vt:lpstr>
      <vt:lpstr>Scenario Practice  Is this a Policy Violation?</vt:lpstr>
      <vt:lpstr>PowerPoint Presentation</vt:lpstr>
      <vt:lpstr>Scenario Practice #2  How would you respond?</vt:lpstr>
      <vt:lpstr>Scenario Practice #2  How would you respond?</vt:lpstr>
      <vt:lpstr>Scenario Practice #2  How would you respond?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Amy Larkin</cp:lastModifiedBy>
  <cp:revision>78</cp:revision>
  <dcterms:created xsi:type="dcterms:W3CDTF">2021-09-24T02:09:16Z</dcterms:created>
  <dcterms:modified xsi:type="dcterms:W3CDTF">2022-07-13T21:31:43Z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