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9" r:id="rId14"/>
    <p:sldId id="270" r:id="rId15"/>
    <p:sldId id="271" r:id="rId16"/>
    <p:sldId id="272" r:id="rId17"/>
    <p:sldId id="273" r:id="rId18"/>
    <p:sldId id="275" r:id="rId19"/>
    <p:sldId id="274" r:id="rId20"/>
    <p:sldId id="26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996" autoAdjust="0"/>
  </p:normalViewPr>
  <p:slideViewPr>
    <p:cSldViewPr snapToGrid="0">
      <p:cViewPr varScale="1">
        <p:scale>
          <a:sx n="57" d="100"/>
          <a:sy n="57" d="100"/>
        </p:scale>
        <p:origin x="168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Introduction &amp; Theological Background course is the first course in the Safe Church, Safe Communities series. These courses are offered on Praesidium Academy.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Explain this course is the introduction course and that several other courses are a part of this series. </a:t>
            </a:r>
          </a:p>
          <a:p>
            <a:endParaRPr lang="en-US" sz="1200" dirty="0"/>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a:p>
        </p:txBody>
      </p:sp>
    </p:spTree>
    <p:extLst>
      <p:ext uri="{BB962C8B-B14F-4D97-AF65-F5344CB8AC3E}">
        <p14:creationId xmlns:p14="http://schemas.microsoft.com/office/powerpoint/2010/main" val="115727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The goal of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Safe Church, Safe Communities series </a:t>
            </a:r>
            <a:r>
              <a:rPr lang="en-US" sz="1800" dirty="0">
                <a:solidFill>
                  <a:srgbClr val="000000"/>
                </a:solidFill>
                <a:latin typeface="Lato" panose="020F0502020204030203" pitchFamily="34" charset="0"/>
              </a:rPr>
              <a:t>is to offer “a standard of training that will foster a culture of safety and inclusion for all people that includes a broad overview of issues of vulnerability, power, and healthy boundaries. This training is designed to equip all people to live out their Baptismal Covenant.”</a:t>
            </a:r>
          </a:p>
          <a:p>
            <a:endParaRPr lang="en-US" sz="1800" dirty="0">
              <a:solidFill>
                <a:srgbClr val="000000"/>
              </a:solidFill>
              <a:latin typeface="Lato" panose="020F0502020204030203" pitchFamily="34" charset="0"/>
            </a:endParaRPr>
          </a:p>
          <a:p>
            <a:r>
              <a:rPr lang="en-US" sz="1800" b="1" dirty="0">
                <a:solidFill>
                  <a:srgbClr val="000000"/>
                </a:solidFill>
                <a:latin typeface="Lato" panose="020F0502020204030203" pitchFamily="34" charset="0"/>
              </a:rPr>
              <a:t>Facilitator Note: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learners if they have any questions. Ask if they have taken any of the courses in the Safe Church, Safe Communities series already?</a:t>
            </a:r>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57689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this course there are several other courses that are covered in the Safe Church, Safe Communities series. These courses are offered on Praesidium Academy.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learn more about each course now.</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next slides, introduce the name and description of each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368949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Organizational Rules &amp; Policies </a:t>
            </a:r>
            <a:r>
              <a:rPr lang="en-US" sz="1200" b="0" dirty="0">
                <a:solidFill>
                  <a:srgbClr val="000000"/>
                </a:solidFill>
                <a:latin typeface="Lato" panose="020F0502020204030203" pitchFamily="34" charset="0"/>
              </a:rPr>
              <a:t>is an overview of our model policies, best practices, and screening, monitoring, and supervision standards. </a:t>
            </a:r>
            <a:br>
              <a:rPr lang="en-US" sz="1200" b="0" dirty="0">
                <a:solidFill>
                  <a:srgbClr val="000000"/>
                </a:solidFill>
                <a:latin typeface="Lato" panose="020F0502020204030203" pitchFamily="34" charset="0"/>
              </a:rPr>
            </a:br>
            <a:endParaRPr lang="en-US" b="0" dirty="0"/>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115831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Inclusion</a:t>
            </a:r>
            <a:r>
              <a:rPr lang="en-US" sz="1200" b="0" dirty="0">
                <a:solidFill>
                  <a:srgbClr val="000000"/>
                </a:solidFill>
                <a:latin typeface="Lato" panose="020F0502020204030203" pitchFamily="34" charset="0"/>
              </a:rPr>
              <a:t> is an overview of what it means to be an inclusive community, including requirements of commitment and how to recognize and respond to discriminatory language and behaviors.  </a:t>
            </a:r>
            <a:br>
              <a:rPr lang="en-US" sz="1200" b="0" dirty="0">
                <a:solidFill>
                  <a:srgbClr val="000000"/>
                </a:solidFill>
                <a:latin typeface="Lato" panose="020F0502020204030203" pitchFamily="34" charset="0"/>
              </a:rPr>
            </a:br>
            <a:endParaRPr lang="en-US" b="0" dirty="0"/>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3229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Healthy Boundaries </a:t>
            </a:r>
            <a:r>
              <a:rPr lang="en-US" sz="1200" b="0" dirty="0">
                <a:solidFill>
                  <a:srgbClr val="000000"/>
                </a:solidFill>
                <a:latin typeface="Lato" panose="020F0502020204030203" pitchFamily="34" charset="0"/>
              </a:rPr>
              <a:t>reviews how to respond to unhealthy boundary violations (physical, emotional, external, etc.) and the benefits of managing healthy boundaries. </a:t>
            </a:r>
            <a:br>
              <a:rPr lang="en-US" sz="1200" b="0" dirty="0">
                <a:solidFill>
                  <a:srgbClr val="000000"/>
                </a:solidFill>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265078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0000"/>
                </a:solidFill>
                <a:latin typeface="Lato" panose="020F0502020204030203" pitchFamily="34" charset="0"/>
              </a:rPr>
              <a:t>In</a:t>
            </a:r>
            <a:r>
              <a:rPr lang="en-US" sz="1200" b="1" dirty="0">
                <a:solidFill>
                  <a:srgbClr val="000000"/>
                </a:solidFill>
                <a:latin typeface="Lato" panose="020F0502020204030203" pitchFamily="34" charset="0"/>
              </a:rPr>
              <a:t> Power Imbalances </a:t>
            </a:r>
            <a:r>
              <a:rPr lang="en-US" sz="1200" b="0" dirty="0">
                <a:solidFill>
                  <a:srgbClr val="000000"/>
                </a:solidFill>
                <a:latin typeface="Lato" panose="020F0502020204030203" pitchFamily="34" charset="0"/>
              </a:rPr>
              <a:t>we define healthy relationships within hierarchies and how to respond to unhealthy expressions of power. </a:t>
            </a:r>
            <a:br>
              <a:rPr lang="en-US" sz="1200" b="0" dirty="0">
                <a:solidFill>
                  <a:srgbClr val="000000"/>
                </a:solidFill>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355596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Pastoral Relationships </a:t>
            </a:r>
            <a:r>
              <a:rPr lang="en-US" sz="1200" b="0" dirty="0">
                <a:solidFill>
                  <a:srgbClr val="000000"/>
                </a:solidFill>
                <a:latin typeface="Lato" panose="020F0502020204030203" pitchFamily="34" charset="0"/>
              </a:rPr>
              <a:t>reviews roles within pastoral relationships and healthy boundaries. </a:t>
            </a:r>
            <a:br>
              <a:rPr lang="en-US" sz="1200" b="0" dirty="0">
                <a:solidFill>
                  <a:srgbClr val="000000"/>
                </a:solidFill>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194086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Abuse &amp; Neglect –</a:t>
            </a:r>
            <a:r>
              <a:rPr lang="en-US" sz="1200" b="0" dirty="0">
                <a:solidFill>
                  <a:srgbClr val="000000"/>
                </a:solidFill>
                <a:latin typeface="Lato" panose="020F0502020204030203" pitchFamily="34" charset="0"/>
              </a:rPr>
              <a:t> In this course, we learn the warning signs of abuse and neglect as well as how to respond and report instances of abuse or neglect. </a:t>
            </a:r>
            <a:br>
              <a:rPr lang="en-US" sz="1200" b="0" dirty="0">
                <a:solidFill>
                  <a:srgbClr val="000000"/>
                </a:solidFill>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a:p>
        </p:txBody>
      </p:sp>
    </p:spTree>
    <p:extLst>
      <p:ext uri="{BB962C8B-B14F-4D97-AF65-F5344CB8AC3E}">
        <p14:creationId xmlns:p14="http://schemas.microsoft.com/office/powerpoint/2010/main" val="371380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Anti-Harassment –</a:t>
            </a:r>
            <a:r>
              <a:rPr lang="en-US" sz="1200" b="0" dirty="0">
                <a:solidFill>
                  <a:srgbClr val="000000"/>
                </a:solidFill>
                <a:latin typeface="Lato" panose="020F0502020204030203" pitchFamily="34" charset="0"/>
              </a:rPr>
              <a:t> Deeper dive into promoting a healthy parish environment and relationships and how to prevent harassment. </a:t>
            </a:r>
            <a:br>
              <a:rPr lang="en-US" sz="1200" b="0" dirty="0">
                <a:solidFill>
                  <a:srgbClr val="000000"/>
                </a:solidFill>
                <a:latin typeface="Lato" panose="020F0502020204030203" pitchFamily="34" charset="0"/>
              </a:rPr>
            </a:b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a:p>
        </p:txBody>
      </p:sp>
    </p:spTree>
    <p:extLst>
      <p:ext uri="{BB962C8B-B14F-4D97-AF65-F5344CB8AC3E}">
        <p14:creationId xmlns:p14="http://schemas.microsoft.com/office/powerpoint/2010/main" val="178679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Lato" panose="020F0502020204030203" pitchFamily="34" charset="0"/>
              </a:rPr>
              <a:t>Bullying</a:t>
            </a:r>
            <a:r>
              <a:rPr lang="en-US" sz="1200" b="0" dirty="0">
                <a:solidFill>
                  <a:srgbClr val="000000"/>
                </a:solidFill>
                <a:latin typeface="Lato" panose="020F0502020204030203" pitchFamily="34" charset="0"/>
              </a:rPr>
              <a:t> is an overview of types of bullying and how to identify, respond to, and report instances of bullying.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course is a mini-course so it will take a little as 20 minutes to take.</a:t>
            </a: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a:p>
        </p:txBody>
      </p:sp>
    </p:spTree>
    <p:extLst>
      <p:ext uri="{BB962C8B-B14F-4D97-AF65-F5344CB8AC3E}">
        <p14:creationId xmlns:p14="http://schemas.microsoft.com/office/powerpoint/2010/main" val="425221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mn-lt"/>
              </a:rPr>
              <a:t>1 Corinthians 12:12, 26-27</a:t>
            </a:r>
          </a:p>
          <a:p>
            <a:r>
              <a:rPr lang="en-US" sz="1800" b="0" baseline="30000" dirty="0">
                <a:solidFill>
                  <a:srgbClr val="000000"/>
                </a:solidFill>
                <a:latin typeface="+mn-lt"/>
              </a:rPr>
              <a:t>12 </a:t>
            </a:r>
            <a:r>
              <a:rPr lang="en-US" sz="1800" b="0" baseline="0" dirty="0">
                <a:solidFill>
                  <a:srgbClr val="000000"/>
                </a:solidFill>
                <a:latin typeface="+mn-lt"/>
              </a:rPr>
              <a:t>Christ is just like the human body—a body is a unit and has many parts; and all the parts of the body are one body, even though there are many. </a:t>
            </a:r>
            <a:r>
              <a:rPr lang="en-US" sz="1800" b="0" baseline="30000" dirty="0">
                <a:solidFill>
                  <a:srgbClr val="000000"/>
                </a:solidFill>
                <a:latin typeface="+mn-lt"/>
              </a:rPr>
              <a:t> 26 </a:t>
            </a:r>
            <a:r>
              <a:rPr lang="en-US" sz="1800" b="0" baseline="0" dirty="0">
                <a:solidFill>
                  <a:srgbClr val="000000"/>
                </a:solidFill>
                <a:latin typeface="+mn-lt"/>
              </a:rPr>
              <a:t>If one part suffers, all the parts suffer with it; if one part gets the glory, all the parts celebrate with it. </a:t>
            </a:r>
            <a:r>
              <a:rPr lang="en-US" sz="1800" b="0" baseline="30000" dirty="0">
                <a:solidFill>
                  <a:srgbClr val="000000"/>
                </a:solidFill>
                <a:latin typeface="+mn-lt"/>
              </a:rPr>
              <a:t>27 </a:t>
            </a:r>
            <a:r>
              <a:rPr lang="en-US" sz="1800" b="0" baseline="0" dirty="0">
                <a:solidFill>
                  <a:srgbClr val="000000"/>
                </a:solidFill>
                <a:latin typeface="+mn-lt"/>
              </a:rPr>
              <a:t>You are the body of Christ and parts of each other. (Common English Bible)</a:t>
            </a:r>
          </a:p>
          <a:p>
            <a:endParaRPr lang="en-US" sz="1800" b="0" baseline="0" dirty="0">
              <a:solidFill>
                <a:srgbClr val="000000"/>
              </a:solidFill>
              <a:latin typeface="+mn-lt"/>
            </a:endParaRPr>
          </a:p>
          <a:p>
            <a:r>
              <a:rPr lang="en-US" sz="1800" b="1" baseline="0" dirty="0">
                <a:solidFill>
                  <a:srgbClr val="000000"/>
                </a:solidFill>
                <a:latin typeface="+mn-lt"/>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Briefly discuss with the group what this verse means to them.</a:t>
            </a:r>
          </a:p>
          <a:p>
            <a:endParaRPr lang="en-US" sz="1800" b="0" baseline="0" dirty="0">
              <a:solidFill>
                <a:srgbClr val="000000"/>
              </a:solidFill>
              <a:latin typeface="+mn-lt"/>
            </a:endParaRPr>
          </a:p>
          <a:p>
            <a:r>
              <a:rPr lang="en-US" sz="1800" b="0" baseline="0" dirty="0">
                <a:solidFill>
                  <a:srgbClr val="000000"/>
                </a:solidFill>
                <a:latin typeface="+mn-lt"/>
              </a:rPr>
              <a:t> </a:t>
            </a: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62748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the Introduction &amp; Theological Background course in The Safe Church, Safe Communities Series.  Now let’s take a few questions.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solidFill>
                  <a:srgbClr val="000000"/>
                </a:solidFill>
                <a:latin typeface="Lato" panose="020F0502020204030203" pitchFamily="34" charset="0"/>
              </a:rPr>
              <a:t>Facilitator Note: </a:t>
            </a:r>
            <a:br>
              <a:rPr lang="en-US" sz="1800" dirty="0">
                <a:solidFill>
                  <a:srgbClr val="000000"/>
                </a:solidFill>
                <a:latin typeface="Lato" panose="020F0502020204030203" pitchFamily="34" charset="0"/>
              </a:rPr>
            </a:br>
            <a:r>
              <a:rPr lang="en-US" sz="1800" dirty="0">
                <a:solidFill>
                  <a:srgbClr val="000000"/>
                </a:solidFill>
                <a:latin typeface="Lato" panose="020F0502020204030203" pitchFamily="34" charset="0"/>
              </a:rPr>
              <a:t>Take time for questions and discussions. </a:t>
            </a:r>
            <a:endParaRPr lang="en-US" sz="18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a:p>
        </p:txBody>
      </p:sp>
    </p:spTree>
    <p:extLst>
      <p:ext uri="{BB962C8B-B14F-4D97-AF65-F5344CB8AC3E}">
        <p14:creationId xmlns:p14="http://schemas.microsoft.com/office/powerpoint/2010/main" val="206170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solidFill>
                  <a:srgbClr val="000000"/>
                </a:solidFill>
                <a:latin typeface="+mn-lt"/>
              </a:rPr>
              <a:t>Each of us has a unique part to play in the life of the church:</a:t>
            </a:r>
          </a:p>
          <a:p>
            <a:pPr marL="171450" indent="-171450">
              <a:buFont typeface="Arial" panose="020B0604020202020204" pitchFamily="34" charset="0"/>
              <a:buChar char="•"/>
            </a:pPr>
            <a:r>
              <a:rPr lang="en-US" sz="1200" b="0" baseline="0" dirty="0">
                <a:solidFill>
                  <a:srgbClr val="000000"/>
                </a:solidFill>
                <a:latin typeface="+mn-lt"/>
              </a:rPr>
              <a:t>Many parts, one body, all important </a:t>
            </a:r>
          </a:p>
          <a:p>
            <a:pPr marL="171450" indent="-171450">
              <a:buFont typeface="Arial" panose="020B0604020202020204" pitchFamily="34" charset="0"/>
              <a:buChar char="•"/>
            </a:pPr>
            <a:r>
              <a:rPr lang="en-US" sz="1200" b="0" baseline="0" dirty="0">
                <a:solidFill>
                  <a:srgbClr val="000000"/>
                </a:solidFill>
                <a:latin typeface="+mn-lt"/>
              </a:rPr>
              <a:t>We all have gifts we bring</a:t>
            </a:r>
          </a:p>
          <a:p>
            <a:r>
              <a:rPr lang="en-US" sz="1200" b="0" baseline="0" dirty="0">
                <a:solidFill>
                  <a:srgbClr val="000000"/>
                </a:solidFill>
                <a:latin typeface="+mn-lt"/>
              </a:rPr>
              <a:t> </a:t>
            </a:r>
          </a:p>
          <a:p>
            <a:r>
              <a:rPr lang="en-US" sz="1200" b="0" baseline="0" dirty="0">
                <a:solidFill>
                  <a:srgbClr val="000000"/>
                </a:solidFill>
                <a:latin typeface="+mn-lt"/>
              </a:rPr>
              <a:t>When abuse or harassment is happening in our communities, those gifts are damaged. The damage affects the individual, the families, and the community. </a:t>
            </a:r>
          </a:p>
          <a:p>
            <a:r>
              <a:rPr lang="en-US" sz="1200" b="0" baseline="0" dirty="0">
                <a:solidFill>
                  <a:srgbClr val="000000"/>
                </a:solidFill>
                <a:latin typeface="+mn-lt"/>
              </a:rPr>
              <a:t> </a:t>
            </a:r>
          </a:p>
          <a:p>
            <a:r>
              <a:rPr lang="en-US" sz="1200" b="0" baseline="0" dirty="0">
                <a:solidFill>
                  <a:srgbClr val="000000"/>
                </a:solidFill>
                <a:latin typeface="+mn-lt"/>
              </a:rPr>
              <a:t>We, as a community of faith (and as individuals), have a responsibility to see that we are all loved and protected. Learning about ways to make the church safe for all people and practicing safe church is something we all must do. As a community, we are stewards of each other’s well-being and safety. </a:t>
            </a:r>
          </a:p>
          <a:p>
            <a:r>
              <a:rPr lang="en-US" sz="1200" b="0" baseline="0" dirty="0">
                <a:solidFill>
                  <a:srgbClr val="000000"/>
                </a:solidFill>
                <a:latin typeface="+mn-lt"/>
              </a:rPr>
              <a:t> </a:t>
            </a: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338123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Let’s hear Presiding Bishop Michael Curry’s invitation to Safe Church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000000"/>
                </a:solidFill>
                <a:latin typeface="+mn-lt"/>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The next slide will give you prompts to use for reflecting on this video.</a:t>
            </a:r>
            <a:endParaRPr lang="en-US" sz="1200" b="0" baseline="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138022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Let’s take some time to reflect on the message we just received from Presiding Bishop Curry.</a:t>
            </a:r>
          </a:p>
          <a:p>
            <a:endParaRPr lang="en-US" sz="1200" dirty="0">
              <a:latin typeface="+mn-lt"/>
            </a:endParaRPr>
          </a:p>
          <a:p>
            <a:r>
              <a:rPr lang="en-US" sz="1200" dirty="0">
                <a:latin typeface="+mn-lt"/>
              </a:rPr>
              <a:t>Would anyone like to share what they found most meaningful or something new they learned? </a:t>
            </a:r>
          </a:p>
          <a:p>
            <a:endParaRPr lang="en-US" sz="1200" dirty="0">
              <a:latin typeface="+mn-lt"/>
            </a:endParaRPr>
          </a:p>
          <a:p>
            <a:r>
              <a:rPr lang="en-US" sz="1200" b="1" dirty="0">
                <a:latin typeface="+mn-lt"/>
              </a:rPr>
              <a:t>Facilitator Notes: </a:t>
            </a:r>
          </a:p>
          <a:p>
            <a:r>
              <a:rPr lang="en-US" sz="1200" dirty="0">
                <a:latin typeface="+mn-lt"/>
              </a:rPr>
              <a:t>Use some of the following prompts if learners are slow to share:</a:t>
            </a:r>
          </a:p>
          <a:p>
            <a:pPr marL="285750" indent="-285750" algn="l">
              <a:buFont typeface="Arial" panose="020B0604020202020204" pitchFamily="34" charset="0"/>
              <a:buChar char="•"/>
            </a:pPr>
            <a:r>
              <a:rPr lang="en-US" sz="1200" i="1" dirty="0">
                <a:solidFill>
                  <a:srgbClr val="FFFFFF"/>
                </a:solidFill>
                <a:latin typeface="+mn-lt"/>
              </a:rPr>
              <a:t>We have a covenant to care for all</a:t>
            </a:r>
          </a:p>
          <a:p>
            <a:pPr marL="285750" indent="-285750" algn="l">
              <a:buFont typeface="Arial" panose="020B0604020202020204" pitchFamily="34" charset="0"/>
              <a:buChar char="•"/>
            </a:pPr>
            <a:r>
              <a:rPr lang="en-US" sz="1200" i="1" dirty="0">
                <a:solidFill>
                  <a:srgbClr val="FFFFFF"/>
                </a:solidFill>
                <a:latin typeface="+mn-lt"/>
              </a:rPr>
              <a:t>To guide conduct, awareness, resources</a:t>
            </a:r>
          </a:p>
          <a:p>
            <a:pPr marL="285750" indent="-285750" algn="l">
              <a:buFont typeface="Arial" panose="020B0604020202020204" pitchFamily="34" charset="0"/>
              <a:buChar char="•"/>
            </a:pPr>
            <a:r>
              <a:rPr lang="en-US" sz="1200" i="1" dirty="0">
                <a:solidFill>
                  <a:srgbClr val="FFFFFF"/>
                </a:solidFill>
                <a:latin typeface="+mn-lt"/>
              </a:rPr>
              <a:t>So that we know how to respond if we have a concern</a:t>
            </a:r>
          </a:p>
          <a:p>
            <a:pPr marL="285750" indent="-285750" algn="l">
              <a:buFont typeface="Arial" panose="020B0604020202020204" pitchFamily="34" charset="0"/>
              <a:buChar char="•"/>
            </a:pPr>
            <a:r>
              <a:rPr lang="en-US" sz="1200" i="1" dirty="0">
                <a:solidFill>
                  <a:srgbClr val="FFFFFF"/>
                </a:solidFill>
                <a:latin typeface="+mn-lt"/>
              </a:rPr>
              <a:t>To ensure safety and ministry </a:t>
            </a:r>
            <a:endParaRPr lang="en-US" sz="1200" i="0" dirty="0">
              <a:solidFill>
                <a:prstClr val="black"/>
              </a:solidFill>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314753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u="none" dirty="0">
                <a:solidFill>
                  <a:srgbClr val="000000"/>
                </a:solidFill>
                <a:latin typeface="+mn-lt"/>
              </a:rPr>
              <a:t>In taking this time to learn more about how we, as the church, must care for and protect each other, we are committing to the body of Christ that we will work together. </a:t>
            </a:r>
          </a:p>
          <a:p>
            <a:r>
              <a:rPr lang="en-US" sz="1800" b="0" u="none" dirty="0">
                <a:solidFill>
                  <a:srgbClr val="000000"/>
                </a:solidFill>
                <a:latin typeface="+mn-lt"/>
              </a:rPr>
              <a:t> </a:t>
            </a:r>
          </a:p>
          <a:p>
            <a:r>
              <a:rPr lang="en-US" sz="1800" b="0" u="none" dirty="0">
                <a:solidFill>
                  <a:srgbClr val="000000"/>
                </a:solidFill>
                <a:latin typeface="+mn-lt"/>
              </a:rPr>
              <a:t>This training series, and the model policies of The Episcopal Church, set forth expectations for its leaders in their relationships with children, youth, and adults. Our hope is to foster the highest standards of behavior in ministry settings across The Episcopal Church. In living into these policies and practices, we are living into our love for each other and our love for the world. </a:t>
            </a:r>
          </a:p>
          <a:p>
            <a:endParaRPr lang="en-US" sz="1800" b="0" u="none" dirty="0">
              <a:solidFill>
                <a:srgbClr val="000000"/>
              </a:solidFill>
              <a:latin typeface="+mn-lt"/>
            </a:endParaRPr>
          </a:p>
          <a:p>
            <a:r>
              <a:rPr lang="en-US" sz="1800" b="1" u="none" dirty="0">
                <a:solidFill>
                  <a:srgbClr val="000000"/>
                </a:solidFill>
                <a:latin typeface="+mn-lt"/>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Ask the learners if anyone has taken any of the courses yet on Praesidium Academy and what are the names of those courses.</a:t>
            </a:r>
          </a:p>
          <a:p>
            <a:endParaRPr lang="en-US" sz="1800" b="0" u="none" dirty="0">
              <a:solidFill>
                <a:srgbClr val="000000"/>
              </a:solidFill>
              <a:latin typeface="+mn-lt"/>
            </a:endParaRPr>
          </a:p>
          <a:p>
            <a:endParaRPr lang="en-US" sz="1800" b="0" u="sng"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372964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Lato" panose="020F0502020204030203" pitchFamily="34" charset="0"/>
              </a:rPr>
              <a:t>Next we’ll hear from The Reverend Gay Jennings, President of the House of Deputies and then again from the Most Rev. Curry.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12072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Lato" panose="020F0502020204030203" pitchFamily="34" charset="0"/>
              </a:rPr>
              <a:t>Let’s again hear from Presiding Bishop Michael Curry.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rgbClr val="000000"/>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rgbClr val="000000"/>
                </a:solidFill>
                <a:latin typeface="Lato" panose="020F0502020204030203" pitchFamily="34"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prompts on the next slide to discuss both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prstClr val="black"/>
              </a:solidFill>
              <a:latin typeface="Microsoft Sans Serif"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428710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those videos, what are your thoughts?</a:t>
            </a:r>
          </a:p>
          <a:p>
            <a:endParaRPr lang="en-US" dirty="0"/>
          </a:p>
          <a:p>
            <a:r>
              <a:rPr lang="en-US" dirty="0"/>
              <a:t>Can you relate to Ruth Miller? How do you see your ministry? </a:t>
            </a:r>
          </a:p>
          <a:p>
            <a:r>
              <a:rPr lang="en-US" dirty="0"/>
              <a:t>How might your ministry impact your church? How about your community?</a:t>
            </a:r>
          </a:p>
          <a:p>
            <a:endParaRPr lang="en-US" dirty="0"/>
          </a:p>
          <a:p>
            <a:r>
              <a:rPr lang="en-US" b="1" dirty="0"/>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above questions, but use some of the following prompts if learners are hesitant to share:</a:t>
            </a:r>
          </a:p>
          <a:p>
            <a:pPr algn="l">
              <a:buFont typeface="Symbol" panose="05050102010706020507" pitchFamily="18" charset="2"/>
              <a:buChar char="·"/>
            </a:pPr>
            <a:r>
              <a:rPr lang="en-US" sz="1800" i="1" dirty="0">
                <a:solidFill>
                  <a:srgbClr val="FFFFFF"/>
                </a:solidFill>
                <a:latin typeface="Verdana" panose="020B0604030504040204" pitchFamily="34" charset="0"/>
              </a:rPr>
              <a:t>We have a covenant to care for all</a:t>
            </a:r>
          </a:p>
          <a:p>
            <a:pPr algn="l">
              <a:buFont typeface="Symbol" panose="05050102010706020507" pitchFamily="18" charset="2"/>
              <a:buChar char="·"/>
            </a:pPr>
            <a:r>
              <a:rPr lang="en-US" sz="1800" i="1" dirty="0">
                <a:solidFill>
                  <a:srgbClr val="FFFFFF"/>
                </a:solidFill>
                <a:latin typeface="Verdana" panose="020B0604030504040204" pitchFamily="34" charset="0"/>
              </a:rPr>
              <a:t>To guide conduct, awareness, resources</a:t>
            </a:r>
          </a:p>
          <a:p>
            <a:pPr algn="l">
              <a:buFont typeface="Symbol" panose="05050102010706020507" pitchFamily="18" charset="2"/>
              <a:buChar char="·"/>
            </a:pPr>
            <a:r>
              <a:rPr lang="en-US" sz="1800" i="1" dirty="0">
                <a:solidFill>
                  <a:srgbClr val="FFFFFF"/>
                </a:solidFill>
                <a:latin typeface="Verdana" panose="020B0604030504040204" pitchFamily="34" charset="0"/>
              </a:rPr>
              <a:t>So that we know how to respond if we have a concern</a:t>
            </a:r>
          </a:p>
          <a:p>
            <a:pPr algn="l">
              <a:buFont typeface="Symbol" panose="05050102010706020507" pitchFamily="18" charset="2"/>
              <a:buChar char="·"/>
            </a:pPr>
            <a:r>
              <a:rPr lang="en-US" sz="1800" i="1" dirty="0">
                <a:solidFill>
                  <a:srgbClr val="FFFFFF"/>
                </a:solidFill>
                <a:latin typeface="Verdana" panose="020B0604030504040204" pitchFamily="34" charset="0"/>
              </a:rPr>
              <a:t>To ensure safety and ministry </a:t>
            </a:r>
            <a:endParaRPr lang="en-US" sz="1800" i="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114459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2/24/2023</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2/24/2023</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574933273?h=7c0211090e&amp;app_id=122963" TargetMode="Externa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574926814?h=ff5a8a5af0&amp;app_id=122963" TargetMode="Externa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574931576?h=b7ba9962dc&amp;app_id=122963" TargetMode="Externa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s hand on a book&#10;&#10;Description automatically generated with low confidence">
            <a:extLst>
              <a:ext uri="{FF2B5EF4-FFF2-40B4-BE49-F238E27FC236}">
                <a16:creationId xmlns:a16="http://schemas.microsoft.com/office/drawing/2014/main" id="{8E3A1222-B1D7-44CF-BFAF-80D0E59CF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14180"/>
            <a:ext cx="12191999" cy="906412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7" y="3429000"/>
            <a:ext cx="14931300" cy="2924899"/>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C0D6FDA-1FAC-4529-9216-0C300BD522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3589" y="4122554"/>
            <a:ext cx="9109127" cy="1977426"/>
          </a:xfrm>
          <a:prstGeom prst="rect">
            <a:avLst/>
          </a:prstGeom>
        </p:spPr>
      </p:pic>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D0FEC-F5FB-408E-8EC6-B673AC5EA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41" y="361931"/>
            <a:ext cx="12314530" cy="604395"/>
          </a:xfrm>
          <a:prstGeom prst="rect">
            <a:avLst/>
          </a:prstGeom>
        </p:spPr>
      </p:pic>
      <p:sp>
        <p:nvSpPr>
          <p:cNvPr id="7" name="Content Placeholder 8">
            <a:extLst>
              <a:ext uri="{FF2B5EF4-FFF2-40B4-BE49-F238E27FC236}">
                <a16:creationId xmlns:a16="http://schemas.microsoft.com/office/drawing/2014/main" id="{6E90F6C5-2D04-4058-9B32-F34031A5B415}"/>
              </a:ext>
            </a:extLst>
          </p:cNvPr>
          <p:cNvSpPr>
            <a:spLocks noGrp="1"/>
          </p:cNvSpPr>
          <p:nvPr>
            <p:ph idx="1"/>
          </p:nvPr>
        </p:nvSpPr>
        <p:spPr>
          <a:xfrm>
            <a:off x="347396" y="1367630"/>
            <a:ext cx="10899724" cy="4351338"/>
          </a:xfrm>
        </p:spPr>
        <p:txBody>
          <a:bodyPr/>
          <a:lstStyle/>
          <a:p>
            <a:pPr marL="0" indent="0">
              <a:buNone/>
            </a:pPr>
            <a:r>
              <a:rPr lang="en-US" dirty="0"/>
              <a:t>The goal of the Safe Church, Safe Communities series is to offer “a standard of training that will foster a culture of safety and inclusion for all people that includes a broad overview of issues of vulnerability, power, and healthy boundaries. This training is designed to equip all people to live out their Baptismal Covenant.”</a:t>
            </a:r>
          </a:p>
        </p:txBody>
      </p:sp>
    </p:spTree>
    <p:custDataLst>
      <p:tags r:id="rId1"/>
    </p:custDataLst>
    <p:extLst>
      <p:ext uri="{BB962C8B-B14F-4D97-AF65-F5344CB8AC3E}">
        <p14:creationId xmlns:p14="http://schemas.microsoft.com/office/powerpoint/2010/main" val="25413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air of glasses on a book&#10;&#10;Description automatically generated with low confidence">
            <a:extLst>
              <a:ext uri="{FF2B5EF4-FFF2-40B4-BE49-F238E27FC236}">
                <a16:creationId xmlns:a16="http://schemas.microsoft.com/office/drawing/2014/main" id="{CB8377F5-9767-42C6-9F33-407963673312}"/>
              </a:ext>
            </a:extLst>
          </p:cNvPr>
          <p:cNvPicPr>
            <a:picLocks noChangeAspect="1"/>
          </p:cNvPicPr>
          <p:nvPr/>
        </p:nvPicPr>
        <p:blipFill rotWithShape="1">
          <a:blip r:embed="rId4">
            <a:extLst>
              <a:ext uri="{28A0092B-C50C-407E-A947-70E740481C1C}">
                <a14:useLocalDpi xmlns:a14="http://schemas.microsoft.com/office/drawing/2010/main" val="0"/>
              </a:ext>
            </a:extLst>
          </a:blip>
          <a:srcRect t="9655"/>
          <a:stretch/>
        </p:blipFill>
        <p:spPr>
          <a:xfrm>
            <a:off x="-1504" y="1282"/>
            <a:ext cx="12191980" cy="685671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F99DB0DB-0DD7-4DDF-AF12-837715AD3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195" y="395225"/>
            <a:ext cx="11556851" cy="1633600"/>
          </a:xfrm>
          <a:prstGeom prst="rect">
            <a:avLst/>
          </a:prstGeom>
        </p:spPr>
      </p:pic>
      <p:pic>
        <p:nvPicPr>
          <p:cNvPr id="9" name="Picture 8" descr="A black screen with white text&#10;&#10;Description automatically generated with low confidence">
            <a:extLst>
              <a:ext uri="{FF2B5EF4-FFF2-40B4-BE49-F238E27FC236}">
                <a16:creationId xmlns:a16="http://schemas.microsoft.com/office/drawing/2014/main" id="{91D022B8-8C34-4E60-8C32-E43CED997F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95" y="1337522"/>
            <a:ext cx="11135610" cy="4945371"/>
          </a:xfrm>
          <a:prstGeom prst="rect">
            <a:avLst/>
          </a:prstGeom>
        </p:spPr>
      </p:pic>
    </p:spTree>
    <p:custDataLst>
      <p:tags r:id="rId1"/>
    </p:custDataLst>
    <p:extLst>
      <p:ext uri="{BB962C8B-B14F-4D97-AF65-F5344CB8AC3E}">
        <p14:creationId xmlns:p14="http://schemas.microsoft.com/office/powerpoint/2010/main" val="198355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ECAA-9D8D-4E7A-80AF-30B18D05DBD1}"/>
              </a:ext>
            </a:extLst>
          </p:cNvPr>
          <p:cNvSpPr>
            <a:spLocks noGrp="1"/>
          </p:cNvSpPr>
          <p:nvPr>
            <p:ph type="title"/>
          </p:nvPr>
        </p:nvSpPr>
        <p:spPr/>
        <p:txBody>
          <a:bodyPr/>
          <a:lstStyle/>
          <a:p>
            <a:r>
              <a:rPr lang="en-US" sz="4400" b="0" dirty="0">
                <a:solidFill>
                  <a:srgbClr val="000000"/>
                </a:solidFill>
                <a:latin typeface="Lato" panose="020F0502020204030203" pitchFamily="34" charset="0"/>
              </a:rPr>
              <a:t>Organizational Rules &amp; Policies </a:t>
            </a:r>
            <a:endParaRPr lang="en-US" dirty="0"/>
          </a:p>
        </p:txBody>
      </p:sp>
      <p:sp>
        <p:nvSpPr>
          <p:cNvPr id="3" name="Content Placeholder 2">
            <a:extLst>
              <a:ext uri="{FF2B5EF4-FFF2-40B4-BE49-F238E27FC236}">
                <a16:creationId xmlns:a16="http://schemas.microsoft.com/office/drawing/2014/main" id="{275EDEC8-B356-48DA-8E56-1AE453E779E1}"/>
              </a:ext>
            </a:extLst>
          </p:cNvPr>
          <p:cNvSpPr>
            <a:spLocks noGrp="1"/>
          </p:cNvSpPr>
          <p:nvPr>
            <p:ph idx="1"/>
          </p:nvPr>
        </p:nvSpPr>
        <p:spPr/>
        <p:txBody>
          <a:bodyPr/>
          <a:lstStyle/>
          <a:p>
            <a:endParaRPr lang="en-US" dirty="0"/>
          </a:p>
          <a:p>
            <a:endParaRPr lang="en-US" dirty="0"/>
          </a:p>
          <a:p>
            <a:pPr marL="0" indent="0">
              <a:buNone/>
            </a:pPr>
            <a:r>
              <a:rPr lang="en-US" dirty="0">
                <a:solidFill>
                  <a:srgbClr val="000000"/>
                </a:solidFill>
              </a:rPr>
              <a:t>O</a:t>
            </a:r>
            <a:r>
              <a:rPr lang="en-US" sz="2800" b="0" dirty="0">
                <a:solidFill>
                  <a:srgbClr val="000000"/>
                </a:solidFill>
              </a:rPr>
              <a:t>verview of our model policies, best practices, and screening, monitoring, and supervision standards</a:t>
            </a:r>
            <a:endParaRPr lang="en-US" dirty="0"/>
          </a:p>
        </p:txBody>
      </p:sp>
    </p:spTree>
    <p:extLst>
      <p:ext uri="{BB962C8B-B14F-4D97-AF65-F5344CB8AC3E}">
        <p14:creationId xmlns:p14="http://schemas.microsoft.com/office/powerpoint/2010/main" val="333650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5597-559E-41B3-973E-5C238ADB08E0}"/>
              </a:ext>
            </a:extLst>
          </p:cNvPr>
          <p:cNvSpPr>
            <a:spLocks noGrp="1"/>
          </p:cNvSpPr>
          <p:nvPr>
            <p:ph type="title"/>
          </p:nvPr>
        </p:nvSpPr>
        <p:spPr/>
        <p:txBody>
          <a:bodyPr/>
          <a:lstStyle/>
          <a:p>
            <a:r>
              <a:rPr lang="en-US" sz="4400" b="0" dirty="0">
                <a:solidFill>
                  <a:srgbClr val="000000"/>
                </a:solidFill>
                <a:latin typeface="Lato" panose="020F0502020204030203" pitchFamily="34" charset="0"/>
              </a:rPr>
              <a:t>Inclusion</a:t>
            </a:r>
            <a:endParaRPr lang="en-US" dirty="0"/>
          </a:p>
        </p:txBody>
      </p:sp>
      <p:sp>
        <p:nvSpPr>
          <p:cNvPr id="3" name="Content Placeholder 2">
            <a:extLst>
              <a:ext uri="{FF2B5EF4-FFF2-40B4-BE49-F238E27FC236}">
                <a16:creationId xmlns:a16="http://schemas.microsoft.com/office/drawing/2014/main" id="{BD65FA58-3AA6-4C34-B673-27C1BB8FA8FE}"/>
              </a:ext>
            </a:extLst>
          </p:cNvPr>
          <p:cNvSpPr>
            <a:spLocks noGrp="1"/>
          </p:cNvSpPr>
          <p:nvPr>
            <p:ph idx="1"/>
          </p:nvPr>
        </p:nvSpPr>
        <p:spPr/>
        <p:txBody>
          <a:bodyPr/>
          <a:lstStyle/>
          <a:p>
            <a:endParaRPr lang="en-US" dirty="0"/>
          </a:p>
          <a:p>
            <a:endParaRPr lang="en-US" dirty="0"/>
          </a:p>
          <a:p>
            <a:pPr marL="0" indent="0">
              <a:buNone/>
            </a:pPr>
            <a:r>
              <a:rPr lang="en-US" dirty="0">
                <a:solidFill>
                  <a:srgbClr val="000000"/>
                </a:solidFill>
              </a:rPr>
              <a:t>O</a:t>
            </a:r>
            <a:r>
              <a:rPr lang="en-US" sz="2800" b="0" dirty="0">
                <a:solidFill>
                  <a:srgbClr val="000000"/>
                </a:solidFill>
              </a:rPr>
              <a:t>verview of what it means to be an inclusive community, including requirements of commitment and how to recognize and respond to discriminatory language and behaviors. </a:t>
            </a:r>
            <a:endParaRPr lang="en-US" dirty="0"/>
          </a:p>
        </p:txBody>
      </p:sp>
    </p:spTree>
    <p:extLst>
      <p:ext uri="{BB962C8B-B14F-4D97-AF65-F5344CB8AC3E}">
        <p14:creationId xmlns:p14="http://schemas.microsoft.com/office/powerpoint/2010/main" val="395739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694B-BEF8-48A5-AFD4-4415E762CF00}"/>
              </a:ext>
            </a:extLst>
          </p:cNvPr>
          <p:cNvSpPr>
            <a:spLocks noGrp="1"/>
          </p:cNvSpPr>
          <p:nvPr>
            <p:ph type="title"/>
          </p:nvPr>
        </p:nvSpPr>
        <p:spPr/>
        <p:txBody>
          <a:bodyPr/>
          <a:lstStyle/>
          <a:p>
            <a:r>
              <a:rPr lang="en-US" dirty="0">
                <a:latin typeface="Lato" panose="020F0502020204030203" pitchFamily="34" charset="0"/>
              </a:rPr>
              <a:t>Healthy Boundaries</a:t>
            </a:r>
          </a:p>
        </p:txBody>
      </p:sp>
      <p:sp>
        <p:nvSpPr>
          <p:cNvPr id="3" name="Content Placeholder 2">
            <a:extLst>
              <a:ext uri="{FF2B5EF4-FFF2-40B4-BE49-F238E27FC236}">
                <a16:creationId xmlns:a16="http://schemas.microsoft.com/office/drawing/2014/main" id="{9F174723-275A-4619-B032-4D654291F1FC}"/>
              </a:ext>
            </a:extLst>
          </p:cNvPr>
          <p:cNvSpPr>
            <a:spLocks noGrp="1"/>
          </p:cNvSpPr>
          <p:nvPr>
            <p:ph idx="1"/>
          </p:nvPr>
        </p:nvSpPr>
        <p:spPr/>
        <p:txBody>
          <a:bodyPr/>
          <a:lstStyle/>
          <a:p>
            <a:endParaRPr lang="en-US" dirty="0"/>
          </a:p>
          <a:p>
            <a:endParaRPr lang="en-US" dirty="0"/>
          </a:p>
          <a:p>
            <a:pPr marL="0" indent="0">
              <a:buNone/>
            </a:pPr>
            <a:r>
              <a:rPr lang="en-US" sz="2800" b="0" dirty="0">
                <a:solidFill>
                  <a:srgbClr val="000000"/>
                </a:solidFill>
              </a:rPr>
              <a:t>Review how to respond to unhealthy boundary violations (physical, emotional, external, etc.) and the benefits of managing healthy boundaries. </a:t>
            </a:r>
            <a:endParaRPr lang="en-US" dirty="0"/>
          </a:p>
        </p:txBody>
      </p:sp>
    </p:spTree>
    <p:extLst>
      <p:ext uri="{BB962C8B-B14F-4D97-AF65-F5344CB8AC3E}">
        <p14:creationId xmlns:p14="http://schemas.microsoft.com/office/powerpoint/2010/main" val="171714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8B63-EEB0-4130-9974-DB2C6AC84175}"/>
              </a:ext>
            </a:extLst>
          </p:cNvPr>
          <p:cNvSpPr>
            <a:spLocks noGrp="1"/>
          </p:cNvSpPr>
          <p:nvPr>
            <p:ph type="title"/>
          </p:nvPr>
        </p:nvSpPr>
        <p:spPr/>
        <p:txBody>
          <a:bodyPr/>
          <a:lstStyle/>
          <a:p>
            <a:r>
              <a:rPr lang="en-US" dirty="0">
                <a:latin typeface="Lato" panose="020F0502020204030203" pitchFamily="34" charset="0"/>
              </a:rPr>
              <a:t>Power Imbalances</a:t>
            </a:r>
          </a:p>
        </p:txBody>
      </p:sp>
      <p:sp>
        <p:nvSpPr>
          <p:cNvPr id="3" name="Content Placeholder 2">
            <a:extLst>
              <a:ext uri="{FF2B5EF4-FFF2-40B4-BE49-F238E27FC236}">
                <a16:creationId xmlns:a16="http://schemas.microsoft.com/office/drawing/2014/main" id="{D7E8D24A-2D72-4311-B8F4-F34830C2D971}"/>
              </a:ext>
            </a:extLst>
          </p:cNvPr>
          <p:cNvSpPr>
            <a:spLocks noGrp="1"/>
          </p:cNvSpPr>
          <p:nvPr>
            <p:ph idx="1"/>
          </p:nvPr>
        </p:nvSpPr>
        <p:spPr/>
        <p:txBody>
          <a:bodyPr/>
          <a:lstStyle/>
          <a:p>
            <a:endParaRPr lang="en-US" dirty="0"/>
          </a:p>
          <a:p>
            <a:endParaRPr lang="en-US" dirty="0"/>
          </a:p>
          <a:p>
            <a:pPr marL="0" indent="0">
              <a:buNone/>
            </a:pPr>
            <a:r>
              <a:rPr lang="en-US" sz="2800" b="0" dirty="0">
                <a:solidFill>
                  <a:srgbClr val="000000"/>
                </a:solidFill>
              </a:rPr>
              <a:t>Define healthy relationships within hierarchies and how to respond to unhealthy expressions of power. </a:t>
            </a:r>
            <a:br>
              <a:rPr lang="en-US" sz="2800" b="0" dirty="0">
                <a:solidFill>
                  <a:srgbClr val="000000"/>
                </a:solidFill>
              </a:rPr>
            </a:br>
            <a:endParaRPr lang="en-US" dirty="0"/>
          </a:p>
        </p:txBody>
      </p:sp>
    </p:spTree>
    <p:extLst>
      <p:ext uri="{BB962C8B-B14F-4D97-AF65-F5344CB8AC3E}">
        <p14:creationId xmlns:p14="http://schemas.microsoft.com/office/powerpoint/2010/main" val="731353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147A-9E6B-4BC6-A20F-80690D286A13}"/>
              </a:ext>
            </a:extLst>
          </p:cNvPr>
          <p:cNvSpPr>
            <a:spLocks noGrp="1"/>
          </p:cNvSpPr>
          <p:nvPr>
            <p:ph type="title"/>
          </p:nvPr>
        </p:nvSpPr>
        <p:spPr/>
        <p:txBody>
          <a:bodyPr/>
          <a:lstStyle/>
          <a:p>
            <a:r>
              <a:rPr lang="en-US" dirty="0">
                <a:latin typeface="Lato" panose="020F0502020204030203" pitchFamily="34" charset="0"/>
              </a:rPr>
              <a:t>Pastoral Relationships</a:t>
            </a:r>
          </a:p>
        </p:txBody>
      </p:sp>
      <p:sp>
        <p:nvSpPr>
          <p:cNvPr id="3" name="Content Placeholder 2">
            <a:extLst>
              <a:ext uri="{FF2B5EF4-FFF2-40B4-BE49-F238E27FC236}">
                <a16:creationId xmlns:a16="http://schemas.microsoft.com/office/drawing/2014/main" id="{D67D37F4-0163-45E1-8FAD-9061AA4C20E6}"/>
              </a:ext>
            </a:extLst>
          </p:cNvPr>
          <p:cNvSpPr>
            <a:spLocks noGrp="1"/>
          </p:cNvSpPr>
          <p:nvPr>
            <p:ph idx="1"/>
          </p:nvPr>
        </p:nvSpPr>
        <p:spPr/>
        <p:txBody>
          <a:bodyPr/>
          <a:lstStyle/>
          <a:p>
            <a:endParaRPr lang="en-US" dirty="0"/>
          </a:p>
          <a:p>
            <a:endParaRPr lang="en-US" dirty="0"/>
          </a:p>
          <a:p>
            <a:pPr marL="0" indent="0">
              <a:buNone/>
            </a:pPr>
            <a:r>
              <a:rPr lang="en-US" dirty="0">
                <a:solidFill>
                  <a:srgbClr val="000000"/>
                </a:solidFill>
              </a:rPr>
              <a:t>Review roles within pastoral relationships and healthy boundaries.</a:t>
            </a:r>
            <a:endParaRPr lang="en-US" dirty="0"/>
          </a:p>
        </p:txBody>
      </p:sp>
    </p:spTree>
    <p:extLst>
      <p:ext uri="{BB962C8B-B14F-4D97-AF65-F5344CB8AC3E}">
        <p14:creationId xmlns:p14="http://schemas.microsoft.com/office/powerpoint/2010/main" val="218483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BC70-1DFB-4068-9BBD-6F1C3772422E}"/>
              </a:ext>
            </a:extLst>
          </p:cNvPr>
          <p:cNvSpPr>
            <a:spLocks noGrp="1"/>
          </p:cNvSpPr>
          <p:nvPr>
            <p:ph type="title"/>
          </p:nvPr>
        </p:nvSpPr>
        <p:spPr/>
        <p:txBody>
          <a:bodyPr/>
          <a:lstStyle/>
          <a:p>
            <a:r>
              <a:rPr lang="en-US" dirty="0">
                <a:latin typeface="Lato" panose="020F0502020204030203" pitchFamily="34" charset="0"/>
              </a:rPr>
              <a:t>Abuse &amp; Neglect</a:t>
            </a:r>
          </a:p>
        </p:txBody>
      </p:sp>
      <p:sp>
        <p:nvSpPr>
          <p:cNvPr id="3" name="Content Placeholder 2">
            <a:extLst>
              <a:ext uri="{FF2B5EF4-FFF2-40B4-BE49-F238E27FC236}">
                <a16:creationId xmlns:a16="http://schemas.microsoft.com/office/drawing/2014/main" id="{A1F621B8-748F-45A7-AE2D-FDC00E8B93DA}"/>
              </a:ext>
            </a:extLst>
          </p:cNvPr>
          <p:cNvSpPr>
            <a:spLocks noGrp="1"/>
          </p:cNvSpPr>
          <p:nvPr>
            <p:ph idx="1"/>
          </p:nvPr>
        </p:nvSpPr>
        <p:spPr/>
        <p:txBody>
          <a:bodyPr/>
          <a:lstStyle/>
          <a:p>
            <a:endParaRPr lang="en-US" dirty="0"/>
          </a:p>
          <a:p>
            <a:endParaRPr lang="en-US" dirty="0"/>
          </a:p>
          <a:p>
            <a:pPr marL="0" indent="0">
              <a:buNone/>
            </a:pPr>
            <a:r>
              <a:rPr lang="en-US" sz="2800" b="0" dirty="0">
                <a:solidFill>
                  <a:srgbClr val="000000"/>
                </a:solidFill>
              </a:rPr>
              <a:t>Learn the warning signs of abuse and neglect as well as how to respond and report instances of abuse or neglect. </a:t>
            </a:r>
            <a:endParaRPr lang="en-US" dirty="0"/>
          </a:p>
        </p:txBody>
      </p:sp>
    </p:spTree>
    <p:extLst>
      <p:ext uri="{BB962C8B-B14F-4D97-AF65-F5344CB8AC3E}">
        <p14:creationId xmlns:p14="http://schemas.microsoft.com/office/powerpoint/2010/main" val="417069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C0AD-54FE-43C5-BEC7-703D8BB7F3F6}"/>
              </a:ext>
            </a:extLst>
          </p:cNvPr>
          <p:cNvSpPr>
            <a:spLocks noGrp="1"/>
          </p:cNvSpPr>
          <p:nvPr>
            <p:ph type="title"/>
          </p:nvPr>
        </p:nvSpPr>
        <p:spPr/>
        <p:txBody>
          <a:bodyPr/>
          <a:lstStyle/>
          <a:p>
            <a:r>
              <a:rPr lang="en-US" dirty="0">
                <a:latin typeface="Lato" panose="020F0502020204030203" pitchFamily="34" charset="0"/>
              </a:rPr>
              <a:t>Anti-Harassment</a:t>
            </a:r>
          </a:p>
        </p:txBody>
      </p:sp>
      <p:sp>
        <p:nvSpPr>
          <p:cNvPr id="3" name="Content Placeholder 2">
            <a:extLst>
              <a:ext uri="{FF2B5EF4-FFF2-40B4-BE49-F238E27FC236}">
                <a16:creationId xmlns:a16="http://schemas.microsoft.com/office/drawing/2014/main" id="{33B9E101-97F0-4A39-BF87-E723ABA3B179}"/>
              </a:ext>
            </a:extLst>
          </p:cNvPr>
          <p:cNvSpPr>
            <a:spLocks noGrp="1"/>
          </p:cNvSpPr>
          <p:nvPr>
            <p:ph idx="1"/>
          </p:nvPr>
        </p:nvSpPr>
        <p:spPr/>
        <p:txBody>
          <a:bodyPr/>
          <a:lstStyle/>
          <a:p>
            <a:endParaRPr lang="en-US" dirty="0"/>
          </a:p>
          <a:p>
            <a:endParaRPr lang="en-US" dirty="0"/>
          </a:p>
          <a:p>
            <a:pPr marL="0" indent="0">
              <a:buNone/>
            </a:pPr>
            <a:r>
              <a:rPr lang="en-US" sz="2800" b="0" dirty="0">
                <a:solidFill>
                  <a:srgbClr val="000000"/>
                </a:solidFill>
              </a:rPr>
              <a:t>Deeper dive into promoting a healthy parish environment and relationships and how to prevent harassment. </a:t>
            </a:r>
            <a:br>
              <a:rPr lang="en-US" sz="2800" b="0" dirty="0">
                <a:solidFill>
                  <a:srgbClr val="000000"/>
                </a:solidFill>
              </a:rPr>
            </a:br>
            <a:endParaRPr lang="en-US" dirty="0"/>
          </a:p>
        </p:txBody>
      </p:sp>
    </p:spTree>
    <p:extLst>
      <p:ext uri="{BB962C8B-B14F-4D97-AF65-F5344CB8AC3E}">
        <p14:creationId xmlns:p14="http://schemas.microsoft.com/office/powerpoint/2010/main" val="123466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1A98-1B9C-4FD0-A277-B10621B731B0}"/>
              </a:ext>
            </a:extLst>
          </p:cNvPr>
          <p:cNvSpPr>
            <a:spLocks noGrp="1"/>
          </p:cNvSpPr>
          <p:nvPr>
            <p:ph type="title"/>
          </p:nvPr>
        </p:nvSpPr>
        <p:spPr/>
        <p:txBody>
          <a:bodyPr/>
          <a:lstStyle/>
          <a:p>
            <a:r>
              <a:rPr lang="en-US" dirty="0">
                <a:latin typeface="Lato" panose="020F0502020204030203" pitchFamily="34" charset="0"/>
              </a:rPr>
              <a:t>Bullying</a:t>
            </a:r>
          </a:p>
        </p:txBody>
      </p:sp>
      <p:sp>
        <p:nvSpPr>
          <p:cNvPr id="3" name="Content Placeholder 2">
            <a:extLst>
              <a:ext uri="{FF2B5EF4-FFF2-40B4-BE49-F238E27FC236}">
                <a16:creationId xmlns:a16="http://schemas.microsoft.com/office/drawing/2014/main" id="{914CFE99-FC7F-42B6-B22F-682F096A3DF5}"/>
              </a:ext>
            </a:extLst>
          </p:cNvPr>
          <p:cNvSpPr>
            <a:spLocks noGrp="1"/>
          </p:cNvSpPr>
          <p:nvPr>
            <p:ph idx="1"/>
          </p:nvPr>
        </p:nvSpPr>
        <p:spPr/>
        <p:txBody>
          <a:bodyPr/>
          <a:lstStyle/>
          <a:p>
            <a:endParaRPr lang="en-US" dirty="0"/>
          </a:p>
          <a:p>
            <a:endParaRPr lang="en-US" dirty="0"/>
          </a:p>
          <a:p>
            <a:pPr marL="0" indent="0">
              <a:buNone/>
            </a:pPr>
            <a:r>
              <a:rPr lang="en-US" sz="2800" b="0" dirty="0">
                <a:solidFill>
                  <a:srgbClr val="000000"/>
                </a:solidFill>
                <a:latin typeface="Lato" panose="020F0502020204030203" pitchFamily="34" charset="0"/>
              </a:rPr>
              <a:t>Overview of types of bullying and how to identify, respond to, and report instances of bullying. </a:t>
            </a:r>
            <a:endParaRPr lang="en-US" dirty="0"/>
          </a:p>
        </p:txBody>
      </p:sp>
    </p:spTree>
    <p:extLst>
      <p:ext uri="{BB962C8B-B14F-4D97-AF65-F5344CB8AC3E}">
        <p14:creationId xmlns:p14="http://schemas.microsoft.com/office/powerpoint/2010/main" val="67105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in a field&#10;&#10;Description automatically generated with medium confidence">
            <a:extLst>
              <a:ext uri="{FF2B5EF4-FFF2-40B4-BE49-F238E27FC236}">
                <a16:creationId xmlns:a16="http://schemas.microsoft.com/office/drawing/2014/main" id="{AE090131-CAED-4D2A-9625-CD4A0B4CE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195"/>
            <a:ext cx="12206448" cy="7641435"/>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C5EF97C5-7528-4FE5-B012-A95599B09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417" y="628581"/>
            <a:ext cx="7078649" cy="4698492"/>
          </a:xfrm>
          <a:prstGeom prst="rect">
            <a:avLst/>
          </a:prstGeom>
        </p:spPr>
      </p:pic>
    </p:spTree>
    <p:extLst>
      <p:ext uri="{BB962C8B-B14F-4D97-AF65-F5344CB8AC3E}">
        <p14:creationId xmlns:p14="http://schemas.microsoft.com/office/powerpoint/2010/main" val="24558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BCE06F9-6E11-46C9-A1F0-77150E113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439" y="2412166"/>
            <a:ext cx="9294366" cy="2033668"/>
          </a:xfrm>
          <a:prstGeom prst="rect">
            <a:avLst/>
          </a:prstGeom>
        </p:spPr>
      </p:pic>
    </p:spTree>
    <p:custDataLst>
      <p:tags r:id="rId1"/>
    </p:custDataLst>
    <p:extLst>
      <p:ext uri="{BB962C8B-B14F-4D97-AF65-F5344CB8AC3E}">
        <p14:creationId xmlns:p14="http://schemas.microsoft.com/office/powerpoint/2010/main" val="30064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in a field&#10;&#10;Description automatically generated with medium confidence">
            <a:extLst>
              <a:ext uri="{FF2B5EF4-FFF2-40B4-BE49-F238E27FC236}">
                <a16:creationId xmlns:a16="http://schemas.microsoft.com/office/drawing/2014/main" id="{AE090131-CAED-4D2A-9625-CD4A0B4CE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718"/>
            <a:ext cx="12206448" cy="7641435"/>
          </a:xfrm>
          <a:prstGeom prst="rect">
            <a:avLst/>
          </a:prstGeom>
        </p:spPr>
      </p:pic>
      <p:sp>
        <p:nvSpPr>
          <p:cNvPr id="7" name="TextBox 6">
            <a:extLst>
              <a:ext uri="{FF2B5EF4-FFF2-40B4-BE49-F238E27FC236}">
                <a16:creationId xmlns:a16="http://schemas.microsoft.com/office/drawing/2014/main" id="{A06D970A-2BDD-3539-6367-43A8F5FBE0EF}"/>
              </a:ext>
            </a:extLst>
          </p:cNvPr>
          <p:cNvSpPr txBox="1"/>
          <p:nvPr/>
        </p:nvSpPr>
        <p:spPr>
          <a:xfrm>
            <a:off x="4219313" y="2307108"/>
            <a:ext cx="6149038" cy="1200329"/>
          </a:xfrm>
          <a:prstGeom prst="rect">
            <a:avLst/>
          </a:prstGeom>
          <a:noFill/>
        </p:spPr>
        <p:txBody>
          <a:bodyPr wrap="square" rtlCol="0">
            <a:spAutoFit/>
          </a:bodyPr>
          <a:lstStyle/>
          <a:p>
            <a:r>
              <a:rPr lang="en-US" sz="2400" dirty="0">
                <a:solidFill>
                  <a:srgbClr val="000000"/>
                </a:solidFill>
                <a:latin typeface="Verdana" panose="020B0604030504040204" pitchFamily="34" charset="0"/>
              </a:rPr>
              <a:t>Abuse damages those gifts. The damage affects the individual, the families, and the community. </a:t>
            </a:r>
            <a:endParaRPr lang="en-US" sz="2400" dirty="0"/>
          </a:p>
        </p:txBody>
      </p:sp>
      <p:sp>
        <p:nvSpPr>
          <p:cNvPr id="11" name="TextBox 10">
            <a:extLst>
              <a:ext uri="{FF2B5EF4-FFF2-40B4-BE49-F238E27FC236}">
                <a16:creationId xmlns:a16="http://schemas.microsoft.com/office/drawing/2014/main" id="{EFC247D8-D3AB-C263-8B7E-8BCDE386510F}"/>
              </a:ext>
            </a:extLst>
          </p:cNvPr>
          <p:cNvSpPr txBox="1"/>
          <p:nvPr/>
        </p:nvSpPr>
        <p:spPr>
          <a:xfrm>
            <a:off x="4223795" y="3646398"/>
            <a:ext cx="6149038" cy="830997"/>
          </a:xfrm>
          <a:prstGeom prst="rect">
            <a:avLst/>
          </a:prstGeom>
          <a:noFill/>
        </p:spPr>
        <p:txBody>
          <a:bodyPr wrap="square" rtlCol="0">
            <a:spAutoFit/>
          </a:bodyPr>
          <a:lstStyle/>
          <a:p>
            <a:r>
              <a:rPr lang="en-US" sz="2400" dirty="0">
                <a:solidFill>
                  <a:srgbClr val="000000"/>
                </a:solidFill>
                <a:latin typeface="Verdana" panose="020B0604030504040204" pitchFamily="34" charset="0"/>
              </a:rPr>
              <a:t>As a community, we are stewards of each other’s well-being and safety.</a:t>
            </a:r>
            <a:endParaRPr lang="en-US" sz="2400" dirty="0"/>
          </a:p>
        </p:txBody>
      </p:sp>
      <p:sp>
        <p:nvSpPr>
          <p:cNvPr id="12" name="TextBox 11">
            <a:extLst>
              <a:ext uri="{FF2B5EF4-FFF2-40B4-BE49-F238E27FC236}">
                <a16:creationId xmlns:a16="http://schemas.microsoft.com/office/drawing/2014/main" id="{C08D05C2-DB22-4A59-AF92-7A05CB815141}"/>
              </a:ext>
            </a:extLst>
          </p:cNvPr>
          <p:cNvSpPr txBox="1"/>
          <p:nvPr/>
        </p:nvSpPr>
        <p:spPr>
          <a:xfrm>
            <a:off x="4219313" y="658861"/>
            <a:ext cx="6149038" cy="1569660"/>
          </a:xfrm>
          <a:prstGeom prst="rect">
            <a:avLst/>
          </a:prstGeom>
          <a:noFill/>
        </p:spPr>
        <p:txBody>
          <a:bodyPr wrap="square" rtlCol="0">
            <a:spAutoFit/>
          </a:bodyPr>
          <a:lstStyle/>
          <a:p>
            <a:r>
              <a:rPr lang="en-US" sz="2400" dirty="0">
                <a:solidFill>
                  <a:srgbClr val="000000"/>
                </a:solidFill>
                <a:latin typeface="Verdana" panose="020B0604030504040204" pitchFamily="34" charset="0"/>
              </a:rPr>
              <a:t>Each of us has a unique part to play in the life of the church:</a:t>
            </a:r>
          </a:p>
          <a:p>
            <a:pPr marL="342900" indent="-342900">
              <a:buFont typeface="Arial" panose="020B0604020202020204" pitchFamily="34" charset="0"/>
              <a:buChar char="•"/>
            </a:pPr>
            <a:r>
              <a:rPr lang="en-US" sz="2400" dirty="0">
                <a:solidFill>
                  <a:srgbClr val="000000"/>
                </a:solidFill>
                <a:latin typeface="Verdana" panose="020B0604030504040204" pitchFamily="34" charset="0"/>
              </a:rPr>
              <a:t>Many parts, one body, all important</a:t>
            </a:r>
          </a:p>
          <a:p>
            <a:pPr marL="342900" indent="-342900">
              <a:buFont typeface="Arial" panose="020B0604020202020204" pitchFamily="34" charset="0"/>
              <a:buChar char="•"/>
            </a:pPr>
            <a:r>
              <a:rPr lang="en-US" sz="2400" dirty="0">
                <a:solidFill>
                  <a:srgbClr val="000000"/>
                </a:solidFill>
                <a:latin typeface="Verdana" panose="020B0604030504040204" pitchFamily="34" charset="0"/>
              </a:rPr>
              <a:t>We all have gifts we bring</a:t>
            </a:r>
            <a:endParaRPr lang="en-US" sz="2400" dirty="0"/>
          </a:p>
        </p:txBody>
      </p:sp>
    </p:spTree>
    <p:extLst>
      <p:ext uri="{BB962C8B-B14F-4D97-AF65-F5344CB8AC3E}">
        <p14:creationId xmlns:p14="http://schemas.microsoft.com/office/powerpoint/2010/main" val="8473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CEC989-CAA2-44DB-BF57-E3107943B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650" y="388239"/>
            <a:ext cx="11894350" cy="563799"/>
          </a:xfrm>
          <a:prstGeom prst="rect">
            <a:avLst/>
          </a:prstGeom>
        </p:spPr>
      </p:pic>
      <p:pic>
        <p:nvPicPr>
          <p:cNvPr id="6" name="Online Media 5" title="Safe Church Intro V3">
            <a:hlinkClick r:id="" action="ppaction://media"/>
            <a:extLst>
              <a:ext uri="{FF2B5EF4-FFF2-40B4-BE49-F238E27FC236}">
                <a16:creationId xmlns:a16="http://schemas.microsoft.com/office/drawing/2014/main" id="{F0F28C88-93CC-4234-B110-621D319A2A63}"/>
              </a:ext>
            </a:extLst>
          </p:cNvPr>
          <p:cNvPicPr>
            <a:picLocks noRot="1" noChangeAspect="1"/>
          </p:cNvPicPr>
          <p:nvPr>
            <a:videoFile r:link="rId2"/>
          </p:nvPr>
        </p:nvPicPr>
        <p:blipFill>
          <a:blip r:embed="rId6"/>
          <a:stretch>
            <a:fillRect/>
          </a:stretch>
        </p:blipFill>
        <p:spPr>
          <a:xfrm>
            <a:off x="1016000" y="952038"/>
            <a:ext cx="10160000" cy="5715000"/>
          </a:xfrm>
          <a:prstGeom prst="rect">
            <a:avLst/>
          </a:prstGeom>
        </p:spPr>
      </p:pic>
    </p:spTree>
    <p:custDataLst>
      <p:tags r:id="rId1"/>
    </p:custDataLst>
    <p:extLst>
      <p:ext uri="{BB962C8B-B14F-4D97-AF65-F5344CB8AC3E}">
        <p14:creationId xmlns:p14="http://schemas.microsoft.com/office/powerpoint/2010/main" val="11169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lance stone with spa on river coast">
            <a:extLst>
              <a:ext uri="{FF2B5EF4-FFF2-40B4-BE49-F238E27FC236}">
                <a16:creationId xmlns:a16="http://schemas.microsoft.com/office/drawing/2014/main" id="{4F1F4D7C-5026-476A-8BA5-8AF62CCCDF8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79292" y="-1867446"/>
            <a:ext cx="13271292" cy="8845368"/>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DC07EE26-EA01-4A02-ABCC-F9A48D94B6B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20638" y="390631"/>
            <a:ext cx="5020792" cy="1213251"/>
          </a:xfrm>
        </p:spPr>
      </p:pic>
      <p:sp>
        <p:nvSpPr>
          <p:cNvPr id="8" name="TextBox 7">
            <a:extLst>
              <a:ext uri="{FF2B5EF4-FFF2-40B4-BE49-F238E27FC236}">
                <a16:creationId xmlns:a16="http://schemas.microsoft.com/office/drawing/2014/main" id="{B7D863E1-6DEE-453F-B34F-C08427AF24A4}"/>
              </a:ext>
            </a:extLst>
          </p:cNvPr>
          <p:cNvSpPr txBox="1"/>
          <p:nvPr/>
        </p:nvSpPr>
        <p:spPr>
          <a:xfrm>
            <a:off x="3512695" y="1738992"/>
            <a:ext cx="8604354" cy="1077218"/>
          </a:xfrm>
          <a:prstGeom prst="rect">
            <a:avLst/>
          </a:prstGeom>
          <a:noFill/>
        </p:spPr>
        <p:txBody>
          <a:bodyPr wrap="square" rtlCol="0">
            <a:spAutoFit/>
          </a:bodyPr>
          <a:lstStyle/>
          <a:p>
            <a:r>
              <a:rPr lang="en-US" sz="3200" dirty="0"/>
              <a:t>What did you find the most meaningful from the Presiding Bishop’s message?</a:t>
            </a:r>
          </a:p>
        </p:txBody>
      </p:sp>
      <p:sp>
        <p:nvSpPr>
          <p:cNvPr id="9" name="TextBox 8">
            <a:extLst>
              <a:ext uri="{FF2B5EF4-FFF2-40B4-BE49-F238E27FC236}">
                <a16:creationId xmlns:a16="http://schemas.microsoft.com/office/drawing/2014/main" id="{119307D0-640C-4E66-8D4D-B07D53CD7A47}"/>
              </a:ext>
            </a:extLst>
          </p:cNvPr>
          <p:cNvSpPr txBox="1"/>
          <p:nvPr/>
        </p:nvSpPr>
        <p:spPr>
          <a:xfrm>
            <a:off x="3507698" y="3408298"/>
            <a:ext cx="8604354" cy="584775"/>
          </a:xfrm>
          <a:prstGeom prst="rect">
            <a:avLst/>
          </a:prstGeom>
          <a:noFill/>
        </p:spPr>
        <p:txBody>
          <a:bodyPr wrap="square" rtlCol="0">
            <a:spAutoFit/>
          </a:bodyPr>
          <a:lstStyle/>
          <a:p>
            <a:r>
              <a:rPr lang="en-US" sz="3200" dirty="0"/>
              <a:t>What is something new you learned?</a:t>
            </a:r>
          </a:p>
        </p:txBody>
      </p:sp>
    </p:spTree>
    <p:custDataLst>
      <p:tags r:id="rId1"/>
    </p:custDataLst>
    <p:extLst>
      <p:ext uri="{BB962C8B-B14F-4D97-AF65-F5344CB8AC3E}">
        <p14:creationId xmlns:p14="http://schemas.microsoft.com/office/powerpoint/2010/main" val="148545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building, indoor, window&#10;&#10;Description automatically generated">
            <a:extLst>
              <a:ext uri="{FF2B5EF4-FFF2-40B4-BE49-F238E27FC236}">
                <a16:creationId xmlns:a16="http://schemas.microsoft.com/office/drawing/2014/main" id="{337CE166-1B97-4B12-9C01-35E27682A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513" y="381678"/>
            <a:ext cx="5458092" cy="6094643"/>
          </a:xfrm>
          <a:prstGeom prst="rect">
            <a:avLst/>
          </a:prstGeom>
        </p:spPr>
      </p:pic>
      <p:sp>
        <p:nvSpPr>
          <p:cNvPr id="7" name="TextBox 6">
            <a:extLst>
              <a:ext uri="{FF2B5EF4-FFF2-40B4-BE49-F238E27FC236}">
                <a16:creationId xmlns:a16="http://schemas.microsoft.com/office/drawing/2014/main" id="{710EF54F-C5C7-4FFD-87DC-614CD96F6DA4}"/>
              </a:ext>
            </a:extLst>
          </p:cNvPr>
          <p:cNvSpPr txBox="1"/>
          <p:nvPr/>
        </p:nvSpPr>
        <p:spPr>
          <a:xfrm>
            <a:off x="347395" y="381678"/>
            <a:ext cx="5100638" cy="646331"/>
          </a:xfrm>
          <a:prstGeom prst="rect">
            <a:avLst/>
          </a:prstGeom>
          <a:noFill/>
        </p:spPr>
        <p:txBody>
          <a:bodyPr wrap="square" rtlCol="0">
            <a:spAutoFit/>
          </a:bodyPr>
          <a:lstStyle/>
          <a:p>
            <a:r>
              <a:rPr lang="en-US" sz="3600" dirty="0"/>
              <a:t>Goals &amp; Expectations</a:t>
            </a:r>
          </a:p>
        </p:txBody>
      </p:sp>
      <p:sp>
        <p:nvSpPr>
          <p:cNvPr id="9" name="Content Placeholder 8">
            <a:extLst>
              <a:ext uri="{FF2B5EF4-FFF2-40B4-BE49-F238E27FC236}">
                <a16:creationId xmlns:a16="http://schemas.microsoft.com/office/drawing/2014/main" id="{1C579A23-83C7-46B6-92D9-954A95EDF5D4}"/>
              </a:ext>
            </a:extLst>
          </p:cNvPr>
          <p:cNvSpPr>
            <a:spLocks noGrp="1"/>
          </p:cNvSpPr>
          <p:nvPr>
            <p:ph idx="1"/>
          </p:nvPr>
        </p:nvSpPr>
        <p:spPr>
          <a:xfrm>
            <a:off x="347396" y="1367630"/>
            <a:ext cx="5458092" cy="4351338"/>
          </a:xfrm>
        </p:spPr>
        <p:txBody>
          <a:bodyPr/>
          <a:lstStyle/>
          <a:p>
            <a:r>
              <a:rPr lang="en-US" dirty="0"/>
              <a:t>Expectations for leaders in their relationships with children, youth, and adults</a:t>
            </a:r>
          </a:p>
          <a:p>
            <a:r>
              <a:rPr lang="en-US" dirty="0"/>
              <a:t>Foster highest standards of behavior in ministry settings</a:t>
            </a:r>
          </a:p>
          <a:p>
            <a:r>
              <a:rPr lang="en-US" dirty="0"/>
              <a:t>Living into policies and practices means we’re living into our love for each other &amp; the world</a:t>
            </a:r>
          </a:p>
          <a:p>
            <a:endParaRPr lang="en-US" dirty="0"/>
          </a:p>
        </p:txBody>
      </p:sp>
    </p:spTree>
    <p:custDataLst>
      <p:tags r:id="rId1"/>
    </p:custDataLst>
    <p:extLst>
      <p:ext uri="{BB962C8B-B14F-4D97-AF65-F5344CB8AC3E}">
        <p14:creationId xmlns:p14="http://schemas.microsoft.com/office/powerpoint/2010/main" val="56497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39CA32-C5A7-4F02-B916-EA8DA1365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53" y="361931"/>
            <a:ext cx="13630127" cy="604395"/>
          </a:xfrm>
          <a:prstGeom prst="rect">
            <a:avLst/>
          </a:prstGeom>
        </p:spPr>
      </p:pic>
      <p:pic>
        <p:nvPicPr>
          <p:cNvPr id="9" name="Online Media 8" title="Jennings Intro.mp4">
            <a:hlinkClick r:id="" action="ppaction://media"/>
            <a:extLst>
              <a:ext uri="{FF2B5EF4-FFF2-40B4-BE49-F238E27FC236}">
                <a16:creationId xmlns:a16="http://schemas.microsoft.com/office/drawing/2014/main" id="{E05652A7-35E7-48A7-B6CF-14EF3A9FF52D}"/>
              </a:ext>
            </a:extLst>
          </p:cNvPr>
          <p:cNvPicPr>
            <a:picLocks noRot="1" noChangeAspect="1"/>
          </p:cNvPicPr>
          <p:nvPr>
            <a:videoFile r:link="rId2"/>
          </p:nvPr>
        </p:nvPicPr>
        <p:blipFill>
          <a:blip r:embed="rId6"/>
          <a:stretch>
            <a:fillRect/>
          </a:stretch>
        </p:blipFill>
        <p:spPr>
          <a:xfrm>
            <a:off x="1111250" y="966326"/>
            <a:ext cx="9969500" cy="5607844"/>
          </a:xfrm>
          <a:prstGeom prst="rect">
            <a:avLst/>
          </a:prstGeom>
        </p:spPr>
      </p:pic>
    </p:spTree>
    <p:custDataLst>
      <p:tags r:id="rId1"/>
    </p:custDataLst>
    <p:extLst>
      <p:ext uri="{BB962C8B-B14F-4D97-AF65-F5344CB8AC3E}">
        <p14:creationId xmlns:p14="http://schemas.microsoft.com/office/powerpoint/2010/main" val="29826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8F9C76-3235-4100-8B7E-123820141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650" y="388239"/>
            <a:ext cx="11894350" cy="563799"/>
          </a:xfrm>
          <a:prstGeom prst="rect">
            <a:avLst/>
          </a:prstGeom>
        </p:spPr>
      </p:pic>
      <p:pic>
        <p:nvPicPr>
          <p:cNvPr id="11" name="Online Media 10" title="Safe Church Supplemental V1">
            <a:hlinkClick r:id="" action="ppaction://media"/>
            <a:extLst>
              <a:ext uri="{FF2B5EF4-FFF2-40B4-BE49-F238E27FC236}">
                <a16:creationId xmlns:a16="http://schemas.microsoft.com/office/drawing/2014/main" id="{C83AC1F3-3B18-4592-A2AE-21F5D5D6AF5F}"/>
              </a:ext>
            </a:extLst>
          </p:cNvPr>
          <p:cNvPicPr>
            <a:picLocks noRot="1" noChangeAspect="1"/>
          </p:cNvPicPr>
          <p:nvPr>
            <a:videoFile r:link="rId2"/>
          </p:nvPr>
        </p:nvPicPr>
        <p:blipFill>
          <a:blip r:embed="rId6"/>
          <a:stretch>
            <a:fillRect/>
          </a:stretch>
        </p:blipFill>
        <p:spPr>
          <a:xfrm>
            <a:off x="1176337" y="952038"/>
            <a:ext cx="9839325" cy="5534620"/>
          </a:xfrm>
          <a:prstGeom prst="rect">
            <a:avLst/>
          </a:prstGeom>
        </p:spPr>
      </p:pic>
    </p:spTree>
    <p:custDataLst>
      <p:tags r:id="rId1"/>
    </p:custDataLst>
    <p:extLst>
      <p:ext uri="{BB962C8B-B14F-4D97-AF65-F5344CB8AC3E}">
        <p14:creationId xmlns:p14="http://schemas.microsoft.com/office/powerpoint/2010/main" val="1918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andelion seeds blowing from stem">
            <a:extLst>
              <a:ext uri="{FF2B5EF4-FFF2-40B4-BE49-F238E27FC236}">
                <a16:creationId xmlns:a16="http://schemas.microsoft.com/office/drawing/2014/main" id="{4F1F4D7C-5026-476A-8BA5-8AF62CCCDF84}"/>
              </a:ext>
            </a:extLst>
          </p:cNvPr>
          <p:cNvPicPr>
            <a:picLocks noChangeAspect="1"/>
          </p:cNvPicPr>
          <p:nvPr/>
        </p:nvPicPr>
        <p:blipFill>
          <a:blip r:embed="rId4">
            <a:alphaModFix amt="39000"/>
            <a:extLst>
              <a:ext uri="{28A0092B-C50C-407E-A947-70E740481C1C}">
                <a14:useLocalDpi xmlns:a14="http://schemas.microsoft.com/office/drawing/2010/main" val="0"/>
              </a:ext>
            </a:extLst>
          </a:blip>
          <a:srcRect/>
          <a:stretch/>
        </p:blipFill>
        <p:spPr>
          <a:xfrm flipH="1">
            <a:off x="3630" y="-793659"/>
            <a:ext cx="12188370" cy="8845368"/>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DC07EE26-EA01-4A02-ABCC-F9A48D94B6B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20638" y="390631"/>
            <a:ext cx="5020792" cy="1213251"/>
          </a:xfrm>
        </p:spPr>
      </p:pic>
      <p:sp>
        <p:nvSpPr>
          <p:cNvPr id="8" name="TextBox 7">
            <a:extLst>
              <a:ext uri="{FF2B5EF4-FFF2-40B4-BE49-F238E27FC236}">
                <a16:creationId xmlns:a16="http://schemas.microsoft.com/office/drawing/2014/main" id="{B7D863E1-6DEE-453F-B34F-C08427AF24A4}"/>
              </a:ext>
            </a:extLst>
          </p:cNvPr>
          <p:cNvSpPr txBox="1"/>
          <p:nvPr/>
        </p:nvSpPr>
        <p:spPr>
          <a:xfrm>
            <a:off x="420638" y="2104644"/>
            <a:ext cx="8604354" cy="584775"/>
          </a:xfrm>
          <a:prstGeom prst="rect">
            <a:avLst/>
          </a:prstGeom>
          <a:noFill/>
        </p:spPr>
        <p:txBody>
          <a:bodyPr wrap="square" rtlCol="0">
            <a:spAutoFit/>
          </a:bodyPr>
          <a:lstStyle/>
          <a:p>
            <a:r>
              <a:rPr lang="en-US" sz="3200" dirty="0"/>
              <a:t>How do you see your ministry?</a:t>
            </a:r>
          </a:p>
        </p:txBody>
      </p:sp>
      <p:sp>
        <p:nvSpPr>
          <p:cNvPr id="9" name="TextBox 8">
            <a:extLst>
              <a:ext uri="{FF2B5EF4-FFF2-40B4-BE49-F238E27FC236}">
                <a16:creationId xmlns:a16="http://schemas.microsoft.com/office/drawing/2014/main" id="{119307D0-640C-4E66-8D4D-B07D53CD7A47}"/>
              </a:ext>
            </a:extLst>
          </p:cNvPr>
          <p:cNvSpPr txBox="1"/>
          <p:nvPr/>
        </p:nvSpPr>
        <p:spPr>
          <a:xfrm>
            <a:off x="420638" y="3201933"/>
            <a:ext cx="7336515" cy="1077218"/>
          </a:xfrm>
          <a:prstGeom prst="rect">
            <a:avLst/>
          </a:prstGeom>
          <a:noFill/>
        </p:spPr>
        <p:txBody>
          <a:bodyPr wrap="square" rtlCol="0">
            <a:spAutoFit/>
          </a:bodyPr>
          <a:lstStyle/>
          <a:p>
            <a:r>
              <a:rPr lang="en-US" sz="3200" dirty="0"/>
              <a:t>How might your ministry impact your church and your community?</a:t>
            </a:r>
          </a:p>
        </p:txBody>
      </p:sp>
    </p:spTree>
    <p:custDataLst>
      <p:tags r:id="rId1"/>
    </p:custDataLst>
    <p:extLst>
      <p:ext uri="{BB962C8B-B14F-4D97-AF65-F5344CB8AC3E}">
        <p14:creationId xmlns:p14="http://schemas.microsoft.com/office/powerpoint/2010/main" val="2771659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1457</Words>
  <Application>Microsoft Office PowerPoint</Application>
  <PresentationFormat>Widescreen</PresentationFormat>
  <Paragraphs>145</Paragraphs>
  <Slides>20</Slides>
  <Notes>20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Lato</vt:lpstr>
      <vt:lpstr>Microsoft Sans Serif</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Organizational Rules &amp; Policies </vt:lpstr>
      <vt:lpstr>Inclusion</vt:lpstr>
      <vt:lpstr>Healthy Boundaries</vt:lpstr>
      <vt:lpstr>Power Imbalances</vt:lpstr>
      <vt:lpstr>Pastoral Relationships</vt:lpstr>
      <vt:lpstr>Abuse &amp; Neglect</vt:lpstr>
      <vt:lpstr>Anti-Harassment</vt:lpstr>
      <vt:lpstr>Bullying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Amy Larkin</cp:lastModifiedBy>
  <cp:revision>29</cp:revision>
  <cp:lastPrinted>2022-07-13T21:18:20Z</cp:lastPrinted>
  <dcterms:created xsi:type="dcterms:W3CDTF">2021-09-24T02:09:16Z</dcterms:created>
  <dcterms:modified xsi:type="dcterms:W3CDTF">2023-02-24T12:59:56Z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