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8" r:id="rId3"/>
    <p:sldId id="289" r:id="rId4"/>
    <p:sldId id="290" r:id="rId5"/>
    <p:sldId id="304" r:id="rId6"/>
    <p:sldId id="305" r:id="rId7"/>
    <p:sldId id="335" r:id="rId8"/>
    <p:sldId id="303" r:id="rId9"/>
    <p:sldId id="285" r:id="rId10"/>
    <p:sldId id="286" r:id="rId11"/>
    <p:sldId id="333" r:id="rId12"/>
    <p:sldId id="301" r:id="rId13"/>
    <p:sldId id="336" r:id="rId14"/>
    <p:sldId id="325" r:id="rId15"/>
    <p:sldId id="326" r:id="rId16"/>
    <p:sldId id="308" r:id="rId17"/>
    <p:sldId id="307" r:id="rId18"/>
    <p:sldId id="334" r:id="rId19"/>
    <p:sldId id="327" r:id="rId20"/>
    <p:sldId id="296" r:id="rId21"/>
    <p:sldId id="328" r:id="rId22"/>
    <p:sldId id="295" r:id="rId23"/>
    <p:sldId id="329" r:id="rId24"/>
    <p:sldId id="297" r:id="rId25"/>
    <p:sldId id="330" r:id="rId26"/>
    <p:sldId id="309" r:id="rId27"/>
    <p:sldId id="331" r:id="rId28"/>
    <p:sldId id="293" r:id="rId29"/>
    <p:sldId id="332" r:id="rId30"/>
    <p:sldId id="317" r:id="rId31"/>
    <p:sldId id="311" r:id="rId32"/>
    <p:sldId id="315" r:id="rId33"/>
    <p:sldId id="312" r:id="rId34"/>
    <p:sldId id="316" r:id="rId35"/>
    <p:sldId id="277" r:id="rId36"/>
    <p:sldId id="300"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2F2F2"/>
    <a:srgbClr val="FAFBFD"/>
    <a:srgbClr val="E9E8E8"/>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996" autoAdjust="0"/>
  </p:normalViewPr>
  <p:slideViewPr>
    <p:cSldViewPr snapToGrid="0">
      <p:cViewPr varScale="1">
        <p:scale>
          <a:sx n="87" d="100"/>
          <a:sy n="87" d="100"/>
        </p:scale>
        <p:origin x="7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E4D42-6066-42D2-A00C-BE561B1E4597}" type="datetimeFigureOut">
              <a:rPr lang="en-US" smtClean="0"/>
              <a:t>7/12/2022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EFFE5-4D21-4A3A-8830-98F47A77FF7B}" type="slidenum">
              <a:rPr lang="en-US" smtClean="0"/>
              <a:t>‹#›</a:t>
            </a:fld>
            <a:endParaRPr lang="en-US"/>
          </a:p>
        </p:txBody>
      </p:sp>
    </p:spTree>
    <p:extLst>
      <p:ext uri="{BB962C8B-B14F-4D97-AF65-F5344CB8AC3E}">
        <p14:creationId xmlns:p14="http://schemas.microsoft.com/office/powerpoint/2010/main" val="302848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player.vimeo.com/video/697137422?h=03c6d308ac&amp;amp;badge=0&amp;amp;autopause=0&amp;amp;player_id=0&amp;amp;app_id=58479"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discuss the Inclusion course in the Safe Church, Safe Communities series. This course is offered on Praesidium Academy.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Introduce learners to the Safe Church, Safe Communities series if needed.  </a:t>
            </a:r>
          </a:p>
        </p:txBody>
      </p:sp>
      <p:sp>
        <p:nvSpPr>
          <p:cNvPr id="4" name="Slide Number Placeholder 3"/>
          <p:cNvSpPr>
            <a:spLocks noGrp="1"/>
          </p:cNvSpPr>
          <p:nvPr>
            <p:ph type="sldNum" sz="quarter" idx="5"/>
          </p:nvPr>
        </p:nvSpPr>
        <p:spPr/>
        <p:txBody>
          <a:bodyPr/>
          <a:lstStyle/>
          <a:p>
            <a:fld id="{BC4EFFE5-4D21-4A3A-8830-98F47A77FF7B}" type="slidenum">
              <a:rPr lang="en-US" smtClean="0"/>
              <a:t>1</a:t>
            </a:fld>
            <a:endParaRPr lang="en-US" dirty="0"/>
          </a:p>
        </p:txBody>
      </p:sp>
    </p:spTree>
    <p:extLst>
      <p:ext uri="{BB962C8B-B14F-4D97-AF65-F5344CB8AC3E}">
        <p14:creationId xmlns:p14="http://schemas.microsoft.com/office/powerpoint/2010/main" val="3346588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Diversity is the presence of different individual and collective identities in a community, including race, gender, age, religion, sexual orientation, ethnicity, national origin, socioeconomic status, language, and physical ability. </a:t>
            </a:r>
            <a:endParaRPr lang="en-US" sz="1800" dirty="0">
              <a:solidFill>
                <a:prstClr val="black"/>
              </a:solidFill>
              <a:latin typeface="Microsoft Sans Serif" panose="020B0604020202020204" pitchFamily="34" charset="0"/>
            </a:endParaRPr>
          </a:p>
          <a:p>
            <a:endParaRPr lang="en-US" sz="1800" dirty="0">
              <a:solidFill>
                <a:srgbClr val="000000"/>
              </a:solidFill>
              <a:latin typeface="+mn-lt"/>
            </a:endParaRPr>
          </a:p>
          <a:p>
            <a:pPr marL="0" marR="0">
              <a:spcBef>
                <a:spcPts val="200"/>
              </a:spcBef>
              <a:spcAft>
                <a:spcPts val="0"/>
              </a:spcAft>
            </a:pPr>
            <a:r>
              <a:rPr lang="en-US" sz="1800" b="1" dirty="0">
                <a:solidFill>
                  <a:srgbClr val="1F4E79"/>
                </a:solidFill>
                <a:effectLst/>
                <a:latin typeface="+mn-lt"/>
                <a:ea typeface="Times New Roman" panose="02020603050405020304" pitchFamily="18" charset="0"/>
                <a:cs typeface="Times New Roman" panose="02020603050405020304" pitchFamily="18" charset="0"/>
              </a:rPr>
              <a:t>Facilitator Notes:</a:t>
            </a:r>
          </a:p>
          <a:p>
            <a:pPr marL="0" marR="0">
              <a:spcBef>
                <a:spcPts val="200"/>
              </a:spcBef>
              <a:spcAft>
                <a:spcPts val="0"/>
              </a:spcAft>
            </a:pPr>
            <a:r>
              <a:rPr lang="en-US" sz="1800" b="0" dirty="0">
                <a:solidFill>
                  <a:srgbClr val="1F4E79"/>
                </a:solidFill>
                <a:effectLst/>
                <a:latin typeface="+mn-lt"/>
                <a:ea typeface="Times New Roman" panose="02020603050405020304" pitchFamily="18" charset="0"/>
                <a:cs typeface="Times New Roman" panose="02020603050405020304" pitchFamily="18" charset="0"/>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10</a:t>
            </a:fld>
            <a:endParaRPr lang="en-US"/>
          </a:p>
        </p:txBody>
      </p:sp>
    </p:spTree>
    <p:extLst>
      <p:ext uri="{BB962C8B-B14F-4D97-AF65-F5344CB8AC3E}">
        <p14:creationId xmlns:p14="http://schemas.microsoft.com/office/powerpoint/2010/main" val="228109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Typically these relate to marginalized communities which are those excluded from mainstream social, economic, educational, or cultural life. </a:t>
            </a:r>
          </a:p>
          <a:p>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Examples of marginalized populations include groups excluded due to race, gender identity, sexual orientation, age, physical ability, language, or immigration status.</a:t>
            </a:r>
            <a:endParaRPr lang="en-US" sz="1800" dirty="0">
              <a:solidFill>
                <a:prstClr val="black"/>
              </a:solidFill>
              <a:latin typeface="Microsoft Sans Serif" panose="020B0604020202020204" pitchFamily="34" charset="0"/>
            </a:endParaRPr>
          </a:p>
          <a:p>
            <a:endParaRPr lang="en-US" sz="1800" dirty="0">
              <a:solidFill>
                <a:srgbClr val="000000"/>
              </a:solidFill>
              <a:latin typeface="+mn-lt"/>
            </a:endParaRPr>
          </a:p>
          <a:p>
            <a:pPr marL="0" marR="0">
              <a:spcBef>
                <a:spcPts val="200"/>
              </a:spcBef>
              <a:spcAft>
                <a:spcPts val="0"/>
              </a:spcAft>
            </a:pPr>
            <a:r>
              <a:rPr lang="en-US" sz="1800" b="1" dirty="0">
                <a:solidFill>
                  <a:srgbClr val="1F4E79"/>
                </a:solidFill>
                <a:effectLst/>
                <a:latin typeface="+mn-lt"/>
                <a:ea typeface="Times New Roman" panose="02020603050405020304" pitchFamily="18" charset="0"/>
                <a:cs typeface="Times New Roman" panose="02020603050405020304" pitchFamily="18" charset="0"/>
              </a:rPr>
              <a:t>Facilitator Notes:</a:t>
            </a:r>
          </a:p>
          <a:p>
            <a:pPr marL="0" marR="0">
              <a:spcBef>
                <a:spcPts val="200"/>
              </a:spcBef>
              <a:spcAft>
                <a:spcPts val="0"/>
              </a:spcAft>
            </a:pPr>
            <a:r>
              <a:rPr lang="en-US" sz="1800" b="0" dirty="0">
                <a:solidFill>
                  <a:srgbClr val="1F4E79"/>
                </a:solidFill>
                <a:effectLst/>
                <a:latin typeface="+mn-lt"/>
                <a:ea typeface="Times New Roman" panose="02020603050405020304" pitchFamily="18" charset="0"/>
                <a:cs typeface="Times New Roman" panose="02020603050405020304" pitchFamily="18" charset="0"/>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11</a:t>
            </a:fld>
            <a:endParaRPr lang="en-US"/>
          </a:p>
        </p:txBody>
      </p:sp>
    </p:spTree>
    <p:extLst>
      <p:ext uri="{BB962C8B-B14F-4D97-AF65-F5344CB8AC3E}">
        <p14:creationId xmlns:p14="http://schemas.microsoft.com/office/powerpoint/2010/main" val="4042182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Inclusion is the practice or policy of providing equal access to opportunities and resources for people who might otherwise be excluded or marginalized.</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a:lnSpc>
                <a:spcPct val="105000"/>
              </a:lnSpc>
              <a:spcBef>
                <a:spcPts val="600"/>
              </a:spcBef>
              <a:spcAft>
                <a:spcPts val="40"/>
              </a:spcAft>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12</a:t>
            </a:fld>
            <a:endParaRPr lang="en-US"/>
          </a:p>
        </p:txBody>
      </p:sp>
    </p:spTree>
    <p:extLst>
      <p:ext uri="{BB962C8B-B14F-4D97-AF65-F5344CB8AC3E}">
        <p14:creationId xmlns:p14="http://schemas.microsoft.com/office/powerpoint/2010/main" val="2760032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5000"/>
              </a:lnSpc>
              <a:spcBef>
                <a:spcPts val="600"/>
              </a:spcBef>
              <a:spcAft>
                <a:spcPts val="40"/>
              </a:spcAft>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a:lnSpc>
                <a:spcPct val="105000"/>
              </a:lnSpc>
              <a:spcBef>
                <a:spcPts val="600"/>
              </a:spcBef>
              <a:spcAft>
                <a:spcPts val="40"/>
              </a:spcAft>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Assign each group one term to explain to the rest of the class (If you have more than three groups, you can assign other groups to come up with an example of a term)</a:t>
            </a:r>
          </a:p>
          <a:p>
            <a:pPr marL="0" marR="0">
              <a:lnSpc>
                <a:spcPct val="105000"/>
              </a:lnSpc>
              <a:spcBef>
                <a:spcPts val="600"/>
              </a:spcBef>
              <a:spcAft>
                <a:spcPts val="40"/>
              </a:spcAft>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Inclusion</a:t>
            </a:r>
          </a:p>
          <a:p>
            <a:pPr marL="0" marR="0">
              <a:lnSpc>
                <a:spcPct val="105000"/>
              </a:lnSpc>
              <a:spcBef>
                <a:spcPts val="600"/>
              </a:spcBef>
              <a:spcAft>
                <a:spcPts val="40"/>
              </a:spcAft>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Diversity</a:t>
            </a:r>
          </a:p>
          <a:p>
            <a:pPr marL="0" marR="0">
              <a:lnSpc>
                <a:spcPct val="105000"/>
              </a:lnSpc>
              <a:spcBef>
                <a:spcPts val="600"/>
              </a:spcBef>
              <a:spcAft>
                <a:spcPts val="40"/>
              </a:spcAft>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Marginalized Community</a:t>
            </a:r>
          </a:p>
          <a:p>
            <a:pPr marL="0" marR="0">
              <a:lnSpc>
                <a:spcPct val="105000"/>
              </a:lnSpc>
              <a:spcBef>
                <a:spcPts val="600"/>
              </a:spcBef>
              <a:spcAft>
                <a:spcPts val="40"/>
              </a:spcAft>
            </a:pPr>
            <a:endPar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Give groups ten minutes to generate their definitions; be sure to move around the room to check in with each group as they’re working to give them feedback. Then, have each group present their definition. Make sure to immediately address any inaccuracies or misconceptions in a gentle way. Avoid making learners feel criticized. </a:t>
            </a:r>
          </a:p>
        </p:txBody>
      </p:sp>
      <p:sp>
        <p:nvSpPr>
          <p:cNvPr id="4" name="Slide Number Placeholder 3"/>
          <p:cNvSpPr>
            <a:spLocks noGrp="1"/>
          </p:cNvSpPr>
          <p:nvPr>
            <p:ph type="sldNum" sz="quarter" idx="5"/>
          </p:nvPr>
        </p:nvSpPr>
        <p:spPr/>
        <p:txBody>
          <a:bodyPr/>
          <a:lstStyle/>
          <a:p>
            <a:fld id="{BC4EFFE5-4D21-4A3A-8830-98F47A77FF7B}" type="slidenum">
              <a:rPr lang="en-US" smtClean="0"/>
              <a:t>13</a:t>
            </a:fld>
            <a:endParaRPr lang="en-US"/>
          </a:p>
        </p:txBody>
      </p:sp>
    </p:spTree>
    <p:extLst>
      <p:ext uri="{BB962C8B-B14F-4D97-AF65-F5344CB8AC3E}">
        <p14:creationId xmlns:p14="http://schemas.microsoft.com/office/powerpoint/2010/main" val="975098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A diverse and inclusive community begins when the contributions, opinions, perspectives of marginalized groups of people are valued and integrated into the whole. </a:t>
            </a:r>
          </a:p>
          <a:p>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An inclusive community is one where any person or group can feel welcomed, respected, supported and valued to participate fully.</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a:lnSpc>
                <a:spcPct val="105000"/>
              </a:lnSpc>
              <a:spcBef>
                <a:spcPts val="600"/>
              </a:spcBef>
              <a:spcAft>
                <a:spcPts val="40"/>
              </a:spcAft>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N/A</a:t>
            </a: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14</a:t>
            </a:fld>
            <a:endParaRPr lang="en-US"/>
          </a:p>
        </p:txBody>
      </p:sp>
    </p:spTree>
    <p:extLst>
      <p:ext uri="{BB962C8B-B14F-4D97-AF65-F5344CB8AC3E}">
        <p14:creationId xmlns:p14="http://schemas.microsoft.com/office/powerpoint/2010/main" val="25113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Let’s take a moment to consider the following scenario:</a:t>
            </a:r>
          </a:p>
          <a:p>
            <a:r>
              <a:rPr lang="en-US" sz="1800" dirty="0">
                <a:solidFill>
                  <a:srgbClr val="000000"/>
                </a:solidFill>
                <a:latin typeface="Lato" panose="020F0502020204030203" pitchFamily="34" charset="0"/>
              </a:rPr>
              <a:t>Jim is in a vestry meeting and notices the woman next to him, Shonda, hasn’t spoken at all. When she does, another person interrupts her and moves onto a different subject. Jim knows this isn’t right and Shonda is being excluded, but he isn’t sure what to do. He knows the vestry group well and no one would intentionally exclude someone, but it’s uncomfortable and Jim isn’t sure what to say. He decides to smile at Shonda to show he sees her, and then looks away. </a:t>
            </a:r>
          </a:p>
          <a:p>
            <a:endParaRPr lang="en-US" sz="180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a:p>
            <a:pPr marL="0" marR="0" lvl="0" indent="0" algn="l" defTabSz="914400" rtl="0" eaLnBrk="1" fontAlgn="auto" latinLnBrk="0" hangingPunct="1">
              <a:lnSpc>
                <a:spcPct val="105000"/>
              </a:lnSpc>
              <a:spcBef>
                <a:spcPts val="600"/>
              </a:spcBef>
              <a:spcAft>
                <a:spcPts val="40"/>
              </a:spcAft>
              <a:buClrTx/>
              <a:buSzTx/>
              <a:buFontTx/>
              <a:buNone/>
              <a:tabLst/>
              <a:defRPr/>
            </a:pPr>
            <a:r>
              <a:rPr lang="en-US" sz="1800" b="0" dirty="0">
                <a:solidFill>
                  <a:srgbClr val="000000"/>
                </a:solidFill>
                <a:effectLst/>
                <a:latin typeface="+mn-lt"/>
                <a:ea typeface="MS Mincho" panose="02020609040205080304" pitchFamily="49" charset="-128"/>
                <a:cs typeface="Times New Roman" panose="02020603050405020304" pitchFamily="18" charset="0"/>
              </a:rPr>
              <a:t>After reading the scenario, ask: “</a:t>
            </a:r>
            <a:r>
              <a:rPr lang="en-US" sz="1800" dirty="0">
                <a:solidFill>
                  <a:srgbClr val="000000"/>
                </a:solidFill>
                <a:latin typeface="Lato" panose="020F0502020204030203" pitchFamily="34" charset="0"/>
              </a:rPr>
              <a:t>Have you ever felt like Jim or Shonda?</a:t>
            </a:r>
            <a:r>
              <a:rPr lang="en-US" sz="1800" b="0" dirty="0">
                <a:solidFill>
                  <a:srgbClr val="000000"/>
                </a:solidFill>
                <a:effectLst/>
                <a:latin typeface="+mn-lt"/>
                <a:ea typeface="MS Mincho" panose="02020609040205080304" pitchFamily="49" charset="-128"/>
                <a:cs typeface="Times New Roman" panose="02020603050405020304" pitchFamily="18" charset="0"/>
              </a:rPr>
              <a:t>” and ask learners to share their experiences.</a:t>
            </a:r>
            <a:endParaRPr lang="en-US" sz="18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15</a:t>
            </a:fld>
            <a:endParaRPr lang="en-US"/>
          </a:p>
        </p:txBody>
      </p:sp>
    </p:spTree>
    <p:extLst>
      <p:ext uri="{BB962C8B-B14F-4D97-AF65-F5344CB8AC3E}">
        <p14:creationId xmlns:p14="http://schemas.microsoft.com/office/powerpoint/2010/main" val="449886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Jim’s situation is likely a familiar one. We all encounter moments of exclusion in our day-to-day lives, and it can be challenging to know how to respond. Remember we have a responsibility to promote and exemplify inclusion in our community. Small interactions like the example with Jim and Shonda are often the most powerful in creating inclusivity. </a:t>
            </a:r>
          </a:p>
          <a:p>
            <a:endParaRPr lang="en-US" sz="1800" dirty="0">
              <a:solidFill>
                <a:srgbClr val="000000"/>
              </a:solidFill>
              <a:latin typeface="Lato" panose="020F0502020204030203" pitchFamily="34" charset="0"/>
            </a:endParaRPr>
          </a:p>
          <a:p>
            <a:r>
              <a:rPr lang="en-US" sz="1800" dirty="0">
                <a:solidFill>
                  <a:srgbClr val="000000"/>
                </a:solidFill>
                <a:latin typeface="Lato" panose="020F0502020204030203" pitchFamily="34" charset="0"/>
              </a:rPr>
              <a:t>Later in this course, we will revisit this scenario. </a:t>
            </a:r>
            <a:endParaRPr lang="en-US" sz="1800" dirty="0">
              <a:solidFill>
                <a:prstClr val="black"/>
              </a:solidFill>
              <a:latin typeface="Microsoft Sans Serif" panose="020B0604020202020204" pitchFamily="34" charset="0"/>
            </a:endParaRPr>
          </a:p>
          <a:p>
            <a:endParaRPr lang="en-US" sz="180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a:p>
            <a:pPr marL="0" marR="0">
              <a:lnSpc>
                <a:spcPct val="105000"/>
              </a:lnSpc>
              <a:spcBef>
                <a:spcPts val="600"/>
              </a:spcBef>
              <a:spcAft>
                <a:spcPts val="40"/>
              </a:spcAft>
            </a:pPr>
            <a:r>
              <a:rPr lang="en-US" sz="1800" b="0" dirty="0">
                <a:solidFill>
                  <a:srgbClr val="000000"/>
                </a:solidFill>
                <a:effectLst/>
                <a:latin typeface="+mn-lt"/>
                <a:ea typeface="MS Mincho" panose="02020609040205080304" pitchFamily="49" charset="-128"/>
                <a:cs typeface="Times New Roman" panose="02020603050405020304" pitchFamily="18" charset="0"/>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16</a:t>
            </a:fld>
            <a:endParaRPr lang="en-US"/>
          </a:p>
        </p:txBody>
      </p:sp>
    </p:spTree>
    <p:extLst>
      <p:ext uri="{BB962C8B-B14F-4D97-AF65-F5344CB8AC3E}">
        <p14:creationId xmlns:p14="http://schemas.microsoft.com/office/powerpoint/2010/main" val="3120352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464646"/>
                </a:solidFill>
                <a:latin typeface="Calibri" panose="020F0502020204030204" pitchFamily="34" charset="0"/>
              </a:rPr>
              <a:t>Video:</a:t>
            </a:r>
          </a:p>
          <a:p>
            <a:r>
              <a:rPr lang="en-US" sz="1800" dirty="0">
                <a:solidFill>
                  <a:srgbClr val="464646"/>
                </a:solidFill>
                <a:latin typeface="Calibri" panose="020F0502020204030204" pitchFamily="34" charset="0"/>
              </a:rPr>
              <a:t>Click the play button to play the video.</a:t>
            </a:r>
          </a:p>
          <a:p>
            <a:endParaRPr lang="en-US" sz="1800" dirty="0">
              <a:solidFill>
                <a:srgbClr val="464646"/>
              </a:solidFill>
              <a:latin typeface="Calibri" panose="020F0502020204030204" pitchFamily="34" charset="0"/>
            </a:endParaRPr>
          </a:p>
          <a:p>
            <a:r>
              <a:rPr lang="en-US" sz="1800" b="1" dirty="0">
                <a:solidFill>
                  <a:srgbClr val="464646"/>
                </a:solidFill>
                <a:latin typeface="Calibri" panose="020F0502020204030204" pitchFamily="34" charset="0"/>
              </a:rPr>
              <a:t>Facilitator Notes: </a:t>
            </a:r>
          </a:p>
          <a:p>
            <a:r>
              <a:rPr lang="en-US" sz="1800" dirty="0">
                <a:solidFill>
                  <a:srgbClr val="464646"/>
                </a:solidFill>
                <a:latin typeface="Calibri" panose="020F0502020204030204" pitchFamily="34" charset="0"/>
              </a:rPr>
              <a:t>Direct link to video - https://player.vimeo.com/video/689736110?h=5e98eb9ee6&amp;amp;badge=0&amp;amp;autopause=0&amp;amp;player_id=0&amp;amp;app_id=58479</a:t>
            </a:r>
          </a:p>
          <a:p>
            <a:endParaRPr lang="en-US" sz="1800" dirty="0">
              <a:solidFill>
                <a:srgbClr val="464646"/>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17</a:t>
            </a:fld>
            <a:endParaRPr lang="en-US" dirty="0"/>
          </a:p>
        </p:txBody>
      </p:sp>
    </p:spTree>
    <p:extLst>
      <p:ext uri="{BB962C8B-B14F-4D97-AF65-F5344CB8AC3E}">
        <p14:creationId xmlns:p14="http://schemas.microsoft.com/office/powerpoint/2010/main" val="2020078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64646"/>
                </a:solidFill>
                <a:latin typeface="Calibri" panose="020F0502020204030204" pitchFamily="34" charset="0"/>
              </a:rPr>
              <a:t>Ask: “Padraic Collins-</a:t>
            </a:r>
            <a:r>
              <a:rPr lang="en-US" sz="1800" dirty="0" err="1">
                <a:solidFill>
                  <a:srgbClr val="464646"/>
                </a:solidFill>
                <a:latin typeface="Calibri" panose="020F0502020204030204" pitchFamily="34" charset="0"/>
              </a:rPr>
              <a:t>Bohrer</a:t>
            </a:r>
            <a:r>
              <a:rPr lang="en-US" sz="1800" dirty="0">
                <a:solidFill>
                  <a:srgbClr val="464646"/>
                </a:solidFill>
                <a:latin typeface="Calibri" panose="020F0502020204030204" pitchFamily="34" charset="0"/>
              </a:rPr>
              <a:t> spoke about self-advocacy in this video and the importance of being invited to the table. How can we play a role in inviting people to the table? How can we raise awareness in our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464646"/>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64646"/>
                </a:solidFill>
                <a:latin typeface="Calibri" panose="020F0502020204030204" pitchFamily="34" charset="0"/>
              </a:rPr>
              <a:t>Have learners discuss in their groups for five minutes and select a group representative to share their ideas with the larger class. Have each group share; encourage brainstorming and conversation.</a:t>
            </a:r>
          </a:p>
          <a:p>
            <a:pPr marL="0" marR="0">
              <a:spcBef>
                <a:spcPts val="0"/>
              </a:spcBef>
              <a:spcAft>
                <a:spcPts val="0"/>
              </a:spcAft>
            </a:pPr>
            <a:endParaRPr lang="en-US" sz="1800" b="1"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endParaRPr lang="en-US" sz="1800" b="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endParaRPr lang="en-US" sz="1800" b="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18</a:t>
            </a:fld>
            <a:endParaRPr lang="en-US"/>
          </a:p>
        </p:txBody>
      </p:sp>
    </p:spTree>
    <p:extLst>
      <p:ext uri="{BB962C8B-B14F-4D97-AF65-F5344CB8AC3E}">
        <p14:creationId xmlns:p14="http://schemas.microsoft.com/office/powerpoint/2010/main" val="807492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Understanding inclusion begins with awareness. A person’s attitude, listening to others, and communicating can start to foster an environment where all people feel safe to freely participate, contribute, and share their voice.</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N/A</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C4EFFE5-4D21-4A3A-8830-98F47A77FF7B}" type="slidenum">
              <a:rPr lang="en-US" smtClean="0"/>
              <a:t>19</a:t>
            </a:fld>
            <a:endParaRPr lang="en-US" dirty="0"/>
          </a:p>
        </p:txBody>
      </p:sp>
    </p:spTree>
    <p:extLst>
      <p:ext uri="{BB962C8B-B14F-4D97-AF65-F5344CB8AC3E}">
        <p14:creationId xmlns:p14="http://schemas.microsoft.com/office/powerpoint/2010/main" val="1980626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Lato" panose="020F0502020204030203" pitchFamily="34" charset="0"/>
              </a:rPr>
              <a:t>1 Corinthians 12:12, 26-27</a:t>
            </a:r>
          </a:p>
          <a:p>
            <a:r>
              <a:rPr lang="en-US" sz="1800" b="0" baseline="30000" dirty="0">
                <a:solidFill>
                  <a:srgbClr val="000000"/>
                </a:solidFill>
                <a:latin typeface="Lato" panose="020F0502020204030203" pitchFamily="34" charset="0"/>
              </a:rPr>
              <a:t>12 </a:t>
            </a:r>
            <a:r>
              <a:rPr lang="en-US" sz="1800" b="0" baseline="0" dirty="0">
                <a:solidFill>
                  <a:srgbClr val="000000"/>
                </a:solidFill>
                <a:latin typeface="Lato" panose="020F0502020204030203" pitchFamily="34" charset="0"/>
              </a:rPr>
              <a:t>Christ is just like the human body—a body is a unit and has many parts; and all the parts of the body are one body, even though there are many. </a:t>
            </a:r>
            <a:r>
              <a:rPr lang="en-US" sz="1800" b="0" baseline="30000" dirty="0">
                <a:solidFill>
                  <a:srgbClr val="000000"/>
                </a:solidFill>
                <a:latin typeface="Lato" panose="020F0502020204030203" pitchFamily="34" charset="0"/>
              </a:rPr>
              <a:t> 26 </a:t>
            </a:r>
            <a:r>
              <a:rPr lang="en-US" sz="1800" b="0" baseline="0" dirty="0">
                <a:solidFill>
                  <a:srgbClr val="000000"/>
                </a:solidFill>
                <a:latin typeface="Lato" panose="020F0502020204030203" pitchFamily="34" charset="0"/>
              </a:rPr>
              <a:t>If one part suffers, all the parts suffer with it; if one part gets the glory, all the parts celebrate with it. </a:t>
            </a:r>
            <a:r>
              <a:rPr lang="en-US" sz="1800" b="0" baseline="30000" dirty="0">
                <a:solidFill>
                  <a:srgbClr val="000000"/>
                </a:solidFill>
                <a:latin typeface="Lato" panose="020F0502020204030203" pitchFamily="34" charset="0"/>
              </a:rPr>
              <a:t>27 </a:t>
            </a:r>
            <a:r>
              <a:rPr lang="en-US" sz="1800" b="0" baseline="0" dirty="0">
                <a:solidFill>
                  <a:srgbClr val="000000"/>
                </a:solidFill>
                <a:latin typeface="Lato" panose="020F0502020204030203" pitchFamily="34" charset="0"/>
              </a:rPr>
              <a:t>You are the body of Christ and parts of each other. (Common English Bible)</a:t>
            </a:r>
            <a:endParaRPr lang="en-US" sz="1800" b="0" baseline="0" dirty="0">
              <a:solidFill>
                <a:prstClr val="black"/>
              </a:solidFill>
              <a:latin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2</a:t>
            </a:fld>
            <a:endParaRPr lang="en-US"/>
          </a:p>
        </p:txBody>
      </p:sp>
    </p:spTree>
    <p:extLst>
      <p:ext uri="{BB962C8B-B14F-4D97-AF65-F5344CB8AC3E}">
        <p14:creationId xmlns:p14="http://schemas.microsoft.com/office/powerpoint/2010/main" val="308622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Verdana" panose="020B0604030504040204" pitchFamily="34" charset="0"/>
              </a:rPr>
              <a:t>A positive attitude opens the door to inclusion. </a:t>
            </a:r>
          </a:p>
          <a:p>
            <a:endParaRPr lang="en-US" sz="1800" dirty="0">
              <a:solidFill>
                <a:srgbClr val="000000"/>
              </a:solidFill>
              <a:latin typeface="Verdana" panose="020B0604030504040204" pitchFamily="34" charset="0"/>
            </a:endParaRPr>
          </a:p>
          <a:p>
            <a:r>
              <a:rPr lang="en-US" sz="1800" dirty="0">
                <a:solidFill>
                  <a:srgbClr val="000000"/>
                </a:solidFill>
                <a:latin typeface="Verdana" panose="020B0604030504040204" pitchFamily="34" charset="0"/>
              </a:rPr>
              <a:t>Imagine you are new to a group. You walk in to your first meeting, and Marcus notices you walking in immediately. He makes eye contact with you, smiles, and then walks over and introduces himself. He asks about you, what brought you to the group, and introduces you to the other members. You notice Michelle, another pre-existing member, is doing the same for another new person in the group. You ask Marcus if him and Michelle are leaders. He says they aren’t, they just happened to be the first people to notice the new members.</a:t>
            </a:r>
          </a:p>
          <a:p>
            <a:endParaRPr lang="en-US" sz="1800" dirty="0">
              <a:solidFill>
                <a:srgbClr val="000000"/>
              </a:solidFill>
              <a:latin typeface="Verdana" panose="020B0604030504040204" pitchFamily="34" charset="0"/>
            </a:endParaRPr>
          </a:p>
          <a:p>
            <a:r>
              <a:rPr lang="en-US" sz="1800" dirty="0">
                <a:solidFill>
                  <a:srgbClr val="000000"/>
                </a:solidFill>
                <a:latin typeface="Verdana" panose="020B0604030504040204" pitchFamily="34" charset="0"/>
              </a:rPr>
              <a:t>Now let’s imagine that scenario plays out differently.</a:t>
            </a:r>
          </a:p>
          <a:p>
            <a:r>
              <a:rPr lang="en-US" sz="1800" dirty="0">
                <a:solidFill>
                  <a:srgbClr val="000000"/>
                </a:solidFill>
                <a:latin typeface="Verdana" panose="020B0604030504040204" pitchFamily="34" charset="0"/>
              </a:rPr>
              <a:t>You walk into your first meeting, and Marcus notices you walking in immediately. He makes eye contact with you and briefly smiles before continuing his conversation with another member. The pre-existing members seem nice enough, but they’re talking amongst themselves and don’t seem too interested in you or the other new member. You introduce yourself to a few people, but you’re having a bit of trouble keeping up with the conversations because you’re new and don’t know the background information. </a:t>
            </a:r>
            <a:br>
              <a:rPr lang="en-US" sz="1800" dirty="0">
                <a:solidFill>
                  <a:srgbClr val="000000"/>
                </a:solidFill>
                <a:latin typeface="Verdana" panose="020B0604030504040204" pitchFamily="34" charset="0"/>
              </a:rPr>
            </a:br>
            <a:br>
              <a:rPr lang="en-US" sz="1800" dirty="0">
                <a:solidFill>
                  <a:srgbClr val="000000"/>
                </a:solidFill>
                <a:latin typeface="Verdana" panose="020B0604030504040204" pitchFamily="34" charset="0"/>
              </a:rPr>
            </a:br>
            <a:endParaRPr lang="en-US" sz="120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200" b="1" dirty="0">
                <a:solidFill>
                  <a:srgbClr val="000000"/>
                </a:solidFill>
                <a:effectLst/>
                <a:latin typeface="+mn-lt"/>
                <a:ea typeface="MS Mincho" panose="02020609040205080304" pitchFamily="49" charset="-128"/>
                <a:cs typeface="Times New Roman" panose="02020603050405020304" pitchFamily="18" charset="0"/>
              </a:rPr>
              <a:t>Facilitator Notes:</a:t>
            </a:r>
          </a:p>
          <a:p>
            <a:pPr marL="0" marR="0">
              <a:lnSpc>
                <a:spcPct val="105000"/>
              </a:lnSpc>
              <a:spcBef>
                <a:spcPts val="600"/>
              </a:spcBef>
              <a:spcAft>
                <a:spcPts val="40"/>
              </a:spcAft>
            </a:pPr>
            <a:r>
              <a:rPr lang="en-US" sz="1200" b="0" dirty="0">
                <a:solidFill>
                  <a:srgbClr val="000000"/>
                </a:solidFill>
                <a:effectLst/>
                <a:latin typeface="+mn-lt"/>
                <a:ea typeface="MS Mincho" panose="02020609040205080304" pitchFamily="49" charset="-128"/>
                <a:cs typeface="Times New Roman" panose="02020603050405020304" pitchFamily="18" charset="0"/>
              </a:rPr>
              <a:t>Ask: “Take a moment to reflect on the two examples. Which group conveys a positive and welcoming attitude to its newest members?” Have learners to raise hands to indicate example 1 or example 2. </a:t>
            </a:r>
          </a:p>
          <a:p>
            <a:endParaRPr lang="en-US"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20</a:t>
            </a:fld>
            <a:endParaRPr lang="en-US" dirty="0"/>
          </a:p>
        </p:txBody>
      </p:sp>
    </p:spTree>
    <p:extLst>
      <p:ext uri="{BB962C8B-B14F-4D97-AF65-F5344CB8AC3E}">
        <p14:creationId xmlns:p14="http://schemas.microsoft.com/office/powerpoint/2010/main" val="3432732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Verdana" panose="020B0604030504040204" pitchFamily="34" charset="0"/>
              </a:rPr>
              <a:t>In the previous slide, we considered two different examples of how a group could welcome new members.</a:t>
            </a:r>
          </a:p>
          <a:p>
            <a:br>
              <a:rPr lang="en-US" sz="1800" dirty="0">
                <a:solidFill>
                  <a:srgbClr val="000000"/>
                </a:solidFill>
                <a:latin typeface="Verdana" panose="020B0604030504040204" pitchFamily="34" charset="0"/>
              </a:rPr>
            </a:br>
            <a:r>
              <a:rPr lang="en-US" sz="1800" dirty="0">
                <a:solidFill>
                  <a:srgbClr val="000000"/>
                </a:solidFill>
                <a:latin typeface="Verdana" panose="020B0604030504040204" pitchFamily="34" charset="0"/>
              </a:rPr>
              <a:t>In both examples, the group would likely describe itself as inclusive and welcoming to new members, but only one truly exemplified a positive and open attitude. Pay special attention to Marcus and Michelle’s roles as non-leaders of the group- to be welcoming and pro-active. Each person in the group needs to take the time to greet people authentically and be hospitable. </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200" b="1"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200" b="1" dirty="0">
                <a:solidFill>
                  <a:srgbClr val="000000"/>
                </a:solidFill>
                <a:effectLst/>
                <a:latin typeface="+mn-lt"/>
                <a:ea typeface="MS Mincho" panose="02020609040205080304" pitchFamily="49" charset="-128"/>
                <a:cs typeface="Times New Roman" panose="02020603050405020304" pitchFamily="18" charset="0"/>
              </a:rPr>
              <a:t>Facilitator Notes:</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 N/A</a:t>
            </a:r>
          </a:p>
          <a:p>
            <a:pPr marL="0" marR="0">
              <a:lnSpc>
                <a:spcPct val="105000"/>
              </a:lnSpc>
              <a:spcBef>
                <a:spcPts val="600"/>
              </a:spcBef>
              <a:spcAft>
                <a:spcPts val="40"/>
              </a:spcAft>
            </a:pPr>
            <a:endParaRPr lang="en-US" sz="1200" dirty="0">
              <a:solidFill>
                <a:srgbClr val="000000"/>
              </a:solidFill>
              <a:effectLst/>
              <a:latin typeface="+mn-lt"/>
              <a:ea typeface="MS Mincho" panose="02020609040205080304" pitchFamily="49" charset="-128"/>
              <a:cs typeface="Times New Roman" panose="02020603050405020304" pitchFamily="18" charset="0"/>
            </a:endParaRPr>
          </a:p>
          <a:p>
            <a:endParaRPr lang="en-US"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21</a:t>
            </a:fld>
            <a:endParaRPr lang="en-US" dirty="0"/>
          </a:p>
        </p:txBody>
      </p:sp>
    </p:spTree>
    <p:extLst>
      <p:ext uri="{BB962C8B-B14F-4D97-AF65-F5344CB8AC3E}">
        <p14:creationId xmlns:p14="http://schemas.microsoft.com/office/powerpoint/2010/main" val="926646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Verdana" panose="020B0604030504040204" pitchFamily="34" charset="0"/>
              </a:rPr>
              <a:t>Active listening can create a foundation for a safe space for marginalized people. </a:t>
            </a:r>
            <a:r>
              <a:rPr lang="en-US" sz="1800" dirty="0">
                <a:solidFill>
                  <a:srgbClr val="2D2926"/>
                </a:solidFill>
                <a:latin typeface="Verdana" panose="020B0604030504040204" pitchFamily="34" charset="0"/>
              </a:rPr>
              <a:t>Active listening is paying attention and making a conscious effort to hear and understand what’s being said, not simply waiting your turn to speak.</a:t>
            </a:r>
            <a:endParaRPr lang="en-US" sz="1800" dirty="0">
              <a:solidFill>
                <a:srgbClr val="000000"/>
              </a:solidFill>
              <a:latin typeface="Verdana" panose="020B0604030504040204" pitchFamily="34" charset="0"/>
            </a:endParaRPr>
          </a:p>
          <a:p>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r>
              <a:rPr lang="en-US" sz="1200" b="1" dirty="0">
                <a:solidFill>
                  <a:srgbClr val="000000"/>
                </a:solidFill>
                <a:effectLst/>
                <a:latin typeface="+mn-lt"/>
                <a:ea typeface="MS Mincho" panose="02020609040205080304" pitchFamily="49" charset="-128"/>
                <a:cs typeface="Times New Roman" panose="02020603050405020304" pitchFamily="18" charset="0"/>
              </a:rPr>
              <a:t>Facilitator Notes:</a:t>
            </a:r>
          </a:p>
          <a:p>
            <a:pPr marL="0" marR="0">
              <a:lnSpc>
                <a:spcPct val="105000"/>
              </a:lnSpc>
              <a:spcBef>
                <a:spcPts val="600"/>
              </a:spcBef>
              <a:spcAft>
                <a:spcPts val="40"/>
              </a:spcAft>
            </a:pPr>
            <a:r>
              <a:rPr lang="en-US" sz="1200" b="0" dirty="0">
                <a:solidFill>
                  <a:srgbClr val="000000"/>
                </a:solidFill>
                <a:effectLst/>
                <a:latin typeface="+mn-lt"/>
                <a:ea typeface="MS Mincho" panose="02020609040205080304" pitchFamily="49" charset="-128"/>
                <a:cs typeface="Times New Roman" panose="02020603050405020304" pitchFamily="18" charset="0"/>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22</a:t>
            </a:fld>
            <a:endParaRPr lang="en-US" dirty="0"/>
          </a:p>
        </p:txBody>
      </p:sp>
    </p:spTree>
    <p:extLst>
      <p:ext uri="{BB962C8B-B14F-4D97-AF65-F5344CB8AC3E}">
        <p14:creationId xmlns:p14="http://schemas.microsoft.com/office/powerpoint/2010/main" val="1389056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Verdana" panose="020B0604030504040204" pitchFamily="34" charset="0"/>
              </a:rPr>
              <a:t>Here are a few things you can do to demonstrate active listening:</a:t>
            </a:r>
          </a:p>
          <a:p>
            <a:pPr marL="285750" indent="-285750">
              <a:buFont typeface="Arial" panose="020B0604020202020204" pitchFamily="34" charset="0"/>
              <a:buChar char="•"/>
            </a:pPr>
            <a:r>
              <a:rPr lang="en-US" sz="1800" dirty="0">
                <a:solidFill>
                  <a:srgbClr val="2D2926"/>
                </a:solidFill>
                <a:latin typeface="Verdana" panose="020B0604030504040204" pitchFamily="34" charset="0"/>
              </a:rPr>
              <a:t>Ask the person to share their story. This opens a dialogue with the marginalized person and can build trust and rapport.</a:t>
            </a:r>
          </a:p>
          <a:p>
            <a:pPr marL="285750" indent="-285750">
              <a:buFont typeface="Arial" panose="020B0604020202020204" pitchFamily="34" charset="0"/>
              <a:buChar char="•"/>
            </a:pPr>
            <a:r>
              <a:rPr lang="en-US" sz="1800" dirty="0">
                <a:solidFill>
                  <a:srgbClr val="2D2926"/>
                </a:solidFill>
                <a:latin typeface="Verdana" panose="020B0604030504040204" pitchFamily="34" charset="0"/>
              </a:rPr>
              <a:t>Maintain eye contact and stay involved in the conversation. </a:t>
            </a:r>
          </a:p>
          <a:p>
            <a:pPr marL="285750" indent="-285750">
              <a:buFont typeface="Arial" panose="020B0604020202020204" pitchFamily="34" charset="0"/>
              <a:buChar char="•"/>
            </a:pPr>
            <a:r>
              <a:rPr lang="en-US" sz="1800" dirty="0">
                <a:solidFill>
                  <a:srgbClr val="2D2926"/>
                </a:solidFill>
                <a:latin typeface="Verdana" panose="020B0604030504040204" pitchFamily="34" charset="0"/>
              </a:rPr>
              <a:t>Before you share your opinion, pause and reflect. Listening will likely be the best path to build a relationship with the person. Sometimes all a person needs is to be listened to.</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200" b="1"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200" b="1" dirty="0">
                <a:solidFill>
                  <a:srgbClr val="000000"/>
                </a:solidFill>
                <a:effectLst/>
                <a:latin typeface="+mn-lt"/>
                <a:ea typeface="MS Mincho" panose="02020609040205080304" pitchFamily="49" charset="-128"/>
                <a:cs typeface="Times New Roman" panose="02020603050405020304" pitchFamily="18" charset="0"/>
              </a:rPr>
              <a:t>Facilitator Notes:</a:t>
            </a:r>
          </a:p>
          <a:p>
            <a:pPr marL="0" marR="0">
              <a:lnSpc>
                <a:spcPct val="105000"/>
              </a:lnSpc>
              <a:spcBef>
                <a:spcPts val="600"/>
              </a:spcBef>
              <a:spcAft>
                <a:spcPts val="40"/>
              </a:spcAft>
            </a:pPr>
            <a:r>
              <a:rPr lang="en-US" sz="1200" b="0" dirty="0">
                <a:solidFill>
                  <a:srgbClr val="000000"/>
                </a:solidFill>
                <a:effectLst/>
                <a:latin typeface="+mn-lt"/>
                <a:ea typeface="MS Mincho" panose="02020609040205080304" pitchFamily="49" charset="-128"/>
                <a:cs typeface="Times New Roman" panose="02020603050405020304" pitchFamily="18" charset="0"/>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23</a:t>
            </a:fld>
            <a:endParaRPr lang="en-US" dirty="0"/>
          </a:p>
        </p:txBody>
      </p:sp>
    </p:spTree>
    <p:extLst>
      <p:ext uri="{BB962C8B-B14F-4D97-AF65-F5344CB8AC3E}">
        <p14:creationId xmlns:p14="http://schemas.microsoft.com/office/powerpoint/2010/main" val="3089855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Verdana" panose="020B0604030504040204" pitchFamily="34" charset="0"/>
              </a:rPr>
              <a:t>Throughout our day, we send, receive, and process information, both written and verbally. We rarely question our communication style and think one style fits all. However, each person may bring a different culture or communication habits to the interaction, and their communication style may differ greatly from yours. Small changes in how you communicate make a big impact.</a:t>
            </a:r>
            <a:endParaRPr lang="en-US" sz="1800" dirty="0">
              <a:solidFill>
                <a:prstClr val="black"/>
              </a:solidFill>
              <a:latin typeface="Microsoft Sans Serif" panose="020B0604020202020204" pitchFamily="34" charset="0"/>
            </a:endParaRPr>
          </a:p>
          <a:p>
            <a:endParaRPr lang="en-US" sz="1800" i="0" dirty="0">
              <a:solidFill>
                <a:srgbClr val="000000"/>
              </a:solidFill>
              <a:latin typeface="+mn-lt"/>
            </a:endParaRPr>
          </a:p>
          <a:p>
            <a:pPr marL="0" marR="0">
              <a:lnSpc>
                <a:spcPct val="105000"/>
              </a:lnSpc>
              <a:spcBef>
                <a:spcPts val="600"/>
              </a:spcBef>
              <a:spcAft>
                <a:spcPts val="40"/>
              </a:spcAft>
            </a:pPr>
            <a:r>
              <a:rPr lang="en-US" sz="1200" b="1" dirty="0">
                <a:solidFill>
                  <a:srgbClr val="000000"/>
                </a:solidFill>
                <a:effectLst/>
                <a:latin typeface="+mn-lt"/>
                <a:ea typeface="MS Mincho" panose="02020609040205080304" pitchFamily="49" charset="-128"/>
                <a:cs typeface="Times New Roman" panose="02020603050405020304" pitchFamily="18" charset="0"/>
              </a:rPr>
              <a:t>Facilitator Notes:</a:t>
            </a:r>
          </a:p>
          <a:p>
            <a:pPr marL="0" marR="0">
              <a:lnSpc>
                <a:spcPct val="105000"/>
              </a:lnSpc>
              <a:spcBef>
                <a:spcPts val="600"/>
              </a:spcBef>
              <a:spcAft>
                <a:spcPts val="40"/>
              </a:spcAft>
            </a:pPr>
            <a:r>
              <a:rPr lang="en-US" sz="1200" b="0" dirty="0">
                <a:solidFill>
                  <a:srgbClr val="000000"/>
                </a:solidFill>
                <a:effectLst/>
                <a:latin typeface="+mn-lt"/>
                <a:ea typeface="MS Mincho" panose="02020609040205080304" pitchFamily="49" charset="-128"/>
                <a:cs typeface="Times New Roman" panose="02020603050405020304" pitchFamily="18" charset="0"/>
              </a:rPr>
              <a:t>N/A</a:t>
            </a:r>
          </a:p>
          <a:p>
            <a:endParaRPr lang="en-US" sz="1800" i="0" dirty="0">
              <a:solidFill>
                <a:srgbClr val="000000"/>
              </a:solidFill>
              <a:latin typeface="+mn-lt"/>
            </a:endParaRPr>
          </a:p>
          <a:p>
            <a:endParaRPr lang="en-US" sz="1800" i="0" dirty="0">
              <a:solidFill>
                <a:prstClr val="black"/>
              </a:solidFill>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24</a:t>
            </a:fld>
            <a:endParaRPr lang="en-US" dirty="0"/>
          </a:p>
        </p:txBody>
      </p:sp>
    </p:spTree>
    <p:extLst>
      <p:ext uri="{BB962C8B-B14F-4D97-AF65-F5344CB8AC3E}">
        <p14:creationId xmlns:p14="http://schemas.microsoft.com/office/powerpoint/2010/main" val="3611528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Verdana" panose="020B0604030504040204" pitchFamily="34" charset="0"/>
              </a:rPr>
              <a:t>When communicating with a person different than you, rethink your communication style. Use simple, direct language. Be clear and courteous. Don’t jump to assumptions if you do not understand. Instead ask for details and more information. Invite the person to share their voice.</a:t>
            </a:r>
            <a:endParaRPr lang="en-US" sz="1800" dirty="0">
              <a:solidFill>
                <a:prstClr val="black"/>
              </a:solidFill>
              <a:latin typeface="Microsoft Sans Serif" panose="020B0604020202020204" pitchFamily="34" charset="0"/>
            </a:endParaRPr>
          </a:p>
          <a:p>
            <a:endParaRPr lang="en-US" sz="1800" i="0" dirty="0">
              <a:solidFill>
                <a:srgbClr val="000000"/>
              </a:solidFill>
              <a:latin typeface="+mn-lt"/>
            </a:endParaRPr>
          </a:p>
          <a:p>
            <a:pPr marL="0" marR="0">
              <a:lnSpc>
                <a:spcPct val="105000"/>
              </a:lnSpc>
              <a:spcBef>
                <a:spcPts val="600"/>
              </a:spcBef>
              <a:spcAft>
                <a:spcPts val="40"/>
              </a:spcAft>
            </a:pPr>
            <a:r>
              <a:rPr lang="en-US" sz="1200" b="1" dirty="0">
                <a:solidFill>
                  <a:srgbClr val="000000"/>
                </a:solidFill>
                <a:effectLst/>
                <a:latin typeface="+mn-lt"/>
                <a:ea typeface="MS Mincho" panose="02020609040205080304" pitchFamily="49" charset="-128"/>
                <a:cs typeface="Times New Roman" panose="02020603050405020304" pitchFamily="18" charset="0"/>
              </a:rPr>
              <a:t>Facilitator Notes:</a:t>
            </a:r>
          </a:p>
          <a:p>
            <a:pPr marL="0" marR="0">
              <a:lnSpc>
                <a:spcPct val="105000"/>
              </a:lnSpc>
              <a:spcBef>
                <a:spcPts val="600"/>
              </a:spcBef>
              <a:spcAft>
                <a:spcPts val="40"/>
              </a:spcAft>
            </a:pPr>
            <a:r>
              <a:rPr lang="en-US" sz="1200" b="0" dirty="0">
                <a:solidFill>
                  <a:srgbClr val="000000"/>
                </a:solidFill>
                <a:effectLst/>
                <a:latin typeface="+mn-lt"/>
                <a:ea typeface="MS Mincho" panose="02020609040205080304" pitchFamily="49" charset="-128"/>
                <a:cs typeface="Times New Roman" panose="02020603050405020304" pitchFamily="18" charset="0"/>
              </a:rPr>
              <a:t>N/A</a:t>
            </a:r>
          </a:p>
          <a:p>
            <a:endParaRPr lang="en-US" sz="1800" i="0" dirty="0">
              <a:solidFill>
                <a:srgbClr val="000000"/>
              </a:solidFill>
              <a:latin typeface="+mn-lt"/>
            </a:endParaRPr>
          </a:p>
          <a:p>
            <a:endParaRPr lang="en-US" sz="1800" i="0" dirty="0">
              <a:solidFill>
                <a:prstClr val="black"/>
              </a:solidFill>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25</a:t>
            </a:fld>
            <a:endParaRPr lang="en-US" dirty="0"/>
          </a:p>
        </p:txBody>
      </p:sp>
    </p:spTree>
    <p:extLst>
      <p:ext uri="{BB962C8B-B14F-4D97-AF65-F5344CB8AC3E}">
        <p14:creationId xmlns:p14="http://schemas.microsoft.com/office/powerpoint/2010/main" val="779961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464646"/>
                </a:solidFill>
                <a:latin typeface="Calibri" panose="020F0502020204030204" pitchFamily="34" charset="0"/>
              </a:rPr>
              <a:t>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64646"/>
                </a:solidFill>
                <a:latin typeface="Calibri" panose="020F0502020204030204" pitchFamily="34" charset="0"/>
              </a:rPr>
              <a:t>Click the play button to play the video.</a:t>
            </a:r>
            <a:endParaRPr lang="en-US" sz="1800" dirty="0">
              <a:solidFill>
                <a:prstClr val="black"/>
              </a:solidFill>
              <a:latin typeface="Microsoft Sans Serif" panose="020B0604020202020204" pitchFamily="34" charset="0"/>
            </a:endParaRPr>
          </a:p>
          <a:p>
            <a:endParaRPr lang="en-US" sz="1800" dirty="0">
              <a:solidFill>
                <a:srgbClr val="464646"/>
              </a:solidFill>
              <a:latin typeface="Calibri" panose="020F0502020204030204" pitchFamily="34" charset="0"/>
            </a:endParaRPr>
          </a:p>
          <a:p>
            <a:r>
              <a:rPr lang="en-US" sz="1800" b="1" dirty="0">
                <a:solidFill>
                  <a:srgbClr val="464646"/>
                </a:solidFill>
                <a:latin typeface="Calibri" panose="020F0502020204030204" pitchFamily="34" charset="0"/>
              </a:rPr>
              <a:t>Facilitator Notes: </a:t>
            </a:r>
          </a:p>
          <a:p>
            <a:endParaRPr lang="en-US" sz="1800" dirty="0">
              <a:solidFill>
                <a:srgbClr val="464646"/>
              </a:solidFill>
              <a:latin typeface="Calibri" panose="020F0502020204030204" pitchFamily="34" charset="0"/>
            </a:endParaRPr>
          </a:p>
          <a:p>
            <a:r>
              <a:rPr lang="en-US" sz="1800" dirty="0">
                <a:solidFill>
                  <a:srgbClr val="464646"/>
                </a:solidFill>
                <a:latin typeface="Calibri" panose="020F0502020204030204" pitchFamily="34" charset="0"/>
              </a:rPr>
              <a:t>Direct link to video - https://player.vimeo.com/video/689785978?h=5a96b3b915&amp;amp;badge=0&amp;amp;autopause=0&amp;amp;player_id=0&amp;amp;app_id=58479</a:t>
            </a:r>
          </a:p>
          <a:p>
            <a:endParaRPr lang="en-US" sz="1800" dirty="0">
              <a:solidFill>
                <a:srgbClr val="464646"/>
              </a:solidFill>
              <a:latin typeface="Calibri" panose="020F0502020204030204" pitchFamily="34" charset="0"/>
            </a:endParaRPr>
          </a:p>
          <a:p>
            <a:r>
              <a:rPr lang="en-US" sz="1800" dirty="0">
                <a:solidFill>
                  <a:srgbClr val="464646"/>
                </a:solidFill>
                <a:latin typeface="Calibri" panose="020F0502020204030204" pitchFamily="34" charset="0"/>
              </a:rPr>
              <a:t>Ask: “Reverend </a:t>
            </a:r>
            <a:r>
              <a:rPr lang="en-US" sz="1800" dirty="0" err="1">
                <a:solidFill>
                  <a:srgbClr val="464646"/>
                </a:solidFill>
                <a:latin typeface="Calibri" panose="020F0502020204030204" pitchFamily="34" charset="0"/>
              </a:rPr>
              <a:t>Shaneequa</a:t>
            </a:r>
            <a:r>
              <a:rPr lang="en-US" sz="1800" dirty="0">
                <a:solidFill>
                  <a:srgbClr val="464646"/>
                </a:solidFill>
                <a:latin typeface="Calibri" panose="020F0502020204030204" pitchFamily="34" charset="0"/>
              </a:rPr>
              <a:t> discusses in this video how she found her voice. How did other members of the community help her find her voice?”</a:t>
            </a:r>
          </a:p>
          <a:p>
            <a:br>
              <a:rPr lang="en-US" sz="1800" dirty="0">
                <a:solidFill>
                  <a:srgbClr val="464646"/>
                </a:solidFill>
                <a:latin typeface="Calibri" panose="020F0502020204030204" pitchFamily="34" charset="0"/>
              </a:rPr>
            </a:br>
            <a:r>
              <a:rPr lang="en-US" sz="1800" dirty="0">
                <a:solidFill>
                  <a:srgbClr val="464646"/>
                </a:solidFill>
                <a:latin typeface="Calibri" panose="020F0502020204030204" pitchFamily="34" charset="0"/>
              </a:rPr>
              <a:t>After learners discuss, ask: “How can we help others to find their voices?”</a:t>
            </a:r>
          </a:p>
          <a:p>
            <a:endParaRPr lang="en-US" sz="1800" dirty="0">
              <a:solidFill>
                <a:srgbClr val="464646"/>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26</a:t>
            </a:fld>
            <a:endParaRPr lang="en-US" dirty="0"/>
          </a:p>
        </p:txBody>
      </p:sp>
    </p:spTree>
    <p:extLst>
      <p:ext uri="{BB962C8B-B14F-4D97-AF65-F5344CB8AC3E}">
        <p14:creationId xmlns:p14="http://schemas.microsoft.com/office/powerpoint/2010/main" val="217959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Let’s revisit the scenario in Lesson 1. You are in a vestry meeting and notice a young man next to you, Kirk, hasn’t spoken at all. When he does, another person interrupts the youth and moves onto a different subject. </a:t>
            </a:r>
          </a:p>
          <a:p>
            <a:endParaRPr lang="en-US" sz="1800" i="0" dirty="0">
              <a:solidFill>
                <a:srgbClr val="000000"/>
              </a:solidFill>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Lato" panose="020F0502020204030203" pitchFamily="34" charset="0"/>
              </a:rPr>
              <a:t>A brief interruption may stop a person from voicing their thoughts. Inviting the person to share their voice creates inclusivity. We have a responsibility to promote and exemplify inclusion in our community. </a:t>
            </a:r>
            <a:endParaRPr lang="en-US" sz="1800" dirty="0">
              <a:solidFill>
                <a:prstClr val="black"/>
              </a:solidFill>
              <a:latin typeface="Microsoft Sans Serif" panose="020B0604020202020204" pitchFamily="34" charset="0"/>
            </a:endParaRPr>
          </a:p>
          <a:p>
            <a:endParaRPr lang="en-US" sz="1800" i="0" dirty="0">
              <a:solidFill>
                <a:srgbClr val="000000"/>
              </a:solidFill>
              <a:latin typeface="+mn-lt"/>
            </a:endParaRPr>
          </a:p>
          <a:p>
            <a:pPr marL="0" marR="0">
              <a:lnSpc>
                <a:spcPct val="105000"/>
              </a:lnSpc>
              <a:spcBef>
                <a:spcPts val="600"/>
              </a:spcBef>
              <a:spcAft>
                <a:spcPts val="40"/>
              </a:spcAft>
            </a:pPr>
            <a:r>
              <a:rPr lang="en-US" sz="1200" b="1" dirty="0">
                <a:solidFill>
                  <a:srgbClr val="000000"/>
                </a:solidFill>
                <a:effectLst/>
                <a:latin typeface="+mn-lt"/>
                <a:ea typeface="MS Mincho" panose="02020609040205080304" pitchFamily="49" charset="-128"/>
                <a:cs typeface="Times New Roman" panose="02020603050405020304" pitchFamily="18" charset="0"/>
              </a:rPr>
              <a:t>Facilitator Notes:</a:t>
            </a:r>
          </a:p>
          <a:p>
            <a:pPr marL="0" marR="0">
              <a:lnSpc>
                <a:spcPct val="105000"/>
              </a:lnSpc>
              <a:spcBef>
                <a:spcPts val="600"/>
              </a:spcBef>
              <a:spcAft>
                <a:spcPts val="40"/>
              </a:spcAft>
            </a:pPr>
            <a:r>
              <a:rPr lang="en-US" sz="1200" b="0" dirty="0">
                <a:solidFill>
                  <a:srgbClr val="000000"/>
                </a:solidFill>
                <a:effectLst/>
                <a:latin typeface="+mn-lt"/>
                <a:ea typeface="MS Mincho" panose="02020609040205080304" pitchFamily="49" charset="-128"/>
                <a:cs typeface="Times New Roman" panose="02020603050405020304" pitchFamily="18" charset="0"/>
              </a:rPr>
              <a:t>Tell learners you’re going to challenge them to come up with a quick response, just like in the scenario. Give learners 30 seconds to (individually) come up with what they would say or do. </a:t>
            </a:r>
          </a:p>
          <a:p>
            <a:pPr marL="0" marR="0">
              <a:lnSpc>
                <a:spcPct val="105000"/>
              </a:lnSpc>
              <a:spcBef>
                <a:spcPts val="600"/>
              </a:spcBef>
              <a:spcAft>
                <a:spcPts val="40"/>
              </a:spcAft>
            </a:pPr>
            <a:endParaRPr lang="en-US" sz="1200" b="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200" b="0" dirty="0">
                <a:solidFill>
                  <a:srgbClr val="000000"/>
                </a:solidFill>
                <a:effectLst/>
                <a:latin typeface="+mn-lt"/>
                <a:ea typeface="MS Mincho" panose="02020609040205080304" pitchFamily="49" charset="-128"/>
                <a:cs typeface="Times New Roman" panose="02020603050405020304" pitchFamily="18" charset="0"/>
              </a:rPr>
              <a:t>Ask learners: “Was it difficult to come up with a response that quickly?” and reinforce the time pressure as part of the reason why we practice inclusive behaviors. By practicing these things, they become natural to us!</a:t>
            </a:r>
          </a:p>
          <a:p>
            <a:pPr marL="0" marR="0">
              <a:lnSpc>
                <a:spcPct val="105000"/>
              </a:lnSpc>
              <a:spcBef>
                <a:spcPts val="600"/>
              </a:spcBef>
              <a:spcAft>
                <a:spcPts val="40"/>
              </a:spcAft>
            </a:pPr>
            <a:endParaRPr lang="en-US" sz="1200" b="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200" b="0" dirty="0">
                <a:solidFill>
                  <a:srgbClr val="000000"/>
                </a:solidFill>
                <a:effectLst/>
                <a:latin typeface="+mn-lt"/>
                <a:ea typeface="MS Mincho" panose="02020609040205080304" pitchFamily="49" charset="-128"/>
                <a:cs typeface="Times New Roman" panose="02020603050405020304" pitchFamily="18" charset="0"/>
              </a:rPr>
              <a:t>Ask: “For those of you who were able to come up with a response, what would you say or do in this situation?”</a:t>
            </a:r>
          </a:p>
          <a:p>
            <a:pPr marL="0" marR="0">
              <a:lnSpc>
                <a:spcPct val="105000"/>
              </a:lnSpc>
              <a:spcBef>
                <a:spcPts val="600"/>
              </a:spcBef>
              <a:spcAft>
                <a:spcPts val="40"/>
              </a:spcAft>
            </a:pPr>
            <a:endParaRPr lang="en-US" sz="1200" b="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200" b="0" dirty="0">
                <a:solidFill>
                  <a:srgbClr val="000000"/>
                </a:solidFill>
                <a:effectLst/>
                <a:latin typeface="+mn-lt"/>
                <a:ea typeface="MS Mincho" panose="02020609040205080304" pitchFamily="49" charset="-128"/>
                <a:cs typeface="Times New Roman" panose="02020603050405020304" pitchFamily="18" charset="0"/>
              </a:rPr>
              <a:t>Make sure to share out these strong answers: </a:t>
            </a:r>
          </a:p>
          <a:p>
            <a:r>
              <a:rPr lang="en-US" sz="1800" dirty="0">
                <a:solidFill>
                  <a:srgbClr val="000000"/>
                </a:solidFill>
                <a:latin typeface="Lato" panose="020F0502020204030203" pitchFamily="34" charset="0"/>
              </a:rPr>
              <a:t>“I think Kirk was speaking. I would like to hear what he has to say.” or</a:t>
            </a:r>
          </a:p>
          <a:p>
            <a:r>
              <a:rPr lang="en-US" sz="1800" dirty="0">
                <a:solidFill>
                  <a:srgbClr val="000000"/>
                </a:solidFill>
                <a:latin typeface="Lato" panose="020F0502020204030203" pitchFamily="34" charset="0"/>
              </a:rPr>
              <a:t>“Can we go back a minute, I think he had a point to make.”</a:t>
            </a:r>
          </a:p>
          <a:p>
            <a:endParaRPr lang="en-US" sz="1800" dirty="0">
              <a:solidFill>
                <a:srgbClr val="000000"/>
              </a:solidFill>
              <a:latin typeface="Lato" panose="020F0502020204030203" pitchFamily="34" charset="0"/>
            </a:endParaRPr>
          </a:p>
          <a:p>
            <a:endParaRPr lang="en-US" sz="1800" i="0" dirty="0">
              <a:solidFill>
                <a:prstClr val="black"/>
              </a:solidFill>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27</a:t>
            </a:fld>
            <a:endParaRPr lang="en-US" dirty="0"/>
          </a:p>
        </p:txBody>
      </p:sp>
    </p:spTree>
    <p:extLst>
      <p:ext uri="{BB962C8B-B14F-4D97-AF65-F5344CB8AC3E}">
        <p14:creationId xmlns:p14="http://schemas.microsoft.com/office/powerpoint/2010/main" val="1168542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In the Episcopal Church Model Policy for the Protection of Vulnerable Adults states that:</a:t>
            </a:r>
          </a:p>
          <a:p>
            <a:endParaRPr lang="en-US" sz="1800" dirty="0">
              <a:solidFill>
                <a:srgbClr val="000000"/>
              </a:solidFill>
              <a:latin typeface="Lato" panose="020F0502020204030203" pitchFamily="34" charset="0"/>
            </a:endParaRPr>
          </a:p>
          <a:p>
            <a:r>
              <a:rPr lang="en-US" sz="1800" dirty="0">
                <a:solidFill>
                  <a:srgbClr val="000000"/>
                </a:solidFill>
                <a:latin typeface="Lato" panose="020F0502020204030203" pitchFamily="34" charset="0"/>
              </a:rPr>
              <a:t>No one shall be denied rights, status, or access to an equal place in the life, worship, and governance of any program or activity because of race, color, ethnic origin, national origin, marital status, sex, sexual orientation, gender identity and expression, differing abilities, socio-economic class, or age.</a:t>
            </a:r>
            <a:endParaRPr lang="en-US" sz="1800" dirty="0">
              <a:solidFill>
                <a:prstClr val="black"/>
              </a:solidFill>
              <a:latin typeface="Microsoft Sans Serif" panose="020B0604020202020204" pitchFamily="34" charset="0"/>
            </a:endParaRPr>
          </a:p>
          <a:p>
            <a:endParaRPr lang="en-US" sz="1800" i="0" dirty="0">
              <a:solidFill>
                <a:srgbClr val="000000"/>
              </a:solidFill>
              <a:latin typeface="+mn-lt"/>
            </a:endParaRPr>
          </a:p>
          <a:p>
            <a:pPr marL="0" marR="0">
              <a:lnSpc>
                <a:spcPct val="105000"/>
              </a:lnSpc>
              <a:spcBef>
                <a:spcPts val="600"/>
              </a:spcBef>
              <a:spcAft>
                <a:spcPts val="40"/>
              </a:spcAft>
            </a:pPr>
            <a:r>
              <a:rPr lang="en-US" sz="1200" b="1" dirty="0">
                <a:solidFill>
                  <a:srgbClr val="000000"/>
                </a:solidFill>
                <a:effectLst/>
                <a:latin typeface="+mn-lt"/>
                <a:ea typeface="MS Mincho" panose="02020609040205080304" pitchFamily="49" charset="-128"/>
                <a:cs typeface="Times New Roman" panose="02020603050405020304" pitchFamily="18" charset="0"/>
              </a:rPr>
              <a:t>Facilitator Notes:</a:t>
            </a:r>
          </a:p>
          <a:p>
            <a:pPr marL="0" marR="0">
              <a:lnSpc>
                <a:spcPct val="105000"/>
              </a:lnSpc>
              <a:spcBef>
                <a:spcPts val="600"/>
              </a:spcBef>
              <a:spcAft>
                <a:spcPts val="40"/>
              </a:spcAft>
            </a:pPr>
            <a:r>
              <a:rPr lang="en-US" sz="1200" b="0" dirty="0">
                <a:solidFill>
                  <a:srgbClr val="000000"/>
                </a:solidFill>
                <a:effectLst/>
                <a:latin typeface="+mn-lt"/>
                <a:ea typeface="MS Mincho" panose="02020609040205080304" pitchFamily="49" charset="-128"/>
                <a:cs typeface="Times New Roman" panose="02020603050405020304" pitchFamily="18" charset="0"/>
              </a:rPr>
              <a:t>N/A</a:t>
            </a:r>
          </a:p>
          <a:p>
            <a:endParaRPr lang="en-US" sz="1800" i="0" dirty="0">
              <a:solidFill>
                <a:prstClr val="black"/>
              </a:solidFill>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28</a:t>
            </a:fld>
            <a:endParaRPr lang="en-US" dirty="0"/>
          </a:p>
        </p:txBody>
      </p:sp>
    </p:spTree>
    <p:extLst>
      <p:ext uri="{BB962C8B-B14F-4D97-AF65-F5344CB8AC3E}">
        <p14:creationId xmlns:p14="http://schemas.microsoft.com/office/powerpoint/2010/main" val="3717257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The importance of inclusion is a part of our baptismal covenant as well. We proclaim by word and example the Good News of God in Christ. We seek and serve Christ in all persons, loving our neighbor as ourselves. We strive for justice and peace.</a:t>
            </a:r>
          </a:p>
          <a:p>
            <a:r>
              <a:rPr lang="en-US" sz="1800" dirty="0">
                <a:solidFill>
                  <a:srgbClr val="000000"/>
                </a:solidFill>
                <a:latin typeface="Lato" panose="020F0502020204030203" pitchFamily="34" charset="0"/>
              </a:rPr>
              <a:t>And We respect the dignity of every human being.  </a:t>
            </a:r>
            <a:endParaRPr lang="en-US" sz="1800" dirty="0">
              <a:solidFill>
                <a:prstClr val="black"/>
              </a:solidFill>
              <a:latin typeface="Microsoft Sans Serif" panose="020B0604020202020204" pitchFamily="34" charset="0"/>
            </a:endParaRPr>
          </a:p>
          <a:p>
            <a:endParaRPr lang="en-US" sz="1800" i="0" dirty="0">
              <a:solidFill>
                <a:srgbClr val="000000"/>
              </a:solidFill>
              <a:latin typeface="+mn-lt"/>
            </a:endParaRPr>
          </a:p>
          <a:p>
            <a:pPr marL="0" marR="0">
              <a:lnSpc>
                <a:spcPct val="105000"/>
              </a:lnSpc>
              <a:spcBef>
                <a:spcPts val="600"/>
              </a:spcBef>
              <a:spcAft>
                <a:spcPts val="40"/>
              </a:spcAft>
            </a:pPr>
            <a:r>
              <a:rPr lang="en-US" sz="1200" b="1" dirty="0">
                <a:solidFill>
                  <a:srgbClr val="000000"/>
                </a:solidFill>
                <a:effectLst/>
                <a:latin typeface="+mn-lt"/>
                <a:ea typeface="MS Mincho" panose="02020609040205080304" pitchFamily="49" charset="-128"/>
                <a:cs typeface="Times New Roman" panose="02020603050405020304" pitchFamily="18" charset="0"/>
              </a:rPr>
              <a:t>Facilitator Notes:</a:t>
            </a:r>
          </a:p>
          <a:p>
            <a:pPr marL="0" marR="0">
              <a:lnSpc>
                <a:spcPct val="105000"/>
              </a:lnSpc>
              <a:spcBef>
                <a:spcPts val="600"/>
              </a:spcBef>
              <a:spcAft>
                <a:spcPts val="40"/>
              </a:spcAft>
            </a:pPr>
            <a:r>
              <a:rPr lang="en-US" sz="1200" b="0" dirty="0">
                <a:solidFill>
                  <a:srgbClr val="000000"/>
                </a:solidFill>
                <a:effectLst/>
                <a:latin typeface="+mn-lt"/>
                <a:ea typeface="MS Mincho" panose="02020609040205080304" pitchFamily="49" charset="-128"/>
                <a:cs typeface="Times New Roman" panose="02020603050405020304" pitchFamily="18" charset="0"/>
              </a:rPr>
              <a:t>N/A</a:t>
            </a:r>
          </a:p>
          <a:p>
            <a:endParaRPr lang="en-US" sz="1800" i="0" dirty="0">
              <a:solidFill>
                <a:prstClr val="black"/>
              </a:solidFill>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29</a:t>
            </a:fld>
            <a:endParaRPr lang="en-US" dirty="0"/>
          </a:p>
        </p:txBody>
      </p:sp>
    </p:spTree>
    <p:extLst>
      <p:ext uri="{BB962C8B-B14F-4D97-AF65-F5344CB8AC3E}">
        <p14:creationId xmlns:p14="http://schemas.microsoft.com/office/powerpoint/2010/main" val="18682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464646"/>
                </a:solidFill>
                <a:latin typeface="Calibri" panose="020F0502020204030204" pitchFamily="34" charset="0"/>
              </a:rPr>
              <a:t>Video:</a:t>
            </a:r>
          </a:p>
          <a:p>
            <a:r>
              <a:rPr lang="en-US" sz="1800" dirty="0">
                <a:solidFill>
                  <a:srgbClr val="464646"/>
                </a:solidFill>
                <a:latin typeface="Calibri" panose="020F0502020204030204" pitchFamily="34" charset="0"/>
              </a:rPr>
              <a:t>Click the play button to play the video.</a:t>
            </a:r>
          </a:p>
          <a:p>
            <a:endParaRPr lang="en-US" sz="1800" dirty="0">
              <a:solidFill>
                <a:srgbClr val="464646"/>
              </a:solidFill>
              <a:latin typeface="Calibri" panose="020F0502020204030204" pitchFamily="34" charset="0"/>
            </a:endParaRPr>
          </a:p>
          <a:p>
            <a:r>
              <a:rPr lang="en-US" sz="1800" b="1" dirty="0">
                <a:solidFill>
                  <a:srgbClr val="464646"/>
                </a:solidFill>
                <a:latin typeface="Calibri" panose="020F0502020204030204" pitchFamily="34" charset="0"/>
              </a:rPr>
              <a:t>Facilitator Notes: </a:t>
            </a:r>
          </a:p>
          <a:p>
            <a:r>
              <a:rPr lang="en-US" sz="1800" dirty="0">
                <a:solidFill>
                  <a:srgbClr val="464646"/>
                </a:solidFill>
                <a:latin typeface="Calibri" panose="020F0502020204030204" pitchFamily="34" charset="0"/>
              </a:rPr>
              <a:t>Before playing the video, tell learners to listen for how Presiding Bishop Most Rev. Michael B. Curry explains 1</a:t>
            </a:r>
            <a:r>
              <a:rPr lang="en-US" sz="1800" baseline="30000" dirty="0">
                <a:solidFill>
                  <a:srgbClr val="464646"/>
                </a:solidFill>
                <a:latin typeface="Calibri" panose="020F0502020204030204" pitchFamily="34" charset="0"/>
              </a:rPr>
              <a:t>st</a:t>
            </a:r>
            <a:r>
              <a:rPr lang="en-US" sz="1800" dirty="0">
                <a:solidFill>
                  <a:srgbClr val="464646"/>
                </a:solidFill>
                <a:latin typeface="Calibri" panose="020F0502020204030204" pitchFamily="34" charset="0"/>
              </a:rPr>
              <a:t> Corinthians 12.</a:t>
            </a:r>
          </a:p>
          <a:p>
            <a:endParaRPr lang="en-US" sz="1800" dirty="0">
              <a:solidFill>
                <a:srgbClr val="464646"/>
              </a:solidFill>
              <a:latin typeface="Calibri" panose="020F0502020204030204" pitchFamily="34" charset="0"/>
            </a:endParaRPr>
          </a:p>
          <a:p>
            <a:r>
              <a:rPr lang="en-US" sz="1800" dirty="0">
                <a:solidFill>
                  <a:srgbClr val="464646"/>
                </a:solidFill>
                <a:latin typeface="Calibri" panose="020F0502020204030204" pitchFamily="34" charset="0"/>
              </a:rPr>
              <a:t>Direct link to video - https://player.vimeo.com/video/694976897?h=cccc7d4ab9&amp;amp;badge=0&amp;amp;autopause=0&amp;amp;player_id=0&amp;amp;app_id=58479</a:t>
            </a:r>
          </a:p>
          <a:p>
            <a:endParaRPr lang="en-US" sz="1800" dirty="0">
              <a:solidFill>
                <a:srgbClr val="464646"/>
              </a:solidFill>
              <a:latin typeface="Calibri" panose="020F0502020204030204" pitchFamily="34" charset="0"/>
            </a:endParaRPr>
          </a:p>
          <a:p>
            <a:r>
              <a:rPr lang="en-US" sz="1800" dirty="0">
                <a:solidFill>
                  <a:srgbClr val="464646"/>
                </a:solidFill>
                <a:latin typeface="Calibri" panose="020F0502020204030204" pitchFamily="34" charset="0"/>
              </a:rPr>
              <a:t>Ask: “How does 1</a:t>
            </a:r>
            <a:r>
              <a:rPr lang="en-US" sz="1800" baseline="30000" dirty="0">
                <a:solidFill>
                  <a:srgbClr val="464646"/>
                </a:solidFill>
                <a:latin typeface="Calibri" panose="020F0502020204030204" pitchFamily="34" charset="0"/>
              </a:rPr>
              <a:t>st</a:t>
            </a:r>
            <a:r>
              <a:rPr lang="en-US" sz="1800" dirty="0">
                <a:solidFill>
                  <a:srgbClr val="464646"/>
                </a:solidFill>
                <a:latin typeface="Calibri" panose="020F0502020204030204" pitchFamily="34" charset="0"/>
              </a:rPr>
              <a:t> Corinthians 12 help us understand the value and importance of inclusion?”</a:t>
            </a:r>
          </a:p>
          <a:p>
            <a:endParaRPr lang="en-US" sz="1800" dirty="0">
              <a:solidFill>
                <a:srgbClr val="464646"/>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3</a:t>
            </a:fld>
            <a:endParaRPr lang="en-US"/>
          </a:p>
        </p:txBody>
      </p:sp>
    </p:spTree>
    <p:extLst>
      <p:ext uri="{BB962C8B-B14F-4D97-AF65-F5344CB8AC3E}">
        <p14:creationId xmlns:p14="http://schemas.microsoft.com/office/powerpoint/2010/main" val="2391559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Inclusion requires action. It means actively supporting, valuing, and respecting everyone, which in turn, allows us to provide the conditions and environment that encourages everyone to be authentic and to reach their full potential. </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mn-lt"/>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Calibri" panose="020F0502020204030204" pitchFamily="34" charset="0"/>
              </a:rPr>
              <a:t>Facilitator Note:</a:t>
            </a:r>
          </a:p>
          <a:p>
            <a:r>
              <a:rPr lang="en-US" sz="1800" dirty="0">
                <a:solidFill>
                  <a:srgbClr val="000000"/>
                </a:solidFill>
                <a:latin typeface="+mn-lt"/>
              </a:rPr>
              <a:t>N/A</a:t>
            </a:r>
            <a:endParaRPr lang="en-US" sz="1800" dirty="0">
              <a:solidFill>
                <a:prstClr val="black"/>
              </a:solidFill>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30</a:t>
            </a:fld>
            <a:endParaRPr lang="en-US"/>
          </a:p>
        </p:txBody>
      </p:sp>
    </p:spTree>
    <p:extLst>
      <p:ext uri="{BB962C8B-B14F-4D97-AF65-F5344CB8AC3E}">
        <p14:creationId xmlns:p14="http://schemas.microsoft.com/office/powerpoint/2010/main" val="1305136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464646"/>
                </a:solidFill>
                <a:latin typeface="Calibri" panose="020F0502020204030204" pitchFamily="34" charset="0"/>
              </a:rPr>
              <a:t>Video:</a:t>
            </a:r>
          </a:p>
          <a:p>
            <a:r>
              <a:rPr lang="en-US" sz="1800" dirty="0">
                <a:solidFill>
                  <a:srgbClr val="464646"/>
                </a:solidFill>
                <a:latin typeface="Calibri" panose="020F0502020204030204" pitchFamily="34" charset="0"/>
              </a:rPr>
              <a:t>Click the play button to play the video.</a:t>
            </a:r>
          </a:p>
          <a:p>
            <a:endParaRPr lang="en-US" sz="1800" dirty="0">
              <a:solidFill>
                <a:srgbClr val="464646"/>
              </a:solidFill>
              <a:latin typeface="Calibri" panose="020F0502020204030204" pitchFamily="34" charset="0"/>
            </a:endParaRPr>
          </a:p>
          <a:p>
            <a:r>
              <a:rPr lang="en-US" sz="1800" b="1" dirty="0">
                <a:solidFill>
                  <a:srgbClr val="464646"/>
                </a:solidFill>
                <a:latin typeface="Calibri" panose="020F0502020204030204" pitchFamily="34" charset="0"/>
              </a:rPr>
              <a:t>Facilitator Notes: </a:t>
            </a:r>
          </a:p>
          <a:p>
            <a:r>
              <a:rPr lang="en-US" sz="1800" dirty="0">
                <a:solidFill>
                  <a:srgbClr val="464646"/>
                </a:solidFill>
                <a:latin typeface="Calibri" panose="020F0502020204030204" pitchFamily="34" charset="0"/>
              </a:rPr>
              <a:t>Direct link to video - </a:t>
            </a:r>
            <a:r>
              <a:rPr lang="en-US" sz="2800" b="0" i="0" u="sng" dirty="0">
                <a:solidFill>
                  <a:srgbClr val="4F52B2"/>
                </a:solidFill>
                <a:effectLst/>
                <a:latin typeface="-apple-system"/>
                <a:hlinkClick r:id="rId3" tooltip="https://player.vimeo.com/video/697137422?h=03c6d308ac&amp;amp;badge=0&amp;amp;autopause=0&amp;amp;player_id=0&amp;amp;app_id=58479"/>
              </a:rPr>
              <a:t>https://player.vimeo.com/video/697137422?h=03c6d308ac&amp;amp;badge=0&amp;amp;autopause=0&amp;amp;player_id=0&amp;amp;app_id=58479</a:t>
            </a:r>
            <a:endParaRPr lang="en-US" sz="2800" b="0" i="0" u="sng" dirty="0">
              <a:solidFill>
                <a:srgbClr val="4F52B2"/>
              </a:solidFill>
              <a:effectLst/>
              <a:latin typeface="-apple-system"/>
            </a:endParaRPr>
          </a:p>
          <a:p>
            <a:endParaRPr lang="en-US" sz="2800" b="0" i="0" u="sng" dirty="0">
              <a:solidFill>
                <a:srgbClr val="4F52B2"/>
              </a:solidFill>
              <a:effectLst/>
              <a:latin typeface="-apple-system"/>
            </a:endParaRPr>
          </a:p>
          <a:p>
            <a:r>
              <a:rPr lang="en-US" sz="2800" b="0" i="0" u="none" dirty="0">
                <a:solidFill>
                  <a:srgbClr val="4F52B2"/>
                </a:solidFill>
                <a:effectLst/>
                <a:latin typeface="-apple-system"/>
              </a:rPr>
              <a:t>Ask: “Think about the instruction: "I want you to pay attention to who's not speaking. Can you pay attention and invite those people in?“. Why is it so important for us to seek out those who are not speaking and invite them in?”</a:t>
            </a:r>
            <a:endParaRPr lang="en-US" sz="1800" u="none" dirty="0">
              <a:solidFill>
                <a:srgbClr val="464646"/>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31</a:t>
            </a:fld>
            <a:endParaRPr lang="en-US" dirty="0"/>
          </a:p>
        </p:txBody>
      </p:sp>
    </p:spTree>
    <p:extLst>
      <p:ext uri="{BB962C8B-B14F-4D97-AF65-F5344CB8AC3E}">
        <p14:creationId xmlns:p14="http://schemas.microsoft.com/office/powerpoint/2010/main" val="821688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Verdana" panose="020B0604030504040204" pitchFamily="34" charset="0"/>
              </a:rPr>
              <a:t>Examples of action to promote inclusion may include:</a:t>
            </a:r>
          </a:p>
          <a:p>
            <a:pPr marL="285750" indent="-285750">
              <a:buFont typeface="Arial" panose="020B0604020202020204" pitchFamily="34" charset="0"/>
              <a:buChar char="•"/>
            </a:pPr>
            <a:r>
              <a:rPr lang="en-US" sz="1800" dirty="0">
                <a:solidFill>
                  <a:srgbClr val="000000"/>
                </a:solidFill>
                <a:latin typeface="Verdana" panose="020B0604030504040204" pitchFamily="34" charset="0"/>
              </a:rPr>
              <a:t>Advocate for and with marginalized groups.</a:t>
            </a:r>
          </a:p>
          <a:p>
            <a:pPr marL="285750" indent="-285750">
              <a:buFont typeface="Arial" panose="020B0604020202020204" pitchFamily="34" charset="0"/>
              <a:buChar char="•"/>
            </a:pPr>
            <a:r>
              <a:rPr lang="en-US" sz="1800" dirty="0">
                <a:solidFill>
                  <a:srgbClr val="000000"/>
                </a:solidFill>
                <a:latin typeface="Verdana" panose="020B0604030504040204" pitchFamily="34" charset="0"/>
              </a:rPr>
              <a:t>Model caring ways to encourage behavior that lifts up and doesn’t tear down.</a:t>
            </a:r>
          </a:p>
          <a:p>
            <a:pPr marL="285750" indent="-285750">
              <a:buFont typeface="Arial" panose="020B0604020202020204" pitchFamily="34" charset="0"/>
              <a:buChar char="•"/>
            </a:pPr>
            <a:r>
              <a:rPr lang="en-US" sz="1800" dirty="0">
                <a:solidFill>
                  <a:srgbClr val="000000"/>
                </a:solidFill>
                <a:latin typeface="Verdana" panose="020B0604030504040204" pitchFamily="34" charset="0"/>
              </a:rPr>
              <a:t>Actively invite marginalized people to participate and share their voice.</a:t>
            </a:r>
          </a:p>
          <a:p>
            <a:pPr marL="285750" indent="-285750">
              <a:buFont typeface="Arial" panose="020B0604020202020204" pitchFamily="34" charset="0"/>
              <a:buChar char="•"/>
            </a:pPr>
            <a:r>
              <a:rPr lang="en-US" sz="1800" dirty="0">
                <a:solidFill>
                  <a:srgbClr val="000000"/>
                </a:solidFill>
                <a:latin typeface="Verdana" panose="020B0604030504040204" pitchFamily="34" charset="0"/>
              </a:rPr>
              <a:t>Be mindful of the language used in your liturgy and publications.</a:t>
            </a:r>
            <a:endParaRPr lang="en-US" sz="1800" dirty="0">
              <a:solidFill>
                <a:prstClr val="black"/>
              </a:solidFill>
              <a:latin typeface="Microsoft Sans Serif" panose="020B0604020202020204" pitchFamily="34" charset="0"/>
            </a:endParaRPr>
          </a:p>
          <a:p>
            <a:endParaRPr lang="en-US" sz="1800" b="0" dirty="0">
              <a:solidFill>
                <a:srgbClr val="464646"/>
              </a:solidFill>
              <a:latin typeface="+mn-lt"/>
            </a:endParaRPr>
          </a:p>
          <a:p>
            <a:r>
              <a:rPr lang="en-US" sz="1800" b="1" dirty="0">
                <a:solidFill>
                  <a:srgbClr val="464646"/>
                </a:solidFill>
                <a:latin typeface="+mn-lt"/>
              </a:rPr>
              <a:t>Facilitator Notes:</a:t>
            </a:r>
          </a:p>
          <a:p>
            <a:r>
              <a:rPr lang="en-US" sz="1200" b="0" dirty="0">
                <a:solidFill>
                  <a:srgbClr val="464646"/>
                </a:solidFill>
                <a:latin typeface="+mn-lt"/>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32</a:t>
            </a:fld>
            <a:endParaRPr lang="en-US"/>
          </a:p>
        </p:txBody>
      </p:sp>
    </p:spTree>
    <p:extLst>
      <p:ext uri="{BB962C8B-B14F-4D97-AF65-F5344CB8AC3E}">
        <p14:creationId xmlns:p14="http://schemas.microsoft.com/office/powerpoint/2010/main" val="384988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When we take time to listen to another person, learn about them, advocate for them, and understand one another, we find ways of connecting with each other and building relationships.</a:t>
            </a:r>
            <a:endParaRPr lang="en-US" sz="1800" dirty="0">
              <a:solidFill>
                <a:prstClr val="black"/>
              </a:solidFill>
              <a:latin typeface="Microsoft Sans Serif" panose="020B0604020202020204" pitchFamily="34" charset="0"/>
            </a:endParaRPr>
          </a:p>
          <a:p>
            <a:endParaRPr lang="en-US" sz="1800" b="0" dirty="0">
              <a:solidFill>
                <a:srgbClr val="464646"/>
              </a:solidFill>
              <a:latin typeface="+mn-lt"/>
            </a:endParaRPr>
          </a:p>
          <a:p>
            <a:r>
              <a:rPr lang="en-US" sz="1800" b="1" dirty="0">
                <a:solidFill>
                  <a:srgbClr val="464646"/>
                </a:solidFill>
                <a:latin typeface="+mn-lt"/>
              </a:rPr>
              <a:t>Facilitator notes:</a:t>
            </a:r>
          </a:p>
          <a:p>
            <a:r>
              <a:rPr lang="en-US" sz="1800" b="0" dirty="0">
                <a:solidFill>
                  <a:srgbClr val="464646"/>
                </a:solidFill>
                <a:latin typeface="+mn-lt"/>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33</a:t>
            </a:fld>
            <a:endParaRPr lang="en-US"/>
          </a:p>
        </p:txBody>
      </p:sp>
    </p:spTree>
    <p:extLst>
      <p:ext uri="{BB962C8B-B14F-4D97-AF65-F5344CB8AC3E}">
        <p14:creationId xmlns:p14="http://schemas.microsoft.com/office/powerpoint/2010/main" val="3850713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We find new avenues to living into our Baptismal Covenant by respecting the dignity of every human being and seeking and serving Christ in all persons. </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lvl="0" indent="0" algn="l" defTabSz="914400" rtl="0" eaLnBrk="1" fontAlgn="auto" latinLnBrk="0" hangingPunct="1">
              <a:lnSpc>
                <a:spcPct val="105000"/>
              </a:lnSpc>
              <a:spcBef>
                <a:spcPts val="600"/>
              </a:spcBef>
              <a:spcAft>
                <a:spcPts val="4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N/A</a:t>
            </a:r>
            <a:endParaRPr lang="en-US" sz="1800" b="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34</a:t>
            </a:fld>
            <a:endParaRPr lang="en-US"/>
          </a:p>
        </p:txBody>
      </p:sp>
    </p:spTree>
    <p:extLst>
      <p:ext uri="{BB962C8B-B14F-4D97-AF65-F5344CB8AC3E}">
        <p14:creationId xmlns:p14="http://schemas.microsoft.com/office/powerpoint/2010/main" val="593582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Remember that creating a diverse and inclusive space is a journey for the community as a whole, and for those who make up the community. Each of us may be at different places within our journeys as well. By working together and being more aware of inclusive behaviors and appreciating differences, we can continue to grow on this journey.  </a:t>
            </a:r>
            <a:endParaRPr lang="en-US" sz="1800" dirty="0">
              <a:solidFill>
                <a:prstClr val="black"/>
              </a:solidFill>
              <a:latin typeface="Microsoft Sans Serif" panose="020B0604020202020204" pitchFamily="34" charset="0"/>
            </a:endParaRPr>
          </a:p>
          <a:p>
            <a:pPr marL="0" marR="0">
              <a:lnSpc>
                <a:spcPct val="150000"/>
              </a:lnSpc>
              <a:spcBef>
                <a:spcPts val="600"/>
              </a:spcBef>
              <a:spcAft>
                <a:spcPts val="600"/>
              </a:spcAft>
            </a:pP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50000"/>
              </a:lnSpc>
              <a:spcBef>
                <a:spcPts val="600"/>
              </a:spcBef>
              <a:spcAft>
                <a:spcPts val="600"/>
              </a:spcAft>
              <a:buClrTx/>
              <a:buSzTx/>
              <a:buFontTx/>
              <a:buNone/>
              <a:tabLst/>
              <a:defRPr/>
            </a:pPr>
            <a:r>
              <a:rPr lang="en-US" sz="1800" b="1" dirty="0">
                <a:solidFill>
                  <a:srgbClr val="464646"/>
                </a:solidFill>
                <a:latin typeface="Calibri" panose="020F0502020204030204" pitchFamily="34" charset="0"/>
              </a:rPr>
              <a:t>Facilitator Note: </a:t>
            </a:r>
          </a:p>
          <a:p>
            <a:r>
              <a:rPr lang="en-US" sz="1800" dirty="0">
                <a:solidFill>
                  <a:srgbClr val="000000"/>
                </a:solidFill>
                <a:latin typeface="Calibri" panose="020F0502020204030204" pitchFamily="34" charset="0"/>
              </a:rPr>
              <a:t>N/A</a:t>
            </a:r>
            <a:endParaRPr lang="en-US" sz="1800" dirty="0">
              <a:solidFill>
                <a:prstClr val="black"/>
              </a:solidFill>
              <a:latin typeface="Microsoft Sans Serif" panose="020B0604020202020204" pitchFamily="34" charset="0"/>
            </a:endParaRPr>
          </a:p>
          <a:p>
            <a:pPr marL="0" marR="0">
              <a:lnSpc>
                <a:spcPct val="150000"/>
              </a:lnSpc>
              <a:spcBef>
                <a:spcPts val="600"/>
              </a:spcBef>
              <a:spcAft>
                <a:spcPts val="600"/>
              </a:spcAft>
            </a:pP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35</a:t>
            </a:fld>
            <a:endParaRPr lang="en-US"/>
          </a:p>
        </p:txBody>
      </p:sp>
    </p:spTree>
    <p:extLst>
      <p:ext uri="{BB962C8B-B14F-4D97-AF65-F5344CB8AC3E}">
        <p14:creationId xmlns:p14="http://schemas.microsoft.com/office/powerpoint/2010/main" val="3976611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Questions and Comments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will conclude our discussion on this Safe Church, Safe Communities course: Inclusion.</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questions or comments do you have?</a:t>
            </a: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Allow participants to answer the first question fully before moving onto the second question:</a:t>
            </a:r>
          </a:p>
          <a:p>
            <a:pPr marL="0" marR="0" indent="0">
              <a:spcBef>
                <a:spcPts val="0"/>
              </a:spcBef>
              <a:spcAft>
                <a:spcPts val="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have you learned about inclusion that you maybe did not know before this training?</a:t>
            </a:r>
          </a:p>
          <a:p>
            <a:endParaRPr lang="en-US" dirty="0"/>
          </a:p>
          <a:p>
            <a:r>
              <a:rPr lang="en-US" b="1" dirty="0"/>
              <a:t>Facilitator Note:</a:t>
            </a:r>
          </a:p>
          <a:p>
            <a:r>
              <a:rPr lang="en-US" dirty="0"/>
              <a:t>As you wrap up the discussion, be sure to:</a:t>
            </a:r>
          </a:p>
          <a:p>
            <a:pPr marL="171450" indent="-171450">
              <a:buFont typeface="Arial" panose="020B0604020202020204" pitchFamily="34" charset="0"/>
              <a:buChar char="•"/>
            </a:pPr>
            <a:r>
              <a:rPr lang="en-US" dirty="0"/>
              <a:t>Tell participants who they can reach out to if they have further questions or comments about the content covered in this training.</a:t>
            </a:r>
          </a:p>
          <a:p>
            <a:pPr marL="171450" indent="-171450">
              <a:buFont typeface="Arial" panose="020B0604020202020204" pitchFamily="34" charset="0"/>
              <a:buChar char="•"/>
            </a:pPr>
            <a:r>
              <a:rPr lang="en-US" dirty="0"/>
              <a:t>Conclude by thanking participants for their time and dedication.</a:t>
            </a:r>
          </a:p>
        </p:txBody>
      </p:sp>
      <p:sp>
        <p:nvSpPr>
          <p:cNvPr id="4" name="Slide Number Placeholder 3"/>
          <p:cNvSpPr>
            <a:spLocks noGrp="1"/>
          </p:cNvSpPr>
          <p:nvPr>
            <p:ph type="sldNum" sz="quarter" idx="5"/>
          </p:nvPr>
        </p:nvSpPr>
        <p:spPr/>
        <p:txBody>
          <a:bodyPr/>
          <a:lstStyle/>
          <a:p>
            <a:fld id="{BC4EFFE5-4D21-4A3A-8830-98F47A77FF7B}" type="slidenum">
              <a:rPr lang="en-US" smtClean="0"/>
              <a:t>36</a:t>
            </a:fld>
            <a:endParaRPr lang="en-US"/>
          </a:p>
        </p:txBody>
      </p:sp>
    </p:spTree>
    <p:extLst>
      <p:ext uri="{BB962C8B-B14F-4D97-AF65-F5344CB8AC3E}">
        <p14:creationId xmlns:p14="http://schemas.microsoft.com/office/powerpoint/2010/main" val="192120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As Presiding Bishop Michael Curry said, “All parts of the body are part of the whole. There is no insignificant part to the body.” </a:t>
            </a:r>
          </a:p>
          <a:p>
            <a:endParaRPr lang="en-US" sz="1800" dirty="0">
              <a:solidFill>
                <a:srgbClr val="000000"/>
              </a:solidFill>
              <a:latin typeface="Lato" panose="020F0502020204030203" pitchFamily="34" charset="0"/>
            </a:endParaRPr>
          </a:p>
          <a:p>
            <a:r>
              <a:rPr lang="en-US" sz="1800" dirty="0">
                <a:solidFill>
                  <a:srgbClr val="000000"/>
                </a:solidFill>
                <a:latin typeface="Lato" panose="020F0502020204030203" pitchFamily="34" charset="0"/>
              </a:rPr>
              <a:t>Remember each of us has gifts to bring and share. Each of us has a unique part to play in the life of the church and in the life of our communities. We are all part of the body as a whole, and we are all important to the work of the church.</a:t>
            </a:r>
            <a:endParaRPr lang="en-US" sz="1800" dirty="0">
              <a:solidFill>
                <a:prstClr val="black"/>
              </a:solidFill>
              <a:latin typeface="Microsoft Sans Serif" panose="020B0604020202020204" pitchFamily="34" charset="0"/>
            </a:endParaRPr>
          </a:p>
          <a:p>
            <a:pPr marL="0" marR="0">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Facilitator Notes:</a:t>
            </a:r>
          </a:p>
          <a:p>
            <a:pPr marL="0" marR="0">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4</a:t>
            </a:fld>
            <a:endParaRPr lang="en-US"/>
          </a:p>
        </p:txBody>
      </p:sp>
    </p:spTree>
    <p:extLst>
      <p:ext uri="{BB962C8B-B14F-4D97-AF65-F5344CB8AC3E}">
        <p14:creationId xmlns:p14="http://schemas.microsoft.com/office/powerpoint/2010/main" val="156083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In this course, we will define what inclusion is, how to gain an awareness and understanding of inclusion, and how to promote inclusive behaviors in the community.</a:t>
            </a:r>
          </a:p>
          <a:p>
            <a:pPr marL="0" marR="0">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Facilitator Notes:</a:t>
            </a:r>
          </a:p>
          <a:p>
            <a:pPr marL="0" marR="0">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5</a:t>
            </a:fld>
            <a:endParaRPr lang="en-US"/>
          </a:p>
        </p:txBody>
      </p:sp>
    </p:spTree>
    <p:extLst>
      <p:ext uri="{BB962C8B-B14F-4D97-AF65-F5344CB8AC3E}">
        <p14:creationId xmlns:p14="http://schemas.microsoft.com/office/powerpoint/2010/main" val="2397649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What does inclusion mean to you? How would you define it? </a:t>
            </a:r>
          </a:p>
          <a:p>
            <a:pPr marL="0" marR="0">
              <a:spcBef>
                <a:spcPts val="0"/>
              </a:spcBef>
              <a:spcAft>
                <a:spcPts val="0"/>
              </a:spcAft>
            </a:pPr>
            <a:endParaRPr lang="en-US" sz="1800" b="1"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Facilitator Notes:</a:t>
            </a:r>
          </a:p>
          <a:p>
            <a:pPr marL="0" marR="0">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Have the class move into groups of three. Give groups four minutes to discuss, come up with an answer, and choose a representative from the group to share out their answer. </a:t>
            </a:r>
          </a:p>
          <a:p>
            <a:pPr marL="0" marR="0">
              <a:spcBef>
                <a:spcPts val="0"/>
              </a:spcBef>
              <a:spcAft>
                <a:spcPts val="0"/>
              </a:spcAft>
            </a:pPr>
            <a:endParaRPr lang="en-US" sz="1800" b="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endParaRPr lang="en-US" sz="1800" b="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6</a:t>
            </a:fld>
            <a:endParaRPr lang="en-US"/>
          </a:p>
        </p:txBody>
      </p:sp>
    </p:spTree>
    <p:extLst>
      <p:ext uri="{BB962C8B-B14F-4D97-AF65-F5344CB8AC3E}">
        <p14:creationId xmlns:p14="http://schemas.microsoft.com/office/powerpoint/2010/main" val="67504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Facilitator Notes:</a:t>
            </a:r>
          </a:p>
          <a:p>
            <a:pPr marL="0" marR="0">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After group representatives share their group answers, share another few good answers:</a:t>
            </a:r>
          </a:p>
          <a:p>
            <a:pPr marL="285750" indent="-285750">
              <a:buFont typeface="Arial" panose="020B0604020202020204" pitchFamily="34" charset="0"/>
              <a:buChar char="•"/>
            </a:pPr>
            <a:r>
              <a:rPr lang="en-US" sz="1800" dirty="0">
                <a:solidFill>
                  <a:srgbClr val="000000"/>
                </a:solidFill>
                <a:latin typeface="Lato" panose="020F0502020204030203" pitchFamily="34" charset="0"/>
              </a:rPr>
              <a:t>Inclusion is ensuring equal access to opportunities,</a:t>
            </a:r>
          </a:p>
          <a:p>
            <a:pPr marL="285750" indent="-285750">
              <a:buFont typeface="Arial" panose="020B0604020202020204" pitchFamily="34" charset="0"/>
              <a:buChar char="•"/>
            </a:pPr>
            <a:r>
              <a:rPr lang="en-US" sz="1800" dirty="0">
                <a:solidFill>
                  <a:srgbClr val="000000"/>
                </a:solidFill>
                <a:latin typeface="Lato" panose="020F0502020204030203" pitchFamily="34" charset="0"/>
              </a:rPr>
              <a:t>It’s including marginalized people in activities, leadership roles, and decision-making. </a:t>
            </a:r>
          </a:p>
          <a:p>
            <a:pPr marL="285750" indent="-285750">
              <a:buFont typeface="Arial" panose="020B0604020202020204" pitchFamily="34" charset="0"/>
              <a:buChar char="•"/>
            </a:pPr>
            <a:r>
              <a:rPr lang="en-US" sz="1800" dirty="0">
                <a:solidFill>
                  <a:srgbClr val="000000"/>
                </a:solidFill>
                <a:latin typeface="Lato" panose="020F0502020204030203" pitchFamily="34" charset="0"/>
              </a:rPr>
              <a:t>Or it’s understanding people have different abilities, backgrounds, and viewpoints.</a:t>
            </a:r>
            <a:endParaRPr lang="en-US" sz="1800" dirty="0">
              <a:solidFill>
                <a:prstClr val="black"/>
              </a:solidFill>
              <a:latin typeface="Microsoft Sans Serif" panose="020B0604020202020204" pitchFamily="34" charset="0"/>
            </a:endParaRPr>
          </a:p>
          <a:p>
            <a:pPr marL="0" marR="0">
              <a:spcBef>
                <a:spcPts val="0"/>
              </a:spcBef>
              <a:spcAft>
                <a:spcPts val="0"/>
              </a:spcAft>
            </a:pPr>
            <a:endParaRPr lang="en-US" sz="1800" b="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7</a:t>
            </a:fld>
            <a:endParaRPr lang="en-US"/>
          </a:p>
        </p:txBody>
      </p:sp>
    </p:spTree>
    <p:extLst>
      <p:ext uri="{BB962C8B-B14F-4D97-AF65-F5344CB8AC3E}">
        <p14:creationId xmlns:p14="http://schemas.microsoft.com/office/powerpoint/2010/main" val="2972087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One common definition of inclusion is the state of being included or being made a part of something. When a book covers many different ideas and subjects, it is an example of the inclusion of many ideas. When multiple people are all invited to be part of a group, it is an example of the inclusion of many different people.</a:t>
            </a:r>
            <a:endParaRPr lang="en-US" sz="1800" dirty="0">
              <a:solidFill>
                <a:prstClr val="black"/>
              </a:solidFill>
              <a:latin typeface="Microsoft Sans Serif" panose="020B0604020202020204" pitchFamily="34" charset="0"/>
            </a:endParaRPr>
          </a:p>
          <a:p>
            <a:endParaRPr lang="en-US" sz="1800" dirty="0">
              <a:solidFill>
                <a:srgbClr val="464646"/>
              </a:solidFill>
              <a:latin typeface="Calibri" panose="020F0502020204030204" pitchFamily="34" charset="0"/>
            </a:endParaRPr>
          </a:p>
          <a:p>
            <a:r>
              <a:rPr lang="en-US" sz="1800" b="1" dirty="0">
                <a:solidFill>
                  <a:srgbClr val="464646"/>
                </a:solidFill>
                <a:latin typeface="Calibri" panose="020F0502020204030204" pitchFamily="34" charset="0"/>
              </a:rPr>
              <a:t>Facilitator Notes: </a:t>
            </a:r>
          </a:p>
          <a:p>
            <a:r>
              <a:rPr lang="en-US" sz="1800" dirty="0">
                <a:solidFill>
                  <a:srgbClr val="464646"/>
                </a:solidFill>
                <a:latin typeface="Calibri" panose="020F0502020204030204" pitchFamily="34" charset="0"/>
              </a:rPr>
              <a:t>N/A</a:t>
            </a:r>
          </a:p>
          <a:p>
            <a:pPr marL="285750" indent="-285750">
              <a:buFont typeface="Arial" panose="020B0604020202020204" pitchFamily="34" charset="0"/>
              <a:buChar char="•"/>
            </a:pPr>
            <a:endParaRPr lang="en-US" sz="1800" dirty="0">
              <a:solidFill>
                <a:srgbClr val="464646"/>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8</a:t>
            </a:fld>
            <a:endParaRPr lang="en-US"/>
          </a:p>
        </p:txBody>
      </p:sp>
    </p:spTree>
    <p:extLst>
      <p:ext uri="{BB962C8B-B14F-4D97-AF65-F5344CB8AC3E}">
        <p14:creationId xmlns:p14="http://schemas.microsoft.com/office/powerpoint/2010/main" val="2241058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When we define inclusion in the context of a community, is it the same as diversity?  Are both terms interchangeable? If we have a diverse community, do we automatically have inclusion in that community as well?</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a:lnSpc>
                <a:spcPct val="105000"/>
              </a:lnSpc>
              <a:spcBef>
                <a:spcPts val="600"/>
              </a:spcBef>
              <a:spcAft>
                <a:spcPts val="40"/>
              </a:spcAft>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Give groups six minutes to discuss the questions, then ask for volunteers to share out something they discussed in their group that resonated with them.</a:t>
            </a: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9</a:t>
            </a:fld>
            <a:endParaRPr lang="en-US"/>
          </a:p>
        </p:txBody>
      </p:sp>
    </p:spTree>
    <p:extLst>
      <p:ext uri="{BB962C8B-B14F-4D97-AF65-F5344CB8AC3E}">
        <p14:creationId xmlns:p14="http://schemas.microsoft.com/office/powerpoint/2010/main" val="3234241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4B77-5B95-48D5-8FB5-CC935395A0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4A3671-B77C-4519-979E-33054D17B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D9FA2F-28EC-467F-BD1D-5FB87BFA7B01}"/>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5" name="Footer Placeholder 4">
            <a:extLst>
              <a:ext uri="{FF2B5EF4-FFF2-40B4-BE49-F238E27FC236}">
                <a16:creationId xmlns:a16="http://schemas.microsoft.com/office/drawing/2014/main" id="{B7A39089-5B90-49CD-8B6F-97757B2F8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2B2BE-EE82-43F6-B6CC-E2599EDA5A58}"/>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19178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3C59-0038-4EE6-8F67-1EFBED6E5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8A281-6A13-451F-97B3-41D748B05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BCB30-CE99-4936-A889-8632D078C4F0}"/>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5" name="Footer Placeholder 4">
            <a:extLst>
              <a:ext uri="{FF2B5EF4-FFF2-40B4-BE49-F238E27FC236}">
                <a16:creationId xmlns:a16="http://schemas.microsoft.com/office/drawing/2014/main" id="{3CE77484-30E1-42CD-BDAE-206B8F0D3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91131-5BF2-4C1F-9203-ACF8CF5767B7}"/>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409344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7F9C31-0115-428C-ADAD-9712E9E7CD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34637A-F067-4ECF-ADDA-037AFC070D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60605-DC1B-42FE-968D-FDFAEB57D551}"/>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5" name="Footer Placeholder 4">
            <a:extLst>
              <a:ext uri="{FF2B5EF4-FFF2-40B4-BE49-F238E27FC236}">
                <a16:creationId xmlns:a16="http://schemas.microsoft.com/office/drawing/2014/main" id="{1B37FE93-32C7-4639-9D91-C10097809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B6540-EF92-4B5C-814D-8A98AF859F5A}"/>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58960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3B8C-112F-44AA-91C6-239868DD39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28D190-FC90-46B6-AE01-F4E6794231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579CB-9694-4D45-95EA-4BC93FDC21E1}"/>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5" name="Footer Placeholder 4">
            <a:extLst>
              <a:ext uri="{FF2B5EF4-FFF2-40B4-BE49-F238E27FC236}">
                <a16:creationId xmlns:a16="http://schemas.microsoft.com/office/drawing/2014/main" id="{DE19B0C1-945F-4851-95EF-A5FBBA39E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49B0F-397F-4E22-9BC8-5DE5D24B51C4}"/>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05550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4CEF-12F2-456F-A8E7-7D5F8B474B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E4040E-066A-4195-9F55-8CD39DBA4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198E59-B049-4F34-B754-6CACF180EB64}"/>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5" name="Footer Placeholder 4">
            <a:extLst>
              <a:ext uri="{FF2B5EF4-FFF2-40B4-BE49-F238E27FC236}">
                <a16:creationId xmlns:a16="http://schemas.microsoft.com/office/drawing/2014/main" id="{FF02AB24-996D-4325-8CDA-90940B7EF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91F2C-8799-4C9B-94A7-A68CE080F9A8}"/>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104579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EFB-8A30-4A0A-8C43-D7EB33732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CD7EA8-8B93-42F4-B219-24736794C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66A7F-5476-4671-9B0D-E9A6314D05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EFB2A9-F412-4A99-B78E-CD8AAFDEA630}"/>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6" name="Footer Placeholder 5">
            <a:extLst>
              <a:ext uri="{FF2B5EF4-FFF2-40B4-BE49-F238E27FC236}">
                <a16:creationId xmlns:a16="http://schemas.microsoft.com/office/drawing/2014/main" id="{BCF812B2-F052-4B0B-950A-1CF24F9869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DF535D-3F35-4551-A319-CB9A9291F3F0}"/>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45348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5048-15BA-45E7-BC4E-15771237AA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B050E3-5496-4F8A-BBF2-DBE3A27E8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4E8A99-3278-444F-B30D-5D432E3488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677C73-0AC4-44E7-822A-862E143044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EAEB99-744B-4130-A827-0CBCEDBC9F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93C9A-FF46-43D5-B2A5-D90A8FFF6BB3}"/>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8" name="Footer Placeholder 7">
            <a:extLst>
              <a:ext uri="{FF2B5EF4-FFF2-40B4-BE49-F238E27FC236}">
                <a16:creationId xmlns:a16="http://schemas.microsoft.com/office/drawing/2014/main" id="{11CA2C69-E927-4886-AD21-080AF06451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79B7B-0C6A-4355-A839-019818063011}"/>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96241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BD9F-8F83-4608-B5AA-860BD17D23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22E01F-F296-43CB-9DF8-B1D739928A9F}"/>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4" name="Footer Placeholder 3">
            <a:extLst>
              <a:ext uri="{FF2B5EF4-FFF2-40B4-BE49-F238E27FC236}">
                <a16:creationId xmlns:a16="http://schemas.microsoft.com/office/drawing/2014/main" id="{2813379B-3249-4EF0-AA31-9E571FA42A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6B8B3E-FFD8-43BF-B3A7-90B4AF2CE78D}"/>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17077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A7BCF-EB0B-48C9-AB30-C084F227165C}"/>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3" name="Footer Placeholder 2">
            <a:extLst>
              <a:ext uri="{FF2B5EF4-FFF2-40B4-BE49-F238E27FC236}">
                <a16:creationId xmlns:a16="http://schemas.microsoft.com/office/drawing/2014/main" id="{B5F9E1AB-9A19-48A8-8B77-F7B1A92618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4084CE-5301-4921-8E5A-53B7009E1DEE}"/>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75336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705C-F42D-4A38-B84F-053C1BECA1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6BC548-CD2F-4B58-AB9F-E8233F60C6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2FD839-720D-4F57-B70F-0A16E393D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CA0E67-90C9-4891-A631-5FD75DF02AF2}"/>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6" name="Footer Placeholder 5">
            <a:extLst>
              <a:ext uri="{FF2B5EF4-FFF2-40B4-BE49-F238E27FC236}">
                <a16:creationId xmlns:a16="http://schemas.microsoft.com/office/drawing/2014/main" id="{7E9DE7B3-7D32-4369-9A3D-7E2531D51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496EF-408C-4EDA-AEAE-ACAB121F3F21}"/>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92249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473C-E2CD-4C42-9370-2B72F59795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2F7C6-A211-4C47-8478-4249DC059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24B204-14EE-4B21-BFC1-CD025D050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273EB7-8991-4819-A8A1-270DA50B716B}"/>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6" name="Footer Placeholder 5">
            <a:extLst>
              <a:ext uri="{FF2B5EF4-FFF2-40B4-BE49-F238E27FC236}">
                <a16:creationId xmlns:a16="http://schemas.microsoft.com/office/drawing/2014/main" id="{ECC59898-E6F2-4722-8BF0-EF02B7946B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8733C-F8D7-404F-94F9-95F2F6525021}"/>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6946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87622-29C4-465C-AE46-1129DC7B7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945E3-9594-4494-8BF7-24B7637C68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A8340-F8FF-4B17-80EF-ACAA0565D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4DF6F-DC69-4F06-A0F8-80776393CB1B}" type="datetimeFigureOut">
              <a:rPr lang="en-US" smtClean="0"/>
              <a:t>7/12/2022</a:t>
            </a:fld>
            <a:endParaRPr lang="en-US"/>
          </a:p>
        </p:txBody>
      </p:sp>
      <p:sp>
        <p:nvSpPr>
          <p:cNvPr id="5" name="Footer Placeholder 4">
            <a:extLst>
              <a:ext uri="{FF2B5EF4-FFF2-40B4-BE49-F238E27FC236}">
                <a16:creationId xmlns:a16="http://schemas.microsoft.com/office/drawing/2014/main" id="{481CFDDE-4A6F-40B5-8D07-CBFD2534E7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619746-ADCB-473B-BCDE-8740F56762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CD2AD-9870-4816-B952-35C030B324E4}" type="slidenum">
              <a:rPr lang="en-US" smtClean="0"/>
              <a:t>‹#›</a:t>
            </a:fld>
            <a:endParaRPr lang="en-US"/>
          </a:p>
        </p:txBody>
      </p:sp>
    </p:spTree>
    <p:extLst>
      <p:ext uri="{BB962C8B-B14F-4D97-AF65-F5344CB8AC3E}">
        <p14:creationId xmlns:p14="http://schemas.microsoft.com/office/powerpoint/2010/main" val="336469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player.vimeo.com/video/689736110?h=5e98eb9ee6&amp;app_id=122963" TargetMode="Externa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player.vimeo.com/video/689785978?h=5a96b3b915&amp;app_id=122963" TargetMode="Externa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player.vimeo.com/video/694976897?h=cccc7d4ab9&amp;app_id=122963" TargetMode="Externa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ideo" Target="https://player.vimeo.com/video/697137422?h=03c6d308ac&amp;app_id=122963" TargetMode="Externa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haking hands&#10;&#10;Description automatically generated with low confidence">
            <a:extLst>
              <a:ext uri="{FF2B5EF4-FFF2-40B4-BE49-F238E27FC236}">
                <a16:creationId xmlns:a16="http://schemas.microsoft.com/office/drawing/2014/main" id="{E515FC7B-B4E1-3C2D-3D6E-2D435B2EB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56" y="-1622972"/>
            <a:ext cx="12401911" cy="8480972"/>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AB2BD563-0B4B-484B-B5E5-CB45EA0CE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408" y="3648817"/>
            <a:ext cx="14931300" cy="2924899"/>
          </a:xfrm>
          <a:prstGeom prst="rect">
            <a:avLst/>
          </a:prstGeom>
        </p:spPr>
      </p:pic>
      <p:sp>
        <p:nvSpPr>
          <p:cNvPr id="2" name="TextBox 1">
            <a:extLst>
              <a:ext uri="{FF2B5EF4-FFF2-40B4-BE49-F238E27FC236}">
                <a16:creationId xmlns:a16="http://schemas.microsoft.com/office/drawing/2014/main" id="{56F28E78-E6E0-4911-8C46-C1C3F6D7BF02}"/>
              </a:ext>
            </a:extLst>
          </p:cNvPr>
          <p:cNvSpPr txBox="1"/>
          <p:nvPr/>
        </p:nvSpPr>
        <p:spPr>
          <a:xfrm>
            <a:off x="5151266" y="4383617"/>
            <a:ext cx="3661580"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Inclusion</a:t>
            </a:r>
          </a:p>
        </p:txBody>
      </p:sp>
      <p:pic>
        <p:nvPicPr>
          <p:cNvPr id="11" name="Picture 10" descr="Diagram&#10;&#10;Description automatically generated with medium confidence">
            <a:extLst>
              <a:ext uri="{FF2B5EF4-FFF2-40B4-BE49-F238E27FC236}">
                <a16:creationId xmlns:a16="http://schemas.microsoft.com/office/drawing/2014/main" id="{010EDB06-4CFA-4AEF-8E72-C349DA3D92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212" y="3851935"/>
            <a:ext cx="1012659" cy="1259332"/>
          </a:xfrm>
          <a:prstGeom prst="rect">
            <a:avLst/>
          </a:prstGeom>
        </p:spPr>
      </p:pic>
      <p:pic>
        <p:nvPicPr>
          <p:cNvPr id="13" name="Picture 12">
            <a:extLst>
              <a:ext uri="{FF2B5EF4-FFF2-40B4-BE49-F238E27FC236}">
                <a16:creationId xmlns:a16="http://schemas.microsoft.com/office/drawing/2014/main" id="{98F7234B-DA36-4673-83B5-0DA0E6C464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209" y="5534201"/>
            <a:ext cx="2720667" cy="271449"/>
          </a:xfrm>
          <a:prstGeom prst="rect">
            <a:avLst/>
          </a:prstGeom>
        </p:spPr>
      </p:pic>
    </p:spTree>
    <p:custDataLst>
      <p:tags r:id="rId1"/>
    </p:custDataLst>
    <p:extLst>
      <p:ext uri="{BB962C8B-B14F-4D97-AF65-F5344CB8AC3E}">
        <p14:creationId xmlns:p14="http://schemas.microsoft.com/office/powerpoint/2010/main" val="4154916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534BC4F-6083-E828-2470-EE41B95381B6}"/>
              </a:ext>
            </a:extLst>
          </p:cNvPr>
          <p:cNvPicPr>
            <a:picLocks noChangeAspect="1"/>
          </p:cNvPicPr>
          <p:nvPr/>
        </p:nvPicPr>
        <p:blipFill>
          <a:blip r:embed="rId3"/>
          <a:stretch>
            <a:fillRect/>
          </a:stretch>
        </p:blipFill>
        <p:spPr>
          <a:xfrm>
            <a:off x="765417" y="457200"/>
            <a:ext cx="10661165" cy="5943600"/>
          </a:xfrm>
          <a:prstGeom prst="rect">
            <a:avLst/>
          </a:prstGeom>
        </p:spPr>
      </p:pic>
    </p:spTree>
    <p:extLst>
      <p:ext uri="{BB962C8B-B14F-4D97-AF65-F5344CB8AC3E}">
        <p14:creationId xmlns:p14="http://schemas.microsoft.com/office/powerpoint/2010/main" val="396520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14A4451-FCC8-2C1D-C2FC-5EAA47E713C7}"/>
              </a:ext>
            </a:extLst>
          </p:cNvPr>
          <p:cNvPicPr>
            <a:picLocks noChangeAspect="1"/>
          </p:cNvPicPr>
          <p:nvPr/>
        </p:nvPicPr>
        <p:blipFill>
          <a:blip r:embed="rId3"/>
          <a:stretch>
            <a:fillRect/>
          </a:stretch>
        </p:blipFill>
        <p:spPr>
          <a:xfrm>
            <a:off x="717176" y="457200"/>
            <a:ext cx="10757647" cy="5943600"/>
          </a:xfrm>
          <a:prstGeom prst="rect">
            <a:avLst/>
          </a:prstGeom>
        </p:spPr>
      </p:pic>
    </p:spTree>
    <p:extLst>
      <p:ext uri="{BB962C8B-B14F-4D97-AF65-F5344CB8AC3E}">
        <p14:creationId xmlns:p14="http://schemas.microsoft.com/office/powerpoint/2010/main" val="3276563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94">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96">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hands shaking&#10;&#10;Description automatically generated with low confidence">
            <a:extLst>
              <a:ext uri="{FF2B5EF4-FFF2-40B4-BE49-F238E27FC236}">
                <a16:creationId xmlns:a16="http://schemas.microsoft.com/office/drawing/2014/main" id="{C1A39527-12F9-EE1D-0427-A16E2C386A18}"/>
              </a:ext>
            </a:extLst>
          </p:cNvPr>
          <p:cNvPicPr>
            <a:picLocks noChangeAspect="1"/>
          </p:cNvPicPr>
          <p:nvPr/>
        </p:nvPicPr>
        <p:blipFill>
          <a:blip r:embed="rId3"/>
          <a:stretch>
            <a:fillRect/>
          </a:stretch>
        </p:blipFill>
        <p:spPr>
          <a:xfrm>
            <a:off x="812799" y="457200"/>
            <a:ext cx="10566401" cy="5943600"/>
          </a:xfrm>
          <a:prstGeom prst="rect">
            <a:avLst/>
          </a:prstGeom>
        </p:spPr>
      </p:pic>
    </p:spTree>
    <p:extLst>
      <p:ext uri="{BB962C8B-B14F-4D97-AF65-F5344CB8AC3E}">
        <p14:creationId xmlns:p14="http://schemas.microsoft.com/office/powerpoint/2010/main" val="463489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94">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96">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hands shaking&#10;&#10;Description automatically generated with low confidence">
            <a:extLst>
              <a:ext uri="{FF2B5EF4-FFF2-40B4-BE49-F238E27FC236}">
                <a16:creationId xmlns:a16="http://schemas.microsoft.com/office/drawing/2014/main" id="{C1A39527-12F9-EE1D-0427-A16E2C386A18}"/>
              </a:ext>
            </a:extLst>
          </p:cNvPr>
          <p:cNvPicPr>
            <a:picLocks noChangeAspect="1"/>
          </p:cNvPicPr>
          <p:nvPr/>
        </p:nvPicPr>
        <p:blipFill>
          <a:blip r:embed="rId3"/>
          <a:stretch>
            <a:fillRect/>
          </a:stretch>
        </p:blipFill>
        <p:spPr>
          <a:xfrm>
            <a:off x="812799" y="457200"/>
            <a:ext cx="10566401" cy="5943600"/>
          </a:xfrm>
          <a:prstGeom prst="rect">
            <a:avLst/>
          </a:prstGeom>
        </p:spPr>
      </p:pic>
      <p:sp>
        <p:nvSpPr>
          <p:cNvPr id="2" name="Rectangle 1">
            <a:extLst>
              <a:ext uri="{FF2B5EF4-FFF2-40B4-BE49-F238E27FC236}">
                <a16:creationId xmlns:a16="http://schemas.microsoft.com/office/drawing/2014/main" id="{0CF2D2E0-0802-A19B-FAA5-24417B3A5D6B}"/>
              </a:ext>
            </a:extLst>
          </p:cNvPr>
          <p:cNvSpPr/>
          <p:nvPr/>
        </p:nvSpPr>
        <p:spPr>
          <a:xfrm>
            <a:off x="5882640" y="685800"/>
            <a:ext cx="5496560" cy="542544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8BB1D5A-E5EB-4FAF-9872-B0FC15AD200D}"/>
              </a:ext>
            </a:extLst>
          </p:cNvPr>
          <p:cNvSpPr txBox="1"/>
          <p:nvPr/>
        </p:nvSpPr>
        <p:spPr>
          <a:xfrm>
            <a:off x="5878582" y="1093553"/>
            <a:ext cx="5500618" cy="2369880"/>
          </a:xfrm>
          <a:prstGeom prst="rect">
            <a:avLst/>
          </a:prstGeom>
          <a:noFill/>
        </p:spPr>
        <p:txBody>
          <a:bodyPr wrap="square" rtlCol="0">
            <a:spAutoFit/>
          </a:bodyPr>
          <a:lstStyle/>
          <a:p>
            <a:r>
              <a:rPr lang="en-US" sz="3200" dirty="0">
                <a:solidFill>
                  <a:schemeClr val="bg1"/>
                </a:solidFill>
                <a:latin typeface="Verdana" panose="020B0604030504040204" pitchFamily="34" charset="0"/>
                <a:ea typeface="Verdana" panose="020B0604030504040204" pitchFamily="34" charset="0"/>
              </a:rPr>
              <a:t>Terms:</a:t>
            </a:r>
          </a:p>
          <a:p>
            <a:pPr marL="457200" indent="-457200">
              <a:buFont typeface="Arial" panose="020B0604020202020204" pitchFamily="34" charset="0"/>
              <a:buChar char="•"/>
            </a:pPr>
            <a:endParaRPr lang="en-US" sz="3200" dirty="0">
              <a:solidFill>
                <a:schemeClr val="bg1"/>
              </a:solidFill>
              <a:latin typeface="Verdana" panose="020B0604030504040204" pitchFamily="34" charset="0"/>
              <a:ea typeface="Verdana" panose="020B0604030504040204" pitchFamily="34" charset="0"/>
            </a:endParaRPr>
          </a:p>
          <a:p>
            <a:pPr marL="457200" indent="-457200">
              <a:buFont typeface="Arial" panose="020B0604020202020204" pitchFamily="34" charset="0"/>
              <a:buChar char="•"/>
            </a:pPr>
            <a:r>
              <a:rPr lang="en-US" sz="2800" dirty="0">
                <a:solidFill>
                  <a:schemeClr val="bg1"/>
                </a:solidFill>
                <a:latin typeface="Verdana" panose="020B0604030504040204" pitchFamily="34" charset="0"/>
                <a:ea typeface="Verdana" panose="020B0604030504040204" pitchFamily="34" charset="0"/>
              </a:rPr>
              <a:t>Inclusion</a:t>
            </a:r>
          </a:p>
          <a:p>
            <a:pPr marL="457200" indent="-457200">
              <a:buFont typeface="Arial" panose="020B0604020202020204" pitchFamily="34" charset="0"/>
              <a:buChar char="•"/>
            </a:pPr>
            <a:r>
              <a:rPr lang="en-US" sz="2800" dirty="0">
                <a:solidFill>
                  <a:schemeClr val="bg1"/>
                </a:solidFill>
                <a:latin typeface="Verdana" panose="020B0604030504040204" pitchFamily="34" charset="0"/>
                <a:ea typeface="Verdana" panose="020B0604030504040204" pitchFamily="34" charset="0"/>
              </a:rPr>
              <a:t>Diversity</a:t>
            </a:r>
          </a:p>
          <a:p>
            <a:pPr marL="457200" indent="-457200">
              <a:buFont typeface="Arial" panose="020B0604020202020204" pitchFamily="34" charset="0"/>
              <a:buChar char="•"/>
            </a:pPr>
            <a:r>
              <a:rPr lang="en-US" sz="2800" dirty="0">
                <a:solidFill>
                  <a:schemeClr val="bg1"/>
                </a:solidFill>
                <a:latin typeface="Verdana" panose="020B0604030504040204" pitchFamily="34" charset="0"/>
                <a:ea typeface="Verdana" panose="020B0604030504040204" pitchFamily="34" charset="0"/>
              </a:rPr>
              <a:t>Marginalized community</a:t>
            </a:r>
          </a:p>
        </p:txBody>
      </p:sp>
    </p:spTree>
    <p:extLst>
      <p:ext uri="{BB962C8B-B14F-4D97-AF65-F5344CB8AC3E}">
        <p14:creationId xmlns:p14="http://schemas.microsoft.com/office/powerpoint/2010/main" val="472079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136C98C-6060-249B-6045-9B0A55DA59B9}"/>
              </a:ext>
            </a:extLst>
          </p:cNvPr>
          <p:cNvPicPr>
            <a:picLocks noChangeAspect="1"/>
          </p:cNvPicPr>
          <p:nvPr/>
        </p:nvPicPr>
        <p:blipFill>
          <a:blip r:embed="rId3"/>
          <a:stretch>
            <a:fillRect/>
          </a:stretch>
        </p:blipFill>
        <p:spPr>
          <a:xfrm>
            <a:off x="859348" y="457200"/>
            <a:ext cx="10473303" cy="5943600"/>
          </a:xfrm>
          <a:prstGeom prst="rect">
            <a:avLst/>
          </a:prstGeom>
        </p:spPr>
      </p:pic>
    </p:spTree>
    <p:extLst>
      <p:ext uri="{BB962C8B-B14F-4D97-AF65-F5344CB8AC3E}">
        <p14:creationId xmlns:p14="http://schemas.microsoft.com/office/powerpoint/2010/main" val="3962891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CE5745A-90E3-8533-4022-0E0EB397C9F4}"/>
              </a:ext>
            </a:extLst>
          </p:cNvPr>
          <p:cNvPicPr>
            <a:picLocks noChangeAspect="1"/>
          </p:cNvPicPr>
          <p:nvPr/>
        </p:nvPicPr>
        <p:blipFill>
          <a:blip r:embed="rId3"/>
          <a:stretch>
            <a:fillRect/>
          </a:stretch>
        </p:blipFill>
        <p:spPr>
          <a:xfrm>
            <a:off x="692726" y="457200"/>
            <a:ext cx="10806548" cy="5943600"/>
          </a:xfrm>
          <a:prstGeom prst="rect">
            <a:avLst/>
          </a:prstGeom>
        </p:spPr>
      </p:pic>
    </p:spTree>
    <p:extLst>
      <p:ext uri="{BB962C8B-B14F-4D97-AF65-F5344CB8AC3E}">
        <p14:creationId xmlns:p14="http://schemas.microsoft.com/office/powerpoint/2010/main" val="2587501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7CDA3F2-21F3-8C95-E73D-36F4E284F7FF}"/>
              </a:ext>
            </a:extLst>
          </p:cNvPr>
          <p:cNvPicPr>
            <a:picLocks noChangeAspect="1"/>
          </p:cNvPicPr>
          <p:nvPr/>
        </p:nvPicPr>
        <p:blipFill>
          <a:blip r:embed="rId3"/>
          <a:stretch>
            <a:fillRect/>
          </a:stretch>
        </p:blipFill>
        <p:spPr>
          <a:xfrm>
            <a:off x="789214" y="457200"/>
            <a:ext cx="10613571" cy="5943600"/>
          </a:xfrm>
          <a:prstGeom prst="rect">
            <a:avLst/>
          </a:prstGeom>
        </p:spPr>
      </p:pic>
    </p:spTree>
    <p:extLst>
      <p:ext uri="{BB962C8B-B14F-4D97-AF65-F5344CB8AC3E}">
        <p14:creationId xmlns:p14="http://schemas.microsoft.com/office/powerpoint/2010/main" val="323555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Freeform: Shape 14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extBox 14">
            <a:extLst>
              <a:ext uri="{FF2B5EF4-FFF2-40B4-BE49-F238E27FC236}">
                <a16:creationId xmlns:a16="http://schemas.microsoft.com/office/drawing/2014/main" id="{4FF811C9-00B6-FADA-A2AB-DE506F5A8113}"/>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rgbClr val="FFFFFF"/>
                </a:solidFill>
                <a:latin typeface="+mj-lt"/>
                <a:ea typeface="+mj-ea"/>
                <a:cs typeface="+mj-cs"/>
              </a:rPr>
              <a:t>Video Example of Inviting to the Table</a:t>
            </a:r>
          </a:p>
        </p:txBody>
      </p:sp>
      <p:pic>
        <p:nvPicPr>
          <p:cNvPr id="3" name="Online Media 2" title="Safe Church Padraic">
            <a:hlinkClick r:id="" action="ppaction://media"/>
            <a:extLst>
              <a:ext uri="{FF2B5EF4-FFF2-40B4-BE49-F238E27FC236}">
                <a16:creationId xmlns:a16="http://schemas.microsoft.com/office/drawing/2014/main" id="{F6BAEA97-0A8C-52C8-4028-E836A3D623F5}"/>
              </a:ext>
            </a:extLst>
          </p:cNvPr>
          <p:cNvPicPr>
            <a:picLocks noRot="1" noChangeAspect="1"/>
          </p:cNvPicPr>
          <p:nvPr>
            <a:videoFile r:link="rId1"/>
          </p:nvPr>
        </p:nvPicPr>
        <p:blipFill>
          <a:blip r:embed="rId4"/>
          <a:stretch>
            <a:fillRect/>
          </a:stretch>
        </p:blipFill>
        <p:spPr>
          <a:xfrm>
            <a:off x="4502428" y="1396758"/>
            <a:ext cx="7225748" cy="4064483"/>
          </a:xfrm>
          <a:prstGeom prst="rect">
            <a:avLst/>
          </a:prstGeom>
        </p:spPr>
      </p:pic>
    </p:spTree>
    <p:extLst>
      <p:ext uri="{BB962C8B-B14F-4D97-AF65-F5344CB8AC3E}">
        <p14:creationId xmlns:p14="http://schemas.microsoft.com/office/powerpoint/2010/main" val="411805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10;&#10;Description automatically generated">
            <a:extLst>
              <a:ext uri="{FF2B5EF4-FFF2-40B4-BE49-F238E27FC236}">
                <a16:creationId xmlns:a16="http://schemas.microsoft.com/office/drawing/2014/main" id="{A69C5499-74B7-55A3-7F23-901C7E9830DE}"/>
              </a:ext>
            </a:extLst>
          </p:cNvPr>
          <p:cNvPicPr>
            <a:picLocks noChangeAspect="1"/>
          </p:cNvPicPr>
          <p:nvPr/>
        </p:nvPicPr>
        <p:blipFill>
          <a:blip r:embed="rId3"/>
          <a:stretch>
            <a:fillRect/>
          </a:stretch>
        </p:blipFill>
        <p:spPr>
          <a:xfrm>
            <a:off x="789214" y="457200"/>
            <a:ext cx="10613571" cy="5943600"/>
          </a:xfrm>
          <a:prstGeom prst="rect">
            <a:avLst/>
          </a:prstGeom>
        </p:spPr>
      </p:pic>
    </p:spTree>
    <p:extLst>
      <p:ext uri="{BB962C8B-B14F-4D97-AF65-F5344CB8AC3E}">
        <p14:creationId xmlns:p14="http://schemas.microsoft.com/office/powerpoint/2010/main" val="2333449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954E7511-08C2-D380-02A0-6162C6186064}"/>
              </a:ext>
            </a:extLst>
          </p:cNvPr>
          <p:cNvPicPr>
            <a:picLocks noChangeAspect="1"/>
          </p:cNvPicPr>
          <p:nvPr/>
        </p:nvPicPr>
        <p:blipFill>
          <a:blip r:embed="rId3"/>
          <a:stretch>
            <a:fillRect/>
          </a:stretch>
        </p:blipFill>
        <p:spPr>
          <a:xfrm>
            <a:off x="692726" y="457200"/>
            <a:ext cx="10806548" cy="5943600"/>
          </a:xfrm>
          <a:prstGeom prst="rect">
            <a:avLst/>
          </a:prstGeom>
        </p:spPr>
      </p:pic>
    </p:spTree>
    <p:extLst>
      <p:ext uri="{BB962C8B-B14F-4D97-AF65-F5344CB8AC3E}">
        <p14:creationId xmlns:p14="http://schemas.microsoft.com/office/powerpoint/2010/main" val="3571268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document&#10;&#10;Description automatically generated with medium confidence">
            <a:extLst>
              <a:ext uri="{FF2B5EF4-FFF2-40B4-BE49-F238E27FC236}">
                <a16:creationId xmlns:a16="http://schemas.microsoft.com/office/drawing/2014/main" id="{E57BFF60-74D2-E028-57C4-62521987F16A}"/>
              </a:ext>
            </a:extLst>
          </p:cNvPr>
          <p:cNvPicPr>
            <a:picLocks noChangeAspect="1"/>
          </p:cNvPicPr>
          <p:nvPr/>
        </p:nvPicPr>
        <p:blipFill>
          <a:blip r:embed="rId3"/>
          <a:stretch>
            <a:fillRect/>
          </a:stretch>
        </p:blipFill>
        <p:spPr>
          <a:xfrm>
            <a:off x="789214" y="457200"/>
            <a:ext cx="10613571" cy="5943600"/>
          </a:xfrm>
          <a:prstGeom prst="rect">
            <a:avLst/>
          </a:prstGeom>
        </p:spPr>
      </p:pic>
    </p:spTree>
    <p:extLst>
      <p:ext uri="{BB962C8B-B14F-4D97-AF65-F5344CB8AC3E}">
        <p14:creationId xmlns:p14="http://schemas.microsoft.com/office/powerpoint/2010/main" val="2830908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22DCCAE6-23E1-8195-95C4-9C4FE75FB442}"/>
              </a:ext>
            </a:extLst>
          </p:cNvPr>
          <p:cNvPicPr>
            <a:picLocks noChangeAspect="1"/>
          </p:cNvPicPr>
          <p:nvPr/>
        </p:nvPicPr>
        <p:blipFill>
          <a:blip r:embed="rId3"/>
          <a:stretch>
            <a:fillRect/>
          </a:stretch>
        </p:blipFill>
        <p:spPr>
          <a:xfrm>
            <a:off x="859348" y="457200"/>
            <a:ext cx="10473303" cy="5943600"/>
          </a:xfrm>
          <a:prstGeom prst="rect">
            <a:avLst/>
          </a:prstGeom>
        </p:spPr>
      </p:pic>
    </p:spTree>
    <p:extLst>
      <p:ext uri="{BB962C8B-B14F-4D97-AF65-F5344CB8AC3E}">
        <p14:creationId xmlns:p14="http://schemas.microsoft.com/office/powerpoint/2010/main" val="3474293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chat or text message&#10;&#10;Description automatically generated">
            <a:extLst>
              <a:ext uri="{FF2B5EF4-FFF2-40B4-BE49-F238E27FC236}">
                <a16:creationId xmlns:a16="http://schemas.microsoft.com/office/drawing/2014/main" id="{1DB1CEE1-3116-2B8F-9CD2-E8B662EF1863}"/>
              </a:ext>
            </a:extLst>
          </p:cNvPr>
          <p:cNvPicPr>
            <a:picLocks noChangeAspect="1"/>
          </p:cNvPicPr>
          <p:nvPr/>
        </p:nvPicPr>
        <p:blipFill>
          <a:blip r:embed="rId3"/>
          <a:stretch>
            <a:fillRect/>
          </a:stretch>
        </p:blipFill>
        <p:spPr>
          <a:xfrm>
            <a:off x="668054" y="457200"/>
            <a:ext cx="10855891" cy="5943600"/>
          </a:xfrm>
          <a:prstGeom prst="rect">
            <a:avLst/>
          </a:prstGeom>
        </p:spPr>
      </p:pic>
    </p:spTree>
    <p:extLst>
      <p:ext uri="{BB962C8B-B14F-4D97-AF65-F5344CB8AC3E}">
        <p14:creationId xmlns:p14="http://schemas.microsoft.com/office/powerpoint/2010/main" val="61519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41FD7CAE-0FD2-2426-68B8-E439D26B3C23}"/>
              </a:ext>
            </a:extLst>
          </p:cNvPr>
          <p:cNvPicPr>
            <a:picLocks noChangeAspect="1"/>
          </p:cNvPicPr>
          <p:nvPr/>
        </p:nvPicPr>
        <p:blipFill>
          <a:blip r:embed="rId3"/>
          <a:stretch>
            <a:fillRect/>
          </a:stretch>
        </p:blipFill>
        <p:spPr>
          <a:xfrm>
            <a:off x="457200" y="553212"/>
            <a:ext cx="11277600" cy="5751575"/>
          </a:xfrm>
          <a:prstGeom prst="rect">
            <a:avLst/>
          </a:prstGeom>
        </p:spPr>
      </p:pic>
    </p:spTree>
    <p:extLst>
      <p:ext uri="{BB962C8B-B14F-4D97-AF65-F5344CB8AC3E}">
        <p14:creationId xmlns:p14="http://schemas.microsoft.com/office/powerpoint/2010/main" val="1280919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2" name="Rectangle 14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6D831737-AB55-AFFA-BBAA-857F1BEBD5E1}"/>
              </a:ext>
            </a:extLst>
          </p:cNvPr>
          <p:cNvPicPr>
            <a:picLocks noChangeAspect="1"/>
          </p:cNvPicPr>
          <p:nvPr/>
        </p:nvPicPr>
        <p:blipFill>
          <a:blip r:embed="rId3"/>
          <a:stretch>
            <a:fillRect/>
          </a:stretch>
        </p:blipFill>
        <p:spPr>
          <a:xfrm>
            <a:off x="457200" y="553212"/>
            <a:ext cx="11277600" cy="5751575"/>
          </a:xfrm>
          <a:prstGeom prst="rect">
            <a:avLst/>
          </a:prstGeom>
        </p:spPr>
      </p:pic>
    </p:spTree>
    <p:extLst>
      <p:ext uri="{BB962C8B-B14F-4D97-AF65-F5344CB8AC3E}">
        <p14:creationId xmlns:p14="http://schemas.microsoft.com/office/powerpoint/2010/main" val="3472405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F6E87DE6-826E-42A0-EF08-2C6749DA80EF}"/>
              </a:ext>
            </a:extLst>
          </p:cNvPr>
          <p:cNvPicPr>
            <a:picLocks noChangeAspect="1"/>
          </p:cNvPicPr>
          <p:nvPr/>
        </p:nvPicPr>
        <p:blipFill>
          <a:blip r:embed="rId3"/>
          <a:stretch>
            <a:fillRect/>
          </a:stretch>
        </p:blipFill>
        <p:spPr>
          <a:xfrm>
            <a:off x="457200" y="482727"/>
            <a:ext cx="11277600" cy="5892546"/>
          </a:xfrm>
          <a:prstGeom prst="rect">
            <a:avLst/>
          </a:prstGeom>
        </p:spPr>
      </p:pic>
    </p:spTree>
    <p:extLst>
      <p:ext uri="{BB962C8B-B14F-4D97-AF65-F5344CB8AC3E}">
        <p14:creationId xmlns:p14="http://schemas.microsoft.com/office/powerpoint/2010/main" val="823041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0EA95133-BF27-C349-806F-DA133CE4894D}"/>
              </a:ext>
            </a:extLst>
          </p:cNvPr>
          <p:cNvPicPr>
            <a:picLocks noChangeAspect="1"/>
          </p:cNvPicPr>
          <p:nvPr/>
        </p:nvPicPr>
        <p:blipFill>
          <a:blip r:embed="rId3"/>
          <a:stretch>
            <a:fillRect/>
          </a:stretch>
        </p:blipFill>
        <p:spPr>
          <a:xfrm>
            <a:off x="515154" y="457200"/>
            <a:ext cx="11161691" cy="5943600"/>
          </a:xfrm>
          <a:prstGeom prst="rect">
            <a:avLst/>
          </a:prstGeom>
        </p:spPr>
      </p:pic>
    </p:spTree>
    <p:extLst>
      <p:ext uri="{BB962C8B-B14F-4D97-AF65-F5344CB8AC3E}">
        <p14:creationId xmlns:p14="http://schemas.microsoft.com/office/powerpoint/2010/main" val="233087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4" name="Rectangle 14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Freeform: Shape 15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extBox 14">
            <a:extLst>
              <a:ext uri="{FF2B5EF4-FFF2-40B4-BE49-F238E27FC236}">
                <a16:creationId xmlns:a16="http://schemas.microsoft.com/office/drawing/2014/main" id="{4FF811C9-00B6-FADA-A2AB-DE506F5A8113}"/>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rgbClr val="FFFFFF"/>
                </a:solidFill>
                <a:latin typeface="+mj-lt"/>
                <a:ea typeface="+mj-ea"/>
                <a:cs typeface="+mj-cs"/>
              </a:rPr>
              <a:t>Video Example</a:t>
            </a:r>
          </a:p>
        </p:txBody>
      </p:sp>
      <p:pic>
        <p:nvPicPr>
          <p:cNvPr id="3" name="Online Media 2" title="Safe Church Shaneequa 2.mp4">
            <a:hlinkClick r:id="" action="ppaction://media"/>
            <a:extLst>
              <a:ext uri="{FF2B5EF4-FFF2-40B4-BE49-F238E27FC236}">
                <a16:creationId xmlns:a16="http://schemas.microsoft.com/office/drawing/2014/main" id="{A4BDF346-A0F1-4D77-F5E6-43147726220A}"/>
              </a:ext>
            </a:extLst>
          </p:cNvPr>
          <p:cNvPicPr>
            <a:picLocks noRot="1" noChangeAspect="1"/>
          </p:cNvPicPr>
          <p:nvPr>
            <a:videoFile r:link="rId1"/>
          </p:nvPr>
        </p:nvPicPr>
        <p:blipFill>
          <a:blip r:embed="rId4"/>
          <a:stretch>
            <a:fillRect/>
          </a:stretch>
        </p:blipFill>
        <p:spPr>
          <a:xfrm>
            <a:off x="4502428" y="1396758"/>
            <a:ext cx="7225748" cy="4064483"/>
          </a:xfrm>
          <a:prstGeom prst="rect">
            <a:avLst/>
          </a:prstGeom>
        </p:spPr>
      </p:pic>
    </p:spTree>
    <p:extLst>
      <p:ext uri="{BB962C8B-B14F-4D97-AF65-F5344CB8AC3E}">
        <p14:creationId xmlns:p14="http://schemas.microsoft.com/office/powerpoint/2010/main" val="113743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10;&#10;Description automatically generated">
            <a:extLst>
              <a:ext uri="{FF2B5EF4-FFF2-40B4-BE49-F238E27FC236}">
                <a16:creationId xmlns:a16="http://schemas.microsoft.com/office/drawing/2014/main" id="{D3657E22-5A5C-D84B-8576-BAF86F95DE5A}"/>
              </a:ext>
            </a:extLst>
          </p:cNvPr>
          <p:cNvPicPr>
            <a:picLocks noChangeAspect="1"/>
          </p:cNvPicPr>
          <p:nvPr/>
        </p:nvPicPr>
        <p:blipFill>
          <a:blip r:embed="rId3"/>
          <a:stretch>
            <a:fillRect/>
          </a:stretch>
        </p:blipFill>
        <p:spPr>
          <a:xfrm>
            <a:off x="741405" y="457200"/>
            <a:ext cx="10709190" cy="5943600"/>
          </a:xfrm>
          <a:prstGeom prst="rect">
            <a:avLst/>
          </a:prstGeom>
        </p:spPr>
      </p:pic>
    </p:spTree>
    <p:extLst>
      <p:ext uri="{BB962C8B-B14F-4D97-AF65-F5344CB8AC3E}">
        <p14:creationId xmlns:p14="http://schemas.microsoft.com/office/powerpoint/2010/main" val="890571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10;&#10;Description automatically generated">
            <a:extLst>
              <a:ext uri="{FF2B5EF4-FFF2-40B4-BE49-F238E27FC236}">
                <a16:creationId xmlns:a16="http://schemas.microsoft.com/office/drawing/2014/main" id="{4BA2DAA5-BDE4-562A-9F0B-224D5CE55243}"/>
              </a:ext>
            </a:extLst>
          </p:cNvPr>
          <p:cNvPicPr>
            <a:picLocks noChangeAspect="1"/>
          </p:cNvPicPr>
          <p:nvPr/>
        </p:nvPicPr>
        <p:blipFill>
          <a:blip r:embed="rId3"/>
          <a:stretch>
            <a:fillRect/>
          </a:stretch>
        </p:blipFill>
        <p:spPr>
          <a:xfrm>
            <a:off x="692726" y="457200"/>
            <a:ext cx="10806548" cy="5943600"/>
          </a:xfrm>
          <a:prstGeom prst="rect">
            <a:avLst/>
          </a:prstGeom>
        </p:spPr>
      </p:pic>
    </p:spTree>
    <p:extLst>
      <p:ext uri="{BB962C8B-B14F-4D97-AF65-F5344CB8AC3E}">
        <p14:creationId xmlns:p14="http://schemas.microsoft.com/office/powerpoint/2010/main" val="763174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9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94">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6">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9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163D174-0965-439F-28FB-8C6CA165357D}"/>
              </a:ext>
            </a:extLst>
          </p:cNvPr>
          <p:cNvPicPr>
            <a:picLocks noChangeAspect="1"/>
          </p:cNvPicPr>
          <p:nvPr/>
        </p:nvPicPr>
        <p:blipFill>
          <a:blip r:embed="rId3"/>
          <a:stretch>
            <a:fillRect/>
          </a:stretch>
        </p:blipFill>
        <p:spPr>
          <a:xfrm>
            <a:off x="668054" y="457200"/>
            <a:ext cx="10855891" cy="5943600"/>
          </a:xfrm>
          <a:prstGeom prst="rect">
            <a:avLst/>
          </a:prstGeom>
        </p:spPr>
      </p:pic>
    </p:spTree>
    <p:extLst>
      <p:ext uri="{BB962C8B-B14F-4D97-AF65-F5344CB8AC3E}">
        <p14:creationId xmlns:p14="http://schemas.microsoft.com/office/powerpoint/2010/main" val="379724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1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Freeform: Shape 12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extBox 14">
            <a:extLst>
              <a:ext uri="{FF2B5EF4-FFF2-40B4-BE49-F238E27FC236}">
                <a16:creationId xmlns:a16="http://schemas.microsoft.com/office/drawing/2014/main" id="{4FF811C9-00B6-FADA-A2AB-DE506F5A8113}"/>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rgbClr val="FFFFFF"/>
                </a:solidFill>
                <a:latin typeface="+mj-lt"/>
                <a:ea typeface="+mj-ea"/>
                <a:cs typeface="+mj-cs"/>
              </a:rPr>
              <a:t>Introduction Video</a:t>
            </a:r>
          </a:p>
        </p:txBody>
      </p:sp>
      <p:pic>
        <p:nvPicPr>
          <p:cNvPr id="3" name="Online Media 2" title="Safe Church Presiding Bishop Curry">
            <a:hlinkClick r:id="" action="ppaction://media"/>
            <a:extLst>
              <a:ext uri="{FF2B5EF4-FFF2-40B4-BE49-F238E27FC236}">
                <a16:creationId xmlns:a16="http://schemas.microsoft.com/office/drawing/2014/main" id="{86EC27BE-37A9-74E5-6E80-F2B7D922EA78}"/>
              </a:ext>
            </a:extLst>
          </p:cNvPr>
          <p:cNvPicPr>
            <a:picLocks noRot="1" noChangeAspect="1"/>
          </p:cNvPicPr>
          <p:nvPr>
            <a:videoFile r:link="rId1"/>
          </p:nvPr>
        </p:nvPicPr>
        <p:blipFill>
          <a:blip r:embed="rId4"/>
          <a:stretch>
            <a:fillRect/>
          </a:stretch>
        </p:blipFill>
        <p:spPr>
          <a:xfrm>
            <a:off x="4502428" y="1396758"/>
            <a:ext cx="7225748" cy="4064483"/>
          </a:xfrm>
          <a:prstGeom prst="rect">
            <a:avLst/>
          </a:prstGeom>
        </p:spPr>
      </p:pic>
    </p:spTree>
    <p:extLst>
      <p:ext uri="{BB962C8B-B14F-4D97-AF65-F5344CB8AC3E}">
        <p14:creationId xmlns:p14="http://schemas.microsoft.com/office/powerpoint/2010/main" val="133477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2BA1E4A6-878F-8F9B-98BC-9EAC4C06CDCC}"/>
              </a:ext>
            </a:extLst>
          </p:cNvPr>
          <p:cNvPicPr>
            <a:picLocks noChangeAspect="1"/>
          </p:cNvPicPr>
          <p:nvPr/>
        </p:nvPicPr>
        <p:blipFill>
          <a:blip r:embed="rId3"/>
          <a:stretch>
            <a:fillRect/>
          </a:stretch>
        </p:blipFill>
        <p:spPr>
          <a:xfrm>
            <a:off x="765416" y="457200"/>
            <a:ext cx="10661168" cy="5943600"/>
          </a:xfrm>
          <a:prstGeom prst="rect">
            <a:avLst/>
          </a:prstGeom>
        </p:spPr>
      </p:pic>
    </p:spTree>
    <p:extLst>
      <p:ext uri="{BB962C8B-B14F-4D97-AF65-F5344CB8AC3E}">
        <p14:creationId xmlns:p14="http://schemas.microsoft.com/office/powerpoint/2010/main" val="2258857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Freeform: Shape 14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extBox 14">
            <a:extLst>
              <a:ext uri="{FF2B5EF4-FFF2-40B4-BE49-F238E27FC236}">
                <a16:creationId xmlns:a16="http://schemas.microsoft.com/office/drawing/2014/main" id="{4FF811C9-00B6-FADA-A2AB-DE506F5A8113}"/>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rgbClr val="FFFFFF"/>
                </a:solidFill>
                <a:latin typeface="+mj-lt"/>
                <a:ea typeface="+mj-ea"/>
                <a:cs typeface="+mj-cs"/>
              </a:rPr>
              <a:t>Video Example on Inviting Voices</a:t>
            </a:r>
          </a:p>
        </p:txBody>
      </p:sp>
      <p:pic>
        <p:nvPicPr>
          <p:cNvPr id="3" name="Online Media 2" title="SC_Paul_Inclusion">
            <a:hlinkClick r:id="" action="ppaction://media"/>
            <a:extLst>
              <a:ext uri="{FF2B5EF4-FFF2-40B4-BE49-F238E27FC236}">
                <a16:creationId xmlns:a16="http://schemas.microsoft.com/office/drawing/2014/main" id="{AFDA0A79-29A3-8DED-282B-A62787FCD3C5}"/>
              </a:ext>
            </a:extLst>
          </p:cNvPr>
          <p:cNvPicPr>
            <a:picLocks noRot="1" noChangeAspect="1"/>
          </p:cNvPicPr>
          <p:nvPr>
            <a:videoFile r:link="rId1"/>
          </p:nvPr>
        </p:nvPicPr>
        <p:blipFill>
          <a:blip r:embed="rId4"/>
          <a:stretch>
            <a:fillRect/>
          </a:stretch>
        </p:blipFill>
        <p:spPr>
          <a:xfrm>
            <a:off x="4502428" y="1396758"/>
            <a:ext cx="7225748" cy="4064483"/>
          </a:xfrm>
          <a:prstGeom prst="rect">
            <a:avLst/>
          </a:prstGeom>
        </p:spPr>
      </p:pic>
    </p:spTree>
    <p:extLst>
      <p:ext uri="{BB962C8B-B14F-4D97-AF65-F5344CB8AC3E}">
        <p14:creationId xmlns:p14="http://schemas.microsoft.com/office/powerpoint/2010/main" val="32908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2CF9BE3-1BAD-3752-BAFF-AED6A42F31A2}"/>
              </a:ext>
            </a:extLst>
          </p:cNvPr>
          <p:cNvPicPr>
            <a:picLocks noChangeAspect="1"/>
          </p:cNvPicPr>
          <p:nvPr/>
        </p:nvPicPr>
        <p:blipFill>
          <a:blip r:embed="rId3"/>
          <a:stretch>
            <a:fillRect/>
          </a:stretch>
        </p:blipFill>
        <p:spPr>
          <a:xfrm>
            <a:off x="789214" y="457200"/>
            <a:ext cx="10613571" cy="5943600"/>
          </a:xfrm>
          <a:prstGeom prst="rect">
            <a:avLst/>
          </a:prstGeom>
        </p:spPr>
      </p:pic>
    </p:spTree>
    <p:extLst>
      <p:ext uri="{BB962C8B-B14F-4D97-AF65-F5344CB8AC3E}">
        <p14:creationId xmlns:p14="http://schemas.microsoft.com/office/powerpoint/2010/main" val="2440583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CDFBA3F4-1354-F15C-BC14-CA356BFE9F56}"/>
              </a:ext>
            </a:extLst>
          </p:cNvPr>
          <p:cNvPicPr>
            <a:picLocks noChangeAspect="1"/>
          </p:cNvPicPr>
          <p:nvPr/>
        </p:nvPicPr>
        <p:blipFill>
          <a:blip r:embed="rId3"/>
          <a:stretch>
            <a:fillRect/>
          </a:stretch>
        </p:blipFill>
        <p:spPr>
          <a:xfrm>
            <a:off x="789214" y="457200"/>
            <a:ext cx="10613571" cy="5943600"/>
          </a:xfrm>
          <a:prstGeom prst="rect">
            <a:avLst/>
          </a:prstGeom>
        </p:spPr>
      </p:pic>
    </p:spTree>
    <p:extLst>
      <p:ext uri="{BB962C8B-B14F-4D97-AF65-F5344CB8AC3E}">
        <p14:creationId xmlns:p14="http://schemas.microsoft.com/office/powerpoint/2010/main" val="2377614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chat or text message&#10;&#10;Description automatically generated">
            <a:extLst>
              <a:ext uri="{FF2B5EF4-FFF2-40B4-BE49-F238E27FC236}">
                <a16:creationId xmlns:a16="http://schemas.microsoft.com/office/drawing/2014/main" id="{FE31D4E7-108A-D918-91B4-FB6B6169440C}"/>
              </a:ext>
            </a:extLst>
          </p:cNvPr>
          <p:cNvPicPr>
            <a:picLocks noChangeAspect="1"/>
          </p:cNvPicPr>
          <p:nvPr/>
        </p:nvPicPr>
        <p:blipFill>
          <a:blip r:embed="rId3"/>
          <a:stretch>
            <a:fillRect/>
          </a:stretch>
        </p:blipFill>
        <p:spPr>
          <a:xfrm>
            <a:off x="812799" y="457200"/>
            <a:ext cx="10566401" cy="5943600"/>
          </a:xfrm>
          <a:prstGeom prst="rect">
            <a:avLst/>
          </a:prstGeom>
        </p:spPr>
      </p:pic>
    </p:spTree>
    <p:extLst>
      <p:ext uri="{BB962C8B-B14F-4D97-AF65-F5344CB8AC3E}">
        <p14:creationId xmlns:p14="http://schemas.microsoft.com/office/powerpoint/2010/main" val="458083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hands shaking&#10;&#10;Description automatically generated with low confidence">
            <a:extLst>
              <a:ext uri="{FF2B5EF4-FFF2-40B4-BE49-F238E27FC236}">
                <a16:creationId xmlns:a16="http://schemas.microsoft.com/office/drawing/2014/main" id="{8917ADE9-3669-E2E1-BE4E-BE7ADAABDA90}"/>
              </a:ext>
            </a:extLst>
          </p:cNvPr>
          <p:cNvPicPr>
            <a:picLocks noChangeAspect="1"/>
          </p:cNvPicPr>
          <p:nvPr/>
        </p:nvPicPr>
        <p:blipFill>
          <a:blip r:embed="rId3"/>
          <a:stretch>
            <a:fillRect/>
          </a:stretch>
        </p:blipFill>
        <p:spPr>
          <a:xfrm>
            <a:off x="812799" y="457200"/>
            <a:ext cx="10566401" cy="5943600"/>
          </a:xfrm>
          <a:prstGeom prst="rect">
            <a:avLst/>
          </a:prstGeom>
        </p:spPr>
      </p:pic>
    </p:spTree>
    <p:extLst>
      <p:ext uri="{BB962C8B-B14F-4D97-AF65-F5344CB8AC3E}">
        <p14:creationId xmlns:p14="http://schemas.microsoft.com/office/powerpoint/2010/main" val="1011486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3BF10-9FE0-4FD9-ABFB-A6F5D7BBCFA9}"/>
              </a:ext>
            </a:extLst>
          </p:cNvPr>
          <p:cNvSpPr>
            <a:spLocks noGrp="1"/>
          </p:cNvSpPr>
          <p:nvPr>
            <p:ph type="title"/>
          </p:nvPr>
        </p:nvSpPr>
        <p:spPr>
          <a:xfrm>
            <a:off x="8643193" y="489507"/>
            <a:ext cx="3091607" cy="1655483"/>
          </a:xfrm>
        </p:spPr>
        <p:txBody>
          <a:bodyPr anchor="b">
            <a:normAutofit/>
          </a:bodyPr>
          <a:lstStyle/>
          <a:p>
            <a:r>
              <a:rPr lang="en-US" sz="3700"/>
              <a:t>Questions and Comments</a:t>
            </a:r>
          </a:p>
        </p:txBody>
      </p:sp>
      <p:pic>
        <p:nvPicPr>
          <p:cNvPr id="5" name="Picture 4" descr="Different coloured question marks">
            <a:extLst>
              <a:ext uri="{FF2B5EF4-FFF2-40B4-BE49-F238E27FC236}">
                <a16:creationId xmlns:a16="http://schemas.microsoft.com/office/drawing/2014/main" id="{83444533-B31C-ABAC-078B-623677082E3E}"/>
              </a:ext>
            </a:extLst>
          </p:cNvPr>
          <p:cNvPicPr>
            <a:picLocks noChangeAspect="1"/>
          </p:cNvPicPr>
          <p:nvPr/>
        </p:nvPicPr>
        <p:blipFill rotWithShape="1">
          <a:blip r:embed="rId3"/>
          <a:srcRect l="12691" r="16075"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7B8EE495-1723-4166-82B5-F9FE48DA8A01}"/>
              </a:ext>
            </a:extLst>
          </p:cNvPr>
          <p:cNvSpPr>
            <a:spLocks noGrp="1"/>
          </p:cNvSpPr>
          <p:nvPr>
            <p:ph idx="1"/>
          </p:nvPr>
        </p:nvSpPr>
        <p:spPr>
          <a:xfrm>
            <a:off x="8643193" y="2418408"/>
            <a:ext cx="2942813" cy="3540265"/>
          </a:xfrm>
        </p:spPr>
        <p:txBody>
          <a:bodyPr>
            <a:normAutofit/>
          </a:bodyPr>
          <a:lstStyle/>
          <a:p>
            <a:pPr marL="0" indent="0">
              <a:buNone/>
            </a:pPr>
            <a:endParaRPr lang="en-US" sz="2000"/>
          </a:p>
          <a:p>
            <a:pPr marL="0" indent="0">
              <a:buNone/>
            </a:pPr>
            <a:endParaRPr lang="en-US" sz="2000"/>
          </a:p>
          <a:p>
            <a:pPr marL="0" indent="0">
              <a:buNone/>
            </a:pPr>
            <a:r>
              <a:rPr lang="en-US" sz="2000"/>
              <a:t>Let’s take a moment to discuss any questions or comments you may have.</a:t>
            </a: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786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7AED9572-60E7-530D-0367-4CF8F9AEF5AA}"/>
              </a:ext>
            </a:extLst>
          </p:cNvPr>
          <p:cNvPicPr>
            <a:picLocks noChangeAspect="1"/>
          </p:cNvPicPr>
          <p:nvPr/>
        </p:nvPicPr>
        <p:blipFill>
          <a:blip r:embed="rId3"/>
          <a:stretch>
            <a:fillRect/>
          </a:stretch>
        </p:blipFill>
        <p:spPr>
          <a:xfrm>
            <a:off x="789214" y="457200"/>
            <a:ext cx="10613571" cy="5943600"/>
          </a:xfrm>
          <a:prstGeom prst="rect">
            <a:avLst/>
          </a:prstGeom>
        </p:spPr>
      </p:pic>
    </p:spTree>
    <p:extLst>
      <p:ext uri="{BB962C8B-B14F-4D97-AF65-F5344CB8AC3E}">
        <p14:creationId xmlns:p14="http://schemas.microsoft.com/office/powerpoint/2010/main" val="90271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77E66200-7C56-35A4-02E1-BA445545D0BB}"/>
              </a:ext>
            </a:extLst>
          </p:cNvPr>
          <p:cNvPicPr>
            <a:picLocks noChangeAspect="1"/>
          </p:cNvPicPr>
          <p:nvPr/>
        </p:nvPicPr>
        <p:blipFill>
          <a:blip r:embed="rId3"/>
          <a:stretch>
            <a:fillRect/>
          </a:stretch>
        </p:blipFill>
        <p:spPr>
          <a:xfrm>
            <a:off x="836176" y="457200"/>
            <a:ext cx="10519648" cy="5943600"/>
          </a:xfrm>
          <a:prstGeom prst="rect">
            <a:avLst/>
          </a:prstGeom>
        </p:spPr>
      </p:pic>
    </p:spTree>
    <p:extLst>
      <p:ext uri="{BB962C8B-B14F-4D97-AF65-F5344CB8AC3E}">
        <p14:creationId xmlns:p14="http://schemas.microsoft.com/office/powerpoint/2010/main" val="1435969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chat or text message, website&#10;&#10;Description automatically generated">
            <a:extLst>
              <a:ext uri="{FF2B5EF4-FFF2-40B4-BE49-F238E27FC236}">
                <a16:creationId xmlns:a16="http://schemas.microsoft.com/office/drawing/2014/main" id="{B11D1F84-4D80-B57A-FFF4-DF127F1D60EC}"/>
              </a:ext>
            </a:extLst>
          </p:cNvPr>
          <p:cNvPicPr>
            <a:picLocks noChangeAspect="1"/>
          </p:cNvPicPr>
          <p:nvPr/>
        </p:nvPicPr>
        <p:blipFill>
          <a:blip r:embed="rId3"/>
          <a:stretch>
            <a:fillRect/>
          </a:stretch>
        </p:blipFill>
        <p:spPr>
          <a:xfrm>
            <a:off x="668054" y="457200"/>
            <a:ext cx="10855891" cy="5943600"/>
          </a:xfrm>
          <a:prstGeom prst="rect">
            <a:avLst/>
          </a:prstGeom>
        </p:spPr>
      </p:pic>
    </p:spTree>
    <p:extLst>
      <p:ext uri="{BB962C8B-B14F-4D97-AF65-F5344CB8AC3E}">
        <p14:creationId xmlns:p14="http://schemas.microsoft.com/office/powerpoint/2010/main" val="679809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chat or text message, website&#10;&#10;Description automatically generated">
            <a:extLst>
              <a:ext uri="{FF2B5EF4-FFF2-40B4-BE49-F238E27FC236}">
                <a16:creationId xmlns:a16="http://schemas.microsoft.com/office/drawing/2014/main" id="{B11D1F84-4D80-B57A-FFF4-DF127F1D60EC}"/>
              </a:ext>
            </a:extLst>
          </p:cNvPr>
          <p:cNvPicPr>
            <a:picLocks noChangeAspect="1"/>
          </p:cNvPicPr>
          <p:nvPr/>
        </p:nvPicPr>
        <p:blipFill>
          <a:blip r:embed="rId3"/>
          <a:stretch>
            <a:fillRect/>
          </a:stretch>
        </p:blipFill>
        <p:spPr>
          <a:xfrm>
            <a:off x="668054" y="457200"/>
            <a:ext cx="10855891" cy="5943600"/>
          </a:xfrm>
          <a:prstGeom prst="rect">
            <a:avLst/>
          </a:prstGeom>
        </p:spPr>
      </p:pic>
    </p:spTree>
    <p:extLst>
      <p:ext uri="{BB962C8B-B14F-4D97-AF65-F5344CB8AC3E}">
        <p14:creationId xmlns:p14="http://schemas.microsoft.com/office/powerpoint/2010/main" val="61965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extBox 14">
            <a:extLst>
              <a:ext uri="{FF2B5EF4-FFF2-40B4-BE49-F238E27FC236}">
                <a16:creationId xmlns:a16="http://schemas.microsoft.com/office/drawing/2014/main" id="{4FF811C9-00B6-FADA-A2AB-DE506F5A8113}"/>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rgbClr val="FFFFFF"/>
                </a:solidFill>
                <a:latin typeface="+mj-lt"/>
                <a:ea typeface="+mj-ea"/>
                <a:cs typeface="+mj-cs"/>
              </a:rPr>
              <a:t>What is Inclusion?</a:t>
            </a:r>
          </a:p>
        </p:txBody>
      </p:sp>
      <p:pic>
        <p:nvPicPr>
          <p:cNvPr id="4" name="Picture 3">
            <a:extLst>
              <a:ext uri="{FF2B5EF4-FFF2-40B4-BE49-F238E27FC236}">
                <a16:creationId xmlns:a16="http://schemas.microsoft.com/office/drawing/2014/main" id="{D40B0AC7-1CAB-66EC-DD71-F59EF7DC84E0}"/>
              </a:ext>
            </a:extLst>
          </p:cNvPr>
          <p:cNvPicPr>
            <a:picLocks noChangeAspect="1"/>
          </p:cNvPicPr>
          <p:nvPr/>
        </p:nvPicPr>
        <p:blipFill>
          <a:blip r:embed="rId3"/>
          <a:stretch>
            <a:fillRect/>
          </a:stretch>
        </p:blipFill>
        <p:spPr>
          <a:xfrm>
            <a:off x="4038604" y="1493632"/>
            <a:ext cx="7753350" cy="3857625"/>
          </a:xfrm>
          <a:prstGeom prst="rect">
            <a:avLst/>
          </a:prstGeom>
        </p:spPr>
      </p:pic>
    </p:spTree>
    <p:extLst>
      <p:ext uri="{BB962C8B-B14F-4D97-AF65-F5344CB8AC3E}">
        <p14:creationId xmlns:p14="http://schemas.microsoft.com/office/powerpoint/2010/main" val="2821314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C26C0C1-FF6A-6C5D-6D94-5F73D7D74706}"/>
              </a:ext>
            </a:extLst>
          </p:cNvPr>
          <p:cNvPicPr>
            <a:picLocks noChangeAspect="1"/>
          </p:cNvPicPr>
          <p:nvPr/>
        </p:nvPicPr>
        <p:blipFill>
          <a:blip r:embed="rId3"/>
          <a:stretch>
            <a:fillRect/>
          </a:stretch>
        </p:blipFill>
        <p:spPr>
          <a:xfrm>
            <a:off x="717177" y="457200"/>
            <a:ext cx="10757646" cy="5943600"/>
          </a:xfrm>
          <a:prstGeom prst="rect">
            <a:avLst/>
          </a:prstGeom>
        </p:spPr>
      </p:pic>
    </p:spTree>
    <p:extLst>
      <p:ext uri="{BB962C8B-B14F-4D97-AF65-F5344CB8AC3E}">
        <p14:creationId xmlns:p14="http://schemas.microsoft.com/office/powerpoint/2010/main" val="11014398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2956</Words>
  <Application>Microsoft Office PowerPoint</Application>
  <PresentationFormat>Widescreen</PresentationFormat>
  <Paragraphs>261</Paragraphs>
  <Slides>36</Slides>
  <Notes>36</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-apple-system</vt:lpstr>
      <vt:lpstr>Arial</vt:lpstr>
      <vt:lpstr>Calibri</vt:lpstr>
      <vt:lpstr>Calibri Light</vt:lpstr>
      <vt:lpstr>Lato</vt:lpstr>
      <vt:lpstr>Microsoft Sans Serif</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Turner</dc:creator>
  <cp:lastModifiedBy>Amy Larkin</cp:lastModifiedBy>
  <cp:revision>135</cp:revision>
  <dcterms:created xsi:type="dcterms:W3CDTF">2021-09-24T02:09:16Z</dcterms:created>
  <dcterms:modified xsi:type="dcterms:W3CDTF">2022-07-12T19:17:41Z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889C3A6F-AE29-4354-9380-D15285360C5F</vt:lpwstr>
  </property>
  <property fmtid="{D5CDD505-2E9C-101B-9397-08002B2CF9AE}" pid="3" name="ArticulatePath">
    <vt:lpwstr>Presentation1</vt:lpwstr>
  </property>
</Properties>
</file>