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88" r:id="rId3"/>
    <p:sldId id="289" r:id="rId4"/>
    <p:sldId id="290" r:id="rId5"/>
    <p:sldId id="304" r:id="rId6"/>
    <p:sldId id="305" r:id="rId7"/>
    <p:sldId id="334" r:id="rId8"/>
    <p:sldId id="335"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97"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3" r:id="rId55"/>
    <p:sldId id="384" r:id="rId56"/>
    <p:sldId id="385" r:id="rId57"/>
    <p:sldId id="386" r:id="rId58"/>
    <p:sldId id="387" r:id="rId59"/>
    <p:sldId id="390" r:id="rId60"/>
    <p:sldId id="391" r:id="rId61"/>
    <p:sldId id="392" r:id="rId62"/>
    <p:sldId id="393" r:id="rId63"/>
    <p:sldId id="394" r:id="rId64"/>
    <p:sldId id="333" r:id="rId65"/>
  </p:sldIdLst>
  <p:sldSz cx="12192000" cy="6858000"/>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C7C9C7"/>
    <a:srgbClr val="808080"/>
    <a:srgbClr val="F2F2F2"/>
    <a:srgbClr val="FAFBFD"/>
    <a:srgbClr val="E9E8E8"/>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494" autoAdjust="0"/>
  </p:normalViewPr>
  <p:slideViewPr>
    <p:cSldViewPr snapToGrid="0">
      <p:cViewPr varScale="1">
        <p:scale>
          <a:sx n="85" d="100"/>
          <a:sy n="85" d="100"/>
        </p:scale>
        <p:origin x="1590" y="7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E4D42-6066-42D2-A00C-BE561B1E4597}"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EFFE5-4D21-4A3A-8830-98F47A77FF7B}" type="slidenum">
              <a:rPr lang="en-US" smtClean="0"/>
              <a:t>‹#›</a:t>
            </a:fld>
            <a:endParaRPr lang="en-US"/>
          </a:p>
        </p:txBody>
      </p:sp>
    </p:spTree>
    <p:extLst>
      <p:ext uri="{BB962C8B-B14F-4D97-AF65-F5344CB8AC3E}">
        <p14:creationId xmlns:p14="http://schemas.microsoft.com/office/powerpoint/2010/main" val="302848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discuss the Pastoral Relationships course in the Safe Church, Safe Communities series. This course is offered on Praesidium Academy.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Introduce learners to the Safe Church, Safe Communities series if needed.  </a:t>
            </a:r>
          </a:p>
        </p:txBody>
      </p:sp>
      <p:sp>
        <p:nvSpPr>
          <p:cNvPr id="4" name="Slide Number Placeholder 3"/>
          <p:cNvSpPr>
            <a:spLocks noGrp="1"/>
          </p:cNvSpPr>
          <p:nvPr>
            <p:ph type="sldNum" sz="quarter" idx="5"/>
          </p:nvPr>
        </p:nvSpPr>
        <p:spPr/>
        <p:txBody>
          <a:bodyPr/>
          <a:lstStyle/>
          <a:p>
            <a:fld id="{BC4EFFE5-4D21-4A3A-8830-98F47A77FF7B}" type="slidenum">
              <a:rPr lang="en-US" smtClean="0"/>
              <a:t>1</a:t>
            </a:fld>
            <a:endParaRPr lang="en-US" dirty="0"/>
          </a:p>
        </p:txBody>
      </p:sp>
    </p:spTree>
    <p:extLst>
      <p:ext uri="{BB962C8B-B14F-4D97-AF65-F5344CB8AC3E}">
        <p14:creationId xmlns:p14="http://schemas.microsoft.com/office/powerpoint/2010/main" val="3346588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In this lesson we’ll discuss power dynamics in pastoral relationships.</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10</a:t>
            </a:fld>
            <a:endParaRPr lang="en-US"/>
          </a:p>
        </p:txBody>
      </p:sp>
    </p:spTree>
    <p:extLst>
      <p:ext uri="{BB962C8B-B14F-4D97-AF65-F5344CB8AC3E}">
        <p14:creationId xmlns:p14="http://schemas.microsoft.com/office/powerpoint/2010/main" val="375987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Calibri" panose="020F0502020204030204" pitchFamily="34" charset="0"/>
              </a:rPr>
              <a:t>Video:</a:t>
            </a:r>
          </a:p>
          <a:p>
            <a:r>
              <a:rPr lang="en-US" sz="1800" dirty="0">
                <a:solidFill>
                  <a:srgbClr val="464646"/>
                </a:solidFill>
                <a:latin typeface="Calibri" panose="020F0502020204030204" pitchFamily="34" charset="0"/>
              </a:rPr>
              <a:t>Click the play button to play the video.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Direct link to video </a:t>
            </a:r>
            <a:r>
              <a:rPr lang="en-US" sz="1800">
                <a:solidFill>
                  <a:srgbClr val="464646"/>
                </a:solidFill>
                <a:latin typeface="Calibri" panose="020F0502020204030204" pitchFamily="34" charset="0"/>
              </a:rPr>
              <a:t>- https://vimeo.com/688940093/882ad854ac</a:t>
            </a:r>
            <a:endParaRPr lang="en-US" sz="1800" dirty="0">
              <a:solidFill>
                <a:srgbClr val="464646"/>
              </a:solidFill>
              <a:latin typeface="Calibri" panose="020F0502020204030204" pitchFamily="34" charset="0"/>
            </a:endParaRPr>
          </a:p>
          <a:p>
            <a:pPr marL="0" indent="0">
              <a:buFont typeface="Arial" panose="020B0604020202020204" pitchFamily="34" charset="0"/>
              <a:buNone/>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11</a:t>
            </a:fld>
            <a:endParaRPr lang="en-US"/>
          </a:p>
        </p:txBody>
      </p:sp>
    </p:spTree>
    <p:extLst>
      <p:ext uri="{BB962C8B-B14F-4D97-AF65-F5344CB8AC3E}">
        <p14:creationId xmlns:p14="http://schemas.microsoft.com/office/powerpoint/2010/main" val="76643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An important contributor to boundary violations and abuse in pastoral relationships is power imbalance. </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Your success as a care giver in the church depends upon recognizing power that is always present regardless of your feelings about it. Recognizing power will help you to avoid mistakes such as crossing boundaries that could lead to abuse and exploitation.</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12</a:t>
            </a:fld>
            <a:endParaRPr lang="en-US"/>
          </a:p>
        </p:txBody>
      </p:sp>
    </p:spTree>
    <p:extLst>
      <p:ext uri="{BB962C8B-B14F-4D97-AF65-F5344CB8AC3E}">
        <p14:creationId xmlns:p14="http://schemas.microsoft.com/office/powerpoint/2010/main" val="348326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Everyone who provides pastoral care inherently has some power because of their role, but there are some factors which increase that power. Review these key factors on the next slides as they specifically relate to pastoral power dynamics.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Give learners 5 minutes with their partners to answer this question:</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“What factors may increase the power a care giver has over someone else?”</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Have learners share their responses. Validate their reasoning and encourage others to chime in.</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When the conversation is over, tell learners: </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“There are many factors which can increase power, including those we just discussed. Next, we’ll review some of the most common factors.”</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13</a:t>
            </a:fld>
            <a:endParaRPr lang="en-US"/>
          </a:p>
        </p:txBody>
      </p:sp>
    </p:spTree>
    <p:extLst>
      <p:ext uri="{BB962C8B-B14F-4D97-AF65-F5344CB8AC3E}">
        <p14:creationId xmlns:p14="http://schemas.microsoft.com/office/powerpoint/2010/main" val="363318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Socioeconomic—A person may feel inferior if they are in a lower economic situation than a clergy member or lay minister.</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14</a:t>
            </a:fld>
            <a:endParaRPr lang="en-US"/>
          </a:p>
        </p:txBody>
      </p:sp>
    </p:spTree>
    <p:extLst>
      <p:ext uri="{BB962C8B-B14F-4D97-AF65-F5344CB8AC3E}">
        <p14:creationId xmlns:p14="http://schemas.microsoft.com/office/powerpoint/2010/main" val="647139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Financial-- Similar to socioeconomic status, if a volunteer goes to work in a shelter, and the person being ministered to says “he's driving a nice car but taking time to spend with me.”  People in ministry get put on a pedestal and finances can compound that.</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15</a:t>
            </a:fld>
            <a:endParaRPr lang="en-US"/>
          </a:p>
        </p:txBody>
      </p:sp>
    </p:spTree>
    <p:extLst>
      <p:ext uri="{BB962C8B-B14F-4D97-AF65-F5344CB8AC3E}">
        <p14:creationId xmlns:p14="http://schemas.microsoft.com/office/powerpoint/2010/main" val="2774962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Age—Being deferential to someone who is older is common―youth intimidated by an elder in the church may not speak out about something that is going on.</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16</a:t>
            </a:fld>
            <a:endParaRPr lang="en-US"/>
          </a:p>
        </p:txBody>
      </p:sp>
    </p:spTree>
    <p:extLst>
      <p:ext uri="{BB962C8B-B14F-4D97-AF65-F5344CB8AC3E}">
        <p14:creationId xmlns:p14="http://schemas.microsoft.com/office/powerpoint/2010/main" val="532329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Physical—Physical attractiveness, stature, and being able-bodied can be intimidating to those being ministered to.</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17</a:t>
            </a:fld>
            <a:endParaRPr lang="en-US"/>
          </a:p>
        </p:txBody>
      </p:sp>
    </p:spTree>
    <p:extLst>
      <p:ext uri="{BB962C8B-B14F-4D97-AF65-F5344CB8AC3E}">
        <p14:creationId xmlns:p14="http://schemas.microsoft.com/office/powerpoint/2010/main" val="1166532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Education—Specialized knowledge and training—as a doctor is deferred to, so too a minister who went to seminary or has other degrees or certifications. Some will defer to this expertise even when they have doubts.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18</a:t>
            </a:fld>
            <a:endParaRPr lang="en-US"/>
          </a:p>
        </p:txBody>
      </p:sp>
    </p:spTree>
    <p:extLst>
      <p:ext uri="{BB962C8B-B14F-4D97-AF65-F5344CB8AC3E}">
        <p14:creationId xmlns:p14="http://schemas.microsoft.com/office/powerpoint/2010/main" val="1098199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Reputation—A church leader’s standing in the community may prohibit a parishioner from speaking out when they should.  A church leader could know many influential people in the community.</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19</a:t>
            </a:fld>
            <a:endParaRPr lang="en-US"/>
          </a:p>
        </p:txBody>
      </p:sp>
    </p:spTree>
    <p:extLst>
      <p:ext uri="{BB962C8B-B14F-4D97-AF65-F5344CB8AC3E}">
        <p14:creationId xmlns:p14="http://schemas.microsoft.com/office/powerpoint/2010/main" val="276795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This course explores the impact of abuse, pastoral power dynamics, navigating pastoral relationships, and keeping boundaries healthy with self-care.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If you haven’t already done so, this is a good time to set norms surrounding the training session (location of restroom, electronic device expectations, </a:t>
            </a:r>
            <a:r>
              <a:rPr lang="en-US" sz="1800" b="0" dirty="0" err="1">
                <a:solidFill>
                  <a:srgbClr val="000000"/>
                </a:solidFill>
                <a:effectLst/>
                <a:latin typeface="Calibri" panose="020F0502020204030204" pitchFamily="34" charset="0"/>
                <a:ea typeface="MS Mincho" panose="02020609040205080304" pitchFamily="49" charset="-128"/>
                <a:cs typeface="Calibri" panose="020F0502020204030204" pitchFamily="34" charset="0"/>
              </a:rPr>
              <a:t>etc</a:t>
            </a:r>
            <a:r>
              <a:rPr lang="en-US" sz="18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BC4EFFE5-4D21-4A3A-8830-98F47A77FF7B}" type="slidenum">
              <a:rPr lang="en-US" smtClean="0"/>
              <a:t>2</a:t>
            </a:fld>
            <a:endParaRPr lang="en-US"/>
          </a:p>
        </p:txBody>
      </p:sp>
    </p:spTree>
    <p:extLst>
      <p:ext uri="{BB962C8B-B14F-4D97-AF65-F5344CB8AC3E}">
        <p14:creationId xmlns:p14="http://schemas.microsoft.com/office/powerpoint/2010/main" val="308622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Access to Power—Someone who by virtue of their role or who they're related to may use power over another. This is inherent to pastoral relationships.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20</a:t>
            </a:fld>
            <a:endParaRPr lang="en-US"/>
          </a:p>
        </p:txBody>
      </p:sp>
    </p:spTree>
    <p:extLst>
      <p:ext uri="{BB962C8B-B14F-4D97-AF65-F5344CB8AC3E}">
        <p14:creationId xmlns:p14="http://schemas.microsoft.com/office/powerpoint/2010/main" val="156135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Gender—In the church setting, sometimes men have more power roles than women.  Deference to “Father” can play a part in power relations. Also transgender and gender non-binary individuals may feel disempowered by the dominant culture, and therefore experience powerlessness.</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21</a:t>
            </a:fld>
            <a:endParaRPr lang="en-US"/>
          </a:p>
        </p:txBody>
      </p:sp>
    </p:spTree>
    <p:extLst>
      <p:ext uri="{BB962C8B-B14F-4D97-AF65-F5344CB8AC3E}">
        <p14:creationId xmlns:p14="http://schemas.microsoft.com/office/powerpoint/2010/main" val="2030861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Give learners 4  minutes to write down an answer to the question: “Is it difficult for you to accept your power as a care giver? Why or why not?”</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Do not call on learners to share, as answers could be highly personal. Instead, give learners the opportunity to share. To get the conversation going you can also share your own response to the question. Encourage learners to discuss why it can be challenging to accept the power inherent to certain roles.</a:t>
            </a:r>
          </a:p>
          <a:p>
            <a:endParaRPr lang="en-US" sz="1800" dirty="0">
              <a:solidFill>
                <a:srgbClr val="464646"/>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It’s essential for your success as a care giver in the church to accept the power inherent to your role. Next, we’ll review some of the most common reasons why care givers struggle to accept their power in the church and how to overcome them.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22</a:t>
            </a:fld>
            <a:endParaRPr lang="en-US"/>
          </a:p>
        </p:txBody>
      </p:sp>
    </p:spTree>
    <p:extLst>
      <p:ext uri="{BB962C8B-B14F-4D97-AF65-F5344CB8AC3E}">
        <p14:creationId xmlns:p14="http://schemas.microsoft.com/office/powerpoint/2010/main" val="2179358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 want to be humble like Christ.”</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Some church leaders don’t like to recognize their power and instead want to be one member of the flock. It’s important to realize that acknowledging your power is not the same as abusing it. In fact, it is essential to recognize your power in order to recognize when others may feel vulnerable and ultimately to maintain healthy boundaries.</a:t>
            </a:r>
          </a:p>
          <a:p>
            <a:endParaRPr lang="en-US" sz="1800" dirty="0">
              <a:solidFill>
                <a:srgbClr val="464646"/>
              </a:solidFill>
              <a:latin typeface="Calibri" panose="020F050202020403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23</a:t>
            </a:fld>
            <a:endParaRPr lang="en-US"/>
          </a:p>
        </p:txBody>
      </p:sp>
    </p:spTree>
    <p:extLst>
      <p:ext uri="{BB962C8B-B14F-4D97-AF65-F5344CB8AC3E}">
        <p14:creationId xmlns:p14="http://schemas.microsoft.com/office/powerpoint/2010/main" val="113981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 don’t have any power. We are all equal.”</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Power is often invisible to the person who has power. However, power is tangible and compelling to the person served. While the care giver doesn’t see the power, the person that is ministered to does.</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24</a:t>
            </a:fld>
            <a:endParaRPr lang="en-US"/>
          </a:p>
        </p:txBody>
      </p:sp>
    </p:spTree>
    <p:extLst>
      <p:ext uri="{BB962C8B-B14F-4D97-AF65-F5344CB8AC3E}">
        <p14:creationId xmlns:p14="http://schemas.microsoft.com/office/powerpoint/2010/main" val="3276760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 am able to reduce my power.”</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Power is a non-negotiable and simply exists. You do not have the ability to diminish or take away your power. It is a function of your role in the church. Power is always present.</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25</a:t>
            </a:fld>
            <a:endParaRPr lang="en-US"/>
          </a:p>
        </p:txBody>
      </p:sp>
    </p:spTree>
    <p:extLst>
      <p:ext uri="{BB962C8B-B14F-4D97-AF65-F5344CB8AC3E}">
        <p14:creationId xmlns:p14="http://schemas.microsoft.com/office/powerpoint/2010/main" val="267420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“Power is bad.”</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Power is not inherently positive or negative, it simply is. Your responsibility is to use power for good, never forgetting that you wield influence.</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26</a:t>
            </a:fld>
            <a:endParaRPr lang="en-US"/>
          </a:p>
        </p:txBody>
      </p:sp>
    </p:spTree>
    <p:extLst>
      <p:ext uri="{BB962C8B-B14F-4D97-AF65-F5344CB8AC3E}">
        <p14:creationId xmlns:p14="http://schemas.microsoft.com/office/powerpoint/2010/main" val="2321439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SCENARIO</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Give learners a couple of minutes to think about the scenario and write down notes (if they choose). Then, ask learners to share their thoughts. As a group, discuss the scenario and different ways one could respond.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27</a:t>
            </a:fld>
            <a:endParaRPr lang="en-US"/>
          </a:p>
        </p:txBody>
      </p:sp>
    </p:spTree>
    <p:extLst>
      <p:ext uri="{BB962C8B-B14F-4D97-AF65-F5344CB8AC3E}">
        <p14:creationId xmlns:p14="http://schemas.microsoft.com/office/powerpoint/2010/main" val="1318485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SCENARIO FEEDBACK</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Give learners a couple of minutes to think about the scenario and write down notes (if they choose). Then, ask learners to share their thoughts. As a group, discuss the scenario and different ways one could respond.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28</a:t>
            </a:fld>
            <a:endParaRPr lang="en-US"/>
          </a:p>
        </p:txBody>
      </p:sp>
    </p:spTree>
    <p:extLst>
      <p:ext uri="{BB962C8B-B14F-4D97-AF65-F5344CB8AC3E}">
        <p14:creationId xmlns:p14="http://schemas.microsoft.com/office/powerpoint/2010/main" val="752636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In this lesson we’ll discuss navigating pastoral relationships.</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29</a:t>
            </a:fld>
            <a:endParaRPr lang="en-US"/>
          </a:p>
        </p:txBody>
      </p:sp>
    </p:spTree>
    <p:extLst>
      <p:ext uri="{BB962C8B-B14F-4D97-AF65-F5344CB8AC3E}">
        <p14:creationId xmlns:p14="http://schemas.microsoft.com/office/powerpoint/2010/main" val="944006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In this lesson, we’ll discuss the definition of a pastoral relationship.</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a:t>
            </a:fld>
            <a:endParaRPr lang="en-US"/>
          </a:p>
        </p:txBody>
      </p:sp>
    </p:spTree>
    <p:extLst>
      <p:ext uri="{BB962C8B-B14F-4D97-AF65-F5344CB8AC3E}">
        <p14:creationId xmlns:p14="http://schemas.microsoft.com/office/powerpoint/2010/main" val="2391559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To lead a healthy ministry, you must be on guard, always making sure you are aware of boundaries to prevent any chance of abuse or exploitation.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30</a:t>
            </a:fld>
            <a:endParaRPr lang="en-US"/>
          </a:p>
        </p:txBody>
      </p:sp>
    </p:spTree>
    <p:extLst>
      <p:ext uri="{BB962C8B-B14F-4D97-AF65-F5344CB8AC3E}">
        <p14:creationId xmlns:p14="http://schemas.microsoft.com/office/powerpoint/2010/main" val="2478954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However, unique elements of pastoral relationships can pose challenges to creating and maintaining healthy boundaries.  On the next slides, let’s review those challenges. As we review the challenges, think about how it relates to your role in the church.</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31</a:t>
            </a:fld>
            <a:endParaRPr lang="en-US"/>
          </a:p>
        </p:txBody>
      </p:sp>
    </p:spTree>
    <p:extLst>
      <p:ext uri="{BB962C8B-B14F-4D97-AF65-F5344CB8AC3E}">
        <p14:creationId xmlns:p14="http://schemas.microsoft.com/office/powerpoint/2010/main" val="1165095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Sharing and ethical code.</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In churches, people can share a lot with their care giver. Any church leader has a professional responsibility to keep personal information of others private and to not share too much information about themselves. Just as a psychiatrist has professional ethics about the doctor-patient relationship, so too does a care giver, pastor, youth minister, or any church leader in a pastoral relationship.</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32</a:t>
            </a:fld>
            <a:endParaRPr lang="en-US"/>
          </a:p>
        </p:txBody>
      </p:sp>
    </p:spTree>
    <p:extLst>
      <p:ext uri="{BB962C8B-B14F-4D97-AF65-F5344CB8AC3E}">
        <p14:creationId xmlns:p14="http://schemas.microsoft.com/office/powerpoint/2010/main" val="241637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Stress.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The wide range of responsibilities church leaders hold within their congregation, diocese, and wider community can cause a great deal of stress. Complications to the pastoral relationship may occur when the church leader’s stress starts to affect healthy boundaries with the individual.</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33</a:t>
            </a:fld>
            <a:endParaRPr lang="en-US"/>
          </a:p>
        </p:txBody>
      </p:sp>
    </p:spTree>
    <p:extLst>
      <p:ext uri="{BB962C8B-B14F-4D97-AF65-F5344CB8AC3E}">
        <p14:creationId xmlns:p14="http://schemas.microsoft.com/office/powerpoint/2010/main" val="2444694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Vulnerable Situations.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Many times, parishioners ask their church leader for help or advice with situations which are personal in nature to the individual, thus possibly making the individual vulnerable. Common issues include a spiritual crisis, an addiction, grief, marital problems, mental illness, or loneliness.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34</a:t>
            </a:fld>
            <a:endParaRPr lang="en-US"/>
          </a:p>
        </p:txBody>
      </p:sp>
    </p:spTree>
    <p:extLst>
      <p:ext uri="{BB962C8B-B14F-4D97-AF65-F5344CB8AC3E}">
        <p14:creationId xmlns:p14="http://schemas.microsoft.com/office/powerpoint/2010/main" val="398660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Seclusion.</a:t>
            </a:r>
          </a:p>
          <a:p>
            <a:r>
              <a:rPr lang="en-US" sz="1800" dirty="0">
                <a:solidFill>
                  <a:srgbClr val="464646"/>
                </a:solidFill>
                <a:latin typeface="Calibri" panose="020F0502020204030204" pitchFamily="34" charset="0"/>
              </a:rPr>
              <a:t>Due to the sensitive nature of many of the things discussed with care givers, one-on-one interactions often occur behind closed doors. Working in a secluded area can provide temptation to cross boundaries, and a sense of secrecy and privacy may make boundaries seem fuzzy.</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35</a:t>
            </a:fld>
            <a:endParaRPr lang="en-US"/>
          </a:p>
        </p:txBody>
      </p:sp>
    </p:spTree>
    <p:extLst>
      <p:ext uri="{BB962C8B-B14F-4D97-AF65-F5344CB8AC3E}">
        <p14:creationId xmlns:p14="http://schemas.microsoft.com/office/powerpoint/2010/main" val="2928388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Lax Environment.</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An environment which is conducive to abuse is one in which general boundaries are unclear or lacking. As a care giver, it is your responsibility to lead your church and create healthy boundaries, but it is made much more challenging if the pre-existing standard is low. For example, there may be a high tolerance for dirty jokes or flirting, or there may not be enough checks and balances.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36</a:t>
            </a:fld>
            <a:endParaRPr lang="en-US"/>
          </a:p>
        </p:txBody>
      </p:sp>
    </p:spTree>
    <p:extLst>
      <p:ext uri="{BB962C8B-B14F-4D97-AF65-F5344CB8AC3E}">
        <p14:creationId xmlns:p14="http://schemas.microsoft.com/office/powerpoint/2010/main" val="3238287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Dual relationships.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Recognize dual relationships. People who are in a pastoral relationship may be a coworker and a counselor. You could be both neighbor and church leader. It is easy to get roles confused and cross boundaries when a friend is also being ministered to.</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37</a:t>
            </a:fld>
            <a:endParaRPr lang="en-US"/>
          </a:p>
        </p:txBody>
      </p:sp>
    </p:spTree>
    <p:extLst>
      <p:ext uri="{BB962C8B-B14F-4D97-AF65-F5344CB8AC3E}">
        <p14:creationId xmlns:p14="http://schemas.microsoft.com/office/powerpoint/2010/main" val="4044857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Transference and counter-transference.</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Transference refers to the redirection of a client’s feelings from a significant person to a therapist. An example is when the person receiving care projects feelings about another person on the minister—they can become very dependent on them and try to break down all boundaries to get access to them. Counter-transference is when the care giver projects feelings onto the person being ministered to. An example is when the care giver may feel flattered by all of the flirting and attention, allowing a crush to grow and spiral out of control.</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38</a:t>
            </a:fld>
            <a:endParaRPr lang="en-US"/>
          </a:p>
        </p:txBody>
      </p:sp>
    </p:spTree>
    <p:extLst>
      <p:ext uri="{BB962C8B-B14F-4D97-AF65-F5344CB8AC3E}">
        <p14:creationId xmlns:p14="http://schemas.microsoft.com/office/powerpoint/2010/main" val="3449648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It’s important to notice red flags within yourself that indicate a relationship has become unhealthy, and you may need to set more boundaries.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Have learners spend ten minutes with a partner to define each term and explain why each of these red flags is dangerous: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Visits</a:t>
            </a:r>
          </a:p>
          <a:p>
            <a:r>
              <a:rPr lang="en-US" sz="1800" dirty="0">
                <a:solidFill>
                  <a:srgbClr val="464646"/>
                </a:solidFill>
                <a:latin typeface="Calibri" panose="020F0502020204030204" pitchFamily="34" charset="0"/>
              </a:rPr>
              <a:t>Daydreams</a:t>
            </a:r>
          </a:p>
          <a:p>
            <a:r>
              <a:rPr lang="en-US" sz="1800" dirty="0">
                <a:solidFill>
                  <a:srgbClr val="464646"/>
                </a:solidFill>
                <a:latin typeface="Calibri" panose="020F0502020204030204" pitchFamily="34" charset="0"/>
              </a:rPr>
              <a:t>Clothing</a:t>
            </a:r>
          </a:p>
          <a:p>
            <a:r>
              <a:rPr lang="en-US" sz="1800" dirty="0">
                <a:solidFill>
                  <a:srgbClr val="464646"/>
                </a:solidFill>
                <a:latin typeface="Calibri" panose="020F0502020204030204" pitchFamily="34" charset="0"/>
              </a:rPr>
              <a:t>Time alone</a:t>
            </a:r>
          </a:p>
          <a:p>
            <a:r>
              <a:rPr lang="en-US" sz="1800" dirty="0">
                <a:solidFill>
                  <a:srgbClr val="464646"/>
                </a:solidFill>
                <a:latin typeface="Calibri" panose="020F0502020204030204" pitchFamily="34" charset="0"/>
              </a:rPr>
              <a:t>Availability</a:t>
            </a:r>
          </a:p>
          <a:p>
            <a:r>
              <a:rPr lang="en-US" sz="1800" dirty="0">
                <a:solidFill>
                  <a:srgbClr val="464646"/>
                </a:solidFill>
                <a:latin typeface="Calibri" panose="020F0502020204030204" pitchFamily="34" charset="0"/>
              </a:rPr>
              <a:t>Self-disclosure</a:t>
            </a:r>
          </a:p>
          <a:p>
            <a:r>
              <a:rPr lang="en-US" sz="1800" dirty="0">
                <a:solidFill>
                  <a:srgbClr val="464646"/>
                </a:solidFill>
                <a:latin typeface="Calibri" panose="020F0502020204030204" pitchFamily="34" charset="0"/>
              </a:rPr>
              <a:t>Confidentiality</a:t>
            </a:r>
          </a:p>
          <a:p>
            <a:r>
              <a:rPr lang="en-US" sz="1800" dirty="0">
                <a:solidFill>
                  <a:srgbClr val="464646"/>
                </a:solidFill>
                <a:latin typeface="Calibri" panose="020F0502020204030204" pitchFamily="34" charset="0"/>
              </a:rPr>
              <a:t>Touch</a:t>
            </a:r>
          </a:p>
          <a:p>
            <a:r>
              <a:rPr lang="en-US" sz="1800" dirty="0">
                <a:solidFill>
                  <a:srgbClr val="464646"/>
                </a:solidFill>
                <a:latin typeface="Calibri" panose="020F0502020204030204" pitchFamily="34" charset="0"/>
              </a:rPr>
              <a:t>Non-standard location</a:t>
            </a:r>
          </a:p>
          <a:p>
            <a:r>
              <a:rPr lang="en-US" sz="1800" dirty="0">
                <a:solidFill>
                  <a:srgbClr val="464646"/>
                </a:solidFill>
                <a:latin typeface="Calibri" panose="020F0502020204030204" pitchFamily="34" charset="0"/>
              </a:rPr>
              <a:t>Non-standard times</a:t>
            </a:r>
          </a:p>
          <a:p>
            <a:r>
              <a:rPr lang="en-US" sz="1800" dirty="0">
                <a:solidFill>
                  <a:srgbClr val="464646"/>
                </a:solidFill>
                <a:latin typeface="Calibri" panose="020F0502020204030204" pitchFamily="34" charset="0"/>
              </a:rPr>
              <a:t>Secrets</a:t>
            </a:r>
          </a:p>
          <a:p>
            <a:r>
              <a:rPr lang="en-US" sz="1800" dirty="0">
                <a:solidFill>
                  <a:srgbClr val="464646"/>
                </a:solidFill>
                <a:latin typeface="Calibri" panose="020F0502020204030204" pitchFamily="34" charset="0"/>
              </a:rPr>
              <a:t>Gift giving</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When time is up:</a:t>
            </a:r>
            <a:br>
              <a:rPr lang="en-US" sz="1800" dirty="0">
                <a:solidFill>
                  <a:srgbClr val="464646"/>
                </a:solidFill>
                <a:latin typeface="Calibri" panose="020F0502020204030204" pitchFamily="34" charset="0"/>
              </a:rPr>
            </a:br>
            <a:br>
              <a:rPr lang="en-US" sz="1800" dirty="0">
                <a:solidFill>
                  <a:srgbClr val="464646"/>
                </a:solidFill>
                <a:latin typeface="Calibri" panose="020F0502020204030204" pitchFamily="34" charset="0"/>
              </a:rPr>
            </a:br>
            <a:r>
              <a:rPr lang="en-US" sz="1800" dirty="0">
                <a:solidFill>
                  <a:srgbClr val="464646"/>
                </a:solidFill>
                <a:latin typeface="Calibri" panose="020F0502020204030204" pitchFamily="34" charset="0"/>
              </a:rPr>
              <a:t>“Next we will review each of these red flags”</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39</a:t>
            </a:fld>
            <a:endParaRPr lang="en-US"/>
          </a:p>
        </p:txBody>
      </p:sp>
    </p:spTree>
    <p:extLst>
      <p:ext uri="{BB962C8B-B14F-4D97-AF65-F5344CB8AC3E}">
        <p14:creationId xmlns:p14="http://schemas.microsoft.com/office/powerpoint/2010/main" val="247571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mn-lt"/>
              </a:rPr>
              <a:t>A pastoral relationship is any relationship between a member of the church and any care giver who provides counseling, pastoral care, spiritual direction or spiritual guidance. In a healthy pastoral relationship, the care giver or church leader is in the relationship for the benefit of the individual.</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Ask learners: “What stands out in this definition? Did anything surprise you?”</a:t>
            </a:r>
          </a:p>
          <a:p>
            <a:pPr marL="0" marR="0">
              <a:spcBef>
                <a:spcPts val="0"/>
              </a:spcBef>
              <a:spcAft>
                <a:spcPts val="0"/>
              </a:spcAft>
            </a:pPr>
            <a:endParaRPr lang="en-US" sz="1800" b="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Encourage learners to vocalize their thoughts. If they are struggling to discuss, you can share your own reaction when you read the definition for the first time. </a:t>
            </a:r>
          </a:p>
        </p:txBody>
      </p:sp>
      <p:sp>
        <p:nvSpPr>
          <p:cNvPr id="4" name="Slide Number Placeholder 3"/>
          <p:cNvSpPr>
            <a:spLocks noGrp="1"/>
          </p:cNvSpPr>
          <p:nvPr>
            <p:ph type="sldNum" sz="quarter" idx="5"/>
          </p:nvPr>
        </p:nvSpPr>
        <p:spPr/>
        <p:txBody>
          <a:bodyPr/>
          <a:lstStyle/>
          <a:p>
            <a:fld id="{BC4EFFE5-4D21-4A3A-8830-98F47A77FF7B}" type="slidenum">
              <a:rPr lang="en-US" smtClean="0"/>
              <a:t>4</a:t>
            </a:fld>
            <a:endParaRPr lang="en-US"/>
          </a:p>
        </p:txBody>
      </p:sp>
    </p:spTree>
    <p:extLst>
      <p:ext uri="{BB962C8B-B14F-4D97-AF65-F5344CB8AC3E}">
        <p14:creationId xmlns:p14="http://schemas.microsoft.com/office/powerpoint/2010/main" val="1560836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Undue anticipation of visits.</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If you find yourself overly excited that someone is coming to your office, that is an internal red flag: “Why am I so excited?”</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40</a:t>
            </a:fld>
            <a:endParaRPr lang="en-US"/>
          </a:p>
        </p:txBody>
      </p:sp>
    </p:spTree>
    <p:extLst>
      <p:ext uri="{BB962C8B-B14F-4D97-AF65-F5344CB8AC3E}">
        <p14:creationId xmlns:p14="http://schemas.microsoft.com/office/powerpoint/2010/main" val="327668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Fantasy or daydreams.</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You might start daydreaming or fantasizing about an individual.</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41</a:t>
            </a:fld>
            <a:endParaRPr lang="en-US"/>
          </a:p>
        </p:txBody>
      </p:sp>
    </p:spTree>
    <p:extLst>
      <p:ext uri="{BB962C8B-B14F-4D97-AF65-F5344CB8AC3E}">
        <p14:creationId xmlns:p14="http://schemas.microsoft.com/office/powerpoint/2010/main" val="3943466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Special grooming or clothing.</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Dressing up specially for when meeting someone. You may dress or groom yourself differently for a certain member of your congregation.</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42</a:t>
            </a:fld>
            <a:endParaRPr lang="en-US"/>
          </a:p>
        </p:txBody>
      </p:sp>
    </p:spTree>
    <p:extLst>
      <p:ext uri="{BB962C8B-B14F-4D97-AF65-F5344CB8AC3E}">
        <p14:creationId xmlns:p14="http://schemas.microsoft.com/office/powerpoint/2010/main" val="6845745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Arranging time alone.</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Arranging to meet church members alone needlessly or a desire for more alone time with a certain person. That is a red flag.</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43</a:t>
            </a:fld>
            <a:endParaRPr lang="en-US"/>
          </a:p>
        </p:txBody>
      </p:sp>
    </p:spTree>
    <p:extLst>
      <p:ext uri="{BB962C8B-B14F-4D97-AF65-F5344CB8AC3E}">
        <p14:creationId xmlns:p14="http://schemas.microsoft.com/office/powerpoint/2010/main" val="3851656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Excessive availability.</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Setting office hours is a good boundary to have. If you find yourself meeting outside of hours or giving your personal phone number, that is a red flag.</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44</a:t>
            </a:fld>
            <a:endParaRPr lang="en-US"/>
          </a:p>
        </p:txBody>
      </p:sp>
    </p:spTree>
    <p:extLst>
      <p:ext uri="{BB962C8B-B14F-4D97-AF65-F5344CB8AC3E}">
        <p14:creationId xmlns:p14="http://schemas.microsoft.com/office/powerpoint/2010/main" val="2559833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Excessive self-disclosure.</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Telling parishioners intimate details of your life and habits is a red flag. You may begin sharing your personal life, talking about sex, or making innuendos. </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45</a:t>
            </a:fld>
            <a:endParaRPr lang="en-US"/>
          </a:p>
        </p:txBody>
      </p:sp>
    </p:spTree>
    <p:extLst>
      <p:ext uri="{BB962C8B-B14F-4D97-AF65-F5344CB8AC3E}">
        <p14:creationId xmlns:p14="http://schemas.microsoft.com/office/powerpoint/2010/main" val="2884959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Breaching confidentiality.</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As a care giver, you have access to confidential information. If you desire to share confidential information with a particular person, this is a red flag. If you have revealed confidential information to someone, that is a boundary violation.</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46</a:t>
            </a:fld>
            <a:endParaRPr lang="en-US"/>
          </a:p>
        </p:txBody>
      </p:sp>
    </p:spTree>
    <p:extLst>
      <p:ext uri="{BB962C8B-B14F-4D97-AF65-F5344CB8AC3E}">
        <p14:creationId xmlns:p14="http://schemas.microsoft.com/office/powerpoint/2010/main" val="4128642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Excessive or Distinctive Touch.</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If you have found yourself wanting to, or acting on, a desire to excessively or distinctively touch someone, that is a strong sign that you need to set firmer boundaries with this person. </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47</a:t>
            </a:fld>
            <a:endParaRPr lang="en-US"/>
          </a:p>
        </p:txBody>
      </p:sp>
    </p:spTree>
    <p:extLst>
      <p:ext uri="{BB962C8B-B14F-4D97-AF65-F5344CB8AC3E}">
        <p14:creationId xmlns:p14="http://schemas.microsoft.com/office/powerpoint/2010/main" val="2537828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Non-standard Location.</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Similar to excessive availability, you may decide to choose a non-professional location to meet someone.</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48</a:t>
            </a:fld>
            <a:endParaRPr lang="en-US"/>
          </a:p>
        </p:txBody>
      </p:sp>
    </p:spTree>
    <p:extLst>
      <p:ext uri="{BB962C8B-B14F-4D97-AF65-F5344CB8AC3E}">
        <p14:creationId xmlns:p14="http://schemas.microsoft.com/office/powerpoint/2010/main" val="303939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Non-standard times for visits.</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Similar to excessive availability, you may decide to meet someone outside of regular office hours.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49</a:t>
            </a:fld>
            <a:endParaRPr lang="en-US"/>
          </a:p>
        </p:txBody>
      </p:sp>
    </p:spTree>
    <p:extLst>
      <p:ext uri="{BB962C8B-B14F-4D97-AF65-F5344CB8AC3E}">
        <p14:creationId xmlns:p14="http://schemas.microsoft.com/office/powerpoint/2010/main" val="181181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mn-lt"/>
              </a:rPr>
              <a:t>Power:</a:t>
            </a:r>
          </a:p>
          <a:p>
            <a:r>
              <a:rPr lang="en-US" sz="1800" dirty="0">
                <a:solidFill>
                  <a:srgbClr val="000000"/>
                </a:solidFill>
                <a:latin typeface="+mn-lt"/>
              </a:rPr>
              <a:t>Care giver refers to any church leader such as a minister, pastor, youth leader. Care giver and care provider are used synonymously with the word – church leader.</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5</a:t>
            </a:fld>
            <a:endParaRPr lang="en-US"/>
          </a:p>
        </p:txBody>
      </p:sp>
    </p:spTree>
    <p:extLst>
      <p:ext uri="{BB962C8B-B14F-4D97-AF65-F5344CB8AC3E}">
        <p14:creationId xmlns:p14="http://schemas.microsoft.com/office/powerpoint/2010/main" val="2397649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Secrets.</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You may want to meet secretly. If you find yourself keeping a relationship secret in any way, that is a red flag. For example, you may say you are meeting with one person when you are actually meeting with another, or you may downplay the amount of time you’ve spent with an individual.</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50</a:t>
            </a:fld>
            <a:endParaRPr lang="en-US"/>
          </a:p>
        </p:txBody>
      </p:sp>
    </p:spTree>
    <p:extLst>
      <p:ext uri="{BB962C8B-B14F-4D97-AF65-F5344CB8AC3E}">
        <p14:creationId xmlns:p14="http://schemas.microsoft.com/office/powerpoint/2010/main" val="2908353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Special gift giving.</a:t>
            </a:r>
          </a:p>
          <a:p>
            <a:endParaRPr lang="en-US"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Providing gifts, whether reciprocated or not, is a red flag.</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Ask learners if this definition is similar to theirs. Then, ask them to share why they believe this is a red flag.</a:t>
            </a:r>
          </a:p>
          <a:p>
            <a:pPr marL="0" indent="0">
              <a:buFont typeface="Arial" panose="020B0604020202020204" pitchFamily="34" charset="0"/>
              <a:buNone/>
            </a:pPr>
            <a:endParaRPr lang="en-US" sz="1800" dirty="0">
              <a:solidFill>
                <a:srgbClr val="464646"/>
              </a:solidFill>
              <a:latin typeface="Calibri" panose="020F0502020204030204" pitchFamily="34" charset="0"/>
            </a:endParaRPr>
          </a:p>
          <a:p>
            <a:pPr marL="0" indent="0">
              <a:buFont typeface="Arial" panose="020B0604020202020204" pitchFamily="34" charset="0"/>
              <a:buNone/>
            </a:pPr>
            <a:r>
              <a:rPr lang="en-US" sz="1800" dirty="0">
                <a:solidFill>
                  <a:srgbClr val="464646"/>
                </a:solidFill>
                <a:latin typeface="Calibri" panose="020F0502020204030204" pitchFamily="34" charset="0"/>
              </a:rPr>
              <a:t>There are many good answers to this question. Be sure to keep the focus on boundaries and how relationships can become overly intimate when healthy boundaries are not in place.</a:t>
            </a:r>
          </a:p>
        </p:txBody>
      </p:sp>
      <p:sp>
        <p:nvSpPr>
          <p:cNvPr id="4" name="Slide Number Placeholder 3"/>
          <p:cNvSpPr>
            <a:spLocks noGrp="1"/>
          </p:cNvSpPr>
          <p:nvPr>
            <p:ph type="sldNum" sz="quarter" idx="5"/>
          </p:nvPr>
        </p:nvSpPr>
        <p:spPr/>
        <p:txBody>
          <a:bodyPr/>
          <a:lstStyle/>
          <a:p>
            <a:fld id="{BC4EFFE5-4D21-4A3A-8830-98F47A77FF7B}" type="slidenum">
              <a:rPr lang="en-US" smtClean="0"/>
              <a:t>51</a:t>
            </a:fld>
            <a:endParaRPr lang="en-US"/>
          </a:p>
        </p:txBody>
      </p:sp>
    </p:spTree>
    <p:extLst>
      <p:ext uri="{BB962C8B-B14F-4D97-AF65-F5344CB8AC3E}">
        <p14:creationId xmlns:p14="http://schemas.microsoft.com/office/powerpoint/2010/main" val="2134433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In this lesson we’ll discuss self-care.</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52</a:t>
            </a:fld>
            <a:endParaRPr lang="en-US"/>
          </a:p>
        </p:txBody>
      </p:sp>
    </p:spTree>
    <p:extLst>
      <p:ext uri="{BB962C8B-B14F-4D97-AF65-F5344CB8AC3E}">
        <p14:creationId xmlns:p14="http://schemas.microsoft.com/office/powerpoint/2010/main" val="3858139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Lato" panose="020F0502020204030203" pitchFamily="34" charset="0"/>
              </a:rPr>
              <a:t>If you find yourself in an inappropriate relationship, follow these steps to end the relationship. Remember it’s up to you to safeguard your ministry.</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dirty="0">
                <a:solidFill>
                  <a:srgbClr val="464646"/>
                </a:solidFill>
                <a:latin typeface="Lato" panose="020F0502020204030203" pitchFamily="34" charset="0"/>
              </a:rPr>
              <a:t>Step 1: Stop! End the relationship. If you find you’ve already crossed into negative territory, interrupt the relationship. It probably won’t be easy, and you may need help, but no matter how much the relationship has grown, you need to end it immediately.</a:t>
            </a:r>
            <a:br>
              <a:rPr lang="en-US" sz="1800" dirty="0">
                <a:solidFill>
                  <a:srgbClr val="464646"/>
                </a:solidFill>
                <a:latin typeface="Lato" panose="020F0502020204030203" pitchFamily="34" charset="0"/>
              </a:rPr>
            </a:br>
            <a:br>
              <a:rPr lang="en-US" sz="1800" dirty="0">
                <a:solidFill>
                  <a:srgbClr val="464646"/>
                </a:solidFill>
                <a:latin typeface="Lato" panose="020F0502020204030203" pitchFamily="34" charset="0"/>
              </a:rPr>
            </a:br>
            <a:r>
              <a:rPr lang="en-US" sz="1800" dirty="0">
                <a:solidFill>
                  <a:srgbClr val="464646"/>
                </a:solidFill>
                <a:latin typeface="Lato" panose="020F0502020204030203" pitchFamily="34" charset="0"/>
              </a:rPr>
              <a:t>Step 2: Immediately seek advice and counsel from a third party. It could be a peer, a supervisor, even a friend. Don’t depend only on yourself.</a:t>
            </a:r>
            <a:br>
              <a:rPr lang="en-US" sz="1800" dirty="0">
                <a:solidFill>
                  <a:srgbClr val="464646"/>
                </a:solidFill>
                <a:latin typeface="Lato" panose="020F0502020204030203" pitchFamily="34" charset="0"/>
              </a:rPr>
            </a:br>
            <a:br>
              <a:rPr lang="en-US" sz="1800" dirty="0">
                <a:solidFill>
                  <a:srgbClr val="464646"/>
                </a:solidFill>
                <a:latin typeface="Lato" panose="020F0502020204030203" pitchFamily="34" charset="0"/>
              </a:rPr>
            </a:br>
            <a:r>
              <a:rPr lang="en-US" sz="1800" dirty="0">
                <a:solidFill>
                  <a:srgbClr val="464646"/>
                </a:solidFill>
                <a:latin typeface="Lato" panose="020F0502020204030203" pitchFamily="34" charset="0"/>
              </a:rPr>
              <a:t>Step 3: Review the church’s policies on managing misconduct. If you find you’ve violated the policy or rules, you must seek help from colleagues or professionals. You may be obligated to discuss this with your bishop or other church leaders.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If available, it can be helpful to write “step 1,” “step 2,” and “step 3” on a board or large poster and have the group come up with a brief summary of each step.</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53</a:t>
            </a:fld>
            <a:endParaRPr lang="en-US"/>
          </a:p>
        </p:txBody>
      </p:sp>
    </p:spTree>
    <p:extLst>
      <p:ext uri="{BB962C8B-B14F-4D97-AF65-F5344CB8AC3E}">
        <p14:creationId xmlns:p14="http://schemas.microsoft.com/office/powerpoint/2010/main" val="1872874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Next we will practice a couple scenarios. Think about if you have ever encountered a similar situation in your role and how you would respond.</a:t>
            </a:r>
          </a:p>
          <a:p>
            <a:endParaRPr lang="en-US" sz="1800" dirty="0">
              <a:solidFill>
                <a:srgbClr val="464646"/>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Lato" panose="020F0502020204030203" pitchFamily="34" charset="0"/>
              </a:rPr>
              <a:t>Eduardo is a clergy member who has been spending a lot of time with John. John is experiencing a spiritual crisis which is private in nature and often requests one-on-one time with Eduardo for counseling, mentorship, and prayer. Is one-on-one time a concern in this situation?</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Emphasize the question, then ask for a show of hands. Who thinks one-on-one time </a:t>
            </a:r>
            <a:r>
              <a:rPr lang="en-US" sz="1800" b="1" u="sng" dirty="0">
                <a:solidFill>
                  <a:srgbClr val="464646"/>
                </a:solidFill>
                <a:latin typeface="Calibri" panose="020F0502020204030204" pitchFamily="34" charset="0"/>
              </a:rPr>
              <a:t>is </a:t>
            </a:r>
            <a:r>
              <a:rPr lang="en-US" sz="1800" dirty="0">
                <a:solidFill>
                  <a:srgbClr val="464646"/>
                </a:solidFill>
                <a:latin typeface="Calibri" panose="020F0502020204030204" pitchFamily="34" charset="0"/>
              </a:rPr>
              <a:t>a concern in this situation?</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54</a:t>
            </a:fld>
            <a:endParaRPr lang="en-US"/>
          </a:p>
        </p:txBody>
      </p:sp>
    </p:spTree>
    <p:extLst>
      <p:ext uri="{BB962C8B-B14F-4D97-AF65-F5344CB8AC3E}">
        <p14:creationId xmlns:p14="http://schemas.microsoft.com/office/powerpoint/2010/main" val="112919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The correct answer is no, one-on-one time is not a concern in this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464646"/>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Lato" panose="020F0502020204030203" pitchFamily="34" charset="0"/>
              </a:rPr>
              <a:t>In this situation, one-on-one time is appropriate because John is seeking help with a private spiritual crisis. Eduardo should set clear boundaries in the relationship and keep an eye out for red flags to keep the relationship healthy.</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55</a:t>
            </a:fld>
            <a:endParaRPr lang="en-US"/>
          </a:p>
        </p:txBody>
      </p:sp>
    </p:spTree>
    <p:extLst>
      <p:ext uri="{BB962C8B-B14F-4D97-AF65-F5344CB8AC3E}">
        <p14:creationId xmlns:p14="http://schemas.microsoft.com/office/powerpoint/2010/main" val="2437689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Lato" panose="020F0502020204030203" pitchFamily="34" charset="0"/>
              </a:rPr>
              <a:t>During one of Eduardo and John’s meetings, Eduardo finds himself feeling closer with John. During one meeting, Eduardo pats John on the back—something Eduardo normally only does with family members. Is this a red flag?</a:t>
            </a:r>
            <a:endParaRPr lang="en-US" sz="1800" dirty="0">
              <a:solidFill>
                <a:srgbClr val="464646"/>
              </a:solidFill>
              <a:latin typeface="Calibri" panose="020F0502020204030204" pitchFamily="34" charset="0"/>
            </a:endParaRP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Emphasize the question, then ask for a show of hands. Who thinks this is a red flag?</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56</a:t>
            </a:fld>
            <a:endParaRPr lang="en-US"/>
          </a:p>
        </p:txBody>
      </p:sp>
    </p:spTree>
    <p:extLst>
      <p:ext uri="{BB962C8B-B14F-4D97-AF65-F5344CB8AC3E}">
        <p14:creationId xmlns:p14="http://schemas.microsoft.com/office/powerpoint/2010/main" val="625456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64646"/>
                </a:solidFill>
                <a:latin typeface="Calibri" panose="020F0502020204030204" pitchFamily="34" charset="0"/>
              </a:rPr>
              <a:t>The correct answer is yes, this is a red flag.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464646"/>
              </a:solidFill>
              <a:latin typeface="Calibri" panose="020F0502020204030204" pitchFamily="34" charset="0"/>
            </a:endParaRPr>
          </a:p>
          <a:p>
            <a:r>
              <a:rPr lang="en-US" sz="1800" dirty="0">
                <a:solidFill>
                  <a:srgbClr val="000000"/>
                </a:solidFill>
                <a:latin typeface="Lato" panose="020F0502020204030203" pitchFamily="34" charset="0"/>
              </a:rPr>
              <a:t>Although patting someone on the back can be appropriate, in this case Eduardo normally does not engage in this type of physical touch with a church member. This is a sign that boundaries may becoming blurred, and the relationship may become unhealthy.</a:t>
            </a:r>
            <a:endParaRPr lang="en-US" sz="1800" dirty="0">
              <a:solidFill>
                <a:srgbClr val="464646"/>
              </a:solidFill>
              <a:latin typeface="Calibri" panose="020F050202020403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57</a:t>
            </a:fld>
            <a:endParaRPr lang="en-US"/>
          </a:p>
        </p:txBody>
      </p:sp>
    </p:spTree>
    <p:extLst>
      <p:ext uri="{BB962C8B-B14F-4D97-AF65-F5344CB8AC3E}">
        <p14:creationId xmlns:p14="http://schemas.microsoft.com/office/powerpoint/2010/main" val="2847647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Now let’s talk about some ideas for self-care.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One way to keep boundaries healthy is to identify resources to meet your own spiritual and emotional needs. Develop a routine or habits that will allow you to refuel. Remember you cannot get your own spiritual and emotional needs met in an environment in which you are the leader. Make it a priority to seek out opportunities to “refuel” if you are to continue serving others. </a:t>
            </a:r>
          </a:p>
          <a:p>
            <a:endParaRPr lang="en-US" sz="1800" dirty="0">
              <a:solidFill>
                <a:srgbClr val="464646"/>
              </a:solidFill>
              <a:latin typeface="Calibri" panose="020F0502020204030204" pitchFamily="34" charset="0"/>
            </a:endParaRPr>
          </a:p>
          <a:p>
            <a:r>
              <a:rPr lang="en-US" sz="1800" dirty="0">
                <a:solidFill>
                  <a:srgbClr val="464646"/>
                </a:solidFill>
                <a:latin typeface="Calibri" panose="020F0502020204030204" pitchFamily="34" charset="0"/>
              </a:rPr>
              <a:t>Ask the group: “What are some ways that you refuel?”. If possible, write answers on a board or large poster.</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Common responses generally fall into these categories:</a:t>
            </a:r>
          </a:p>
          <a:p>
            <a:endParaRPr lang="en-US" sz="1800" dirty="0">
              <a:solidFill>
                <a:srgbClr val="464646"/>
              </a:solidFill>
              <a:latin typeface="Calibri" panose="020F0502020204030204" pitchFamily="34" charset="0"/>
            </a:endParaRPr>
          </a:p>
          <a:p>
            <a:pPr>
              <a:buFont typeface="Symbol" panose="05050102010706020507" pitchFamily="18" charset="2"/>
              <a:buChar char="·"/>
            </a:pPr>
            <a:r>
              <a:rPr lang="en-US" sz="1800" dirty="0">
                <a:solidFill>
                  <a:srgbClr val="000000"/>
                </a:solidFill>
                <a:latin typeface="Calibri" panose="020F0502020204030204" pitchFamily="34" charset="0"/>
              </a:rPr>
              <a:t>Sports or recreation</a:t>
            </a:r>
          </a:p>
          <a:p>
            <a:pPr>
              <a:buFont typeface="Symbol" panose="05050102010706020507" pitchFamily="18" charset="2"/>
              <a:buChar char="·"/>
            </a:pPr>
            <a:r>
              <a:rPr lang="en-US" sz="1800" dirty="0">
                <a:solidFill>
                  <a:srgbClr val="000000"/>
                </a:solidFill>
                <a:latin typeface="Calibri" panose="020F0502020204030204" pitchFamily="34" charset="0"/>
              </a:rPr>
              <a:t>Retreats</a:t>
            </a:r>
          </a:p>
          <a:p>
            <a:pPr>
              <a:buFont typeface="Symbol" panose="05050102010706020507" pitchFamily="18" charset="2"/>
              <a:buChar char="·"/>
            </a:pPr>
            <a:r>
              <a:rPr lang="en-US" sz="1800" dirty="0">
                <a:solidFill>
                  <a:srgbClr val="000000"/>
                </a:solidFill>
                <a:latin typeface="Calibri" panose="020F0502020204030204" pitchFamily="34" charset="0"/>
              </a:rPr>
              <a:t>Sabbath</a:t>
            </a:r>
          </a:p>
          <a:p>
            <a:pPr>
              <a:buFont typeface="Symbol" panose="05050102010706020507" pitchFamily="18" charset="2"/>
              <a:buChar char="·"/>
            </a:pPr>
            <a:r>
              <a:rPr lang="en-US" sz="1800" dirty="0">
                <a:solidFill>
                  <a:srgbClr val="000000"/>
                </a:solidFill>
                <a:latin typeface="Calibri" panose="020F0502020204030204" pitchFamily="34" charset="0"/>
              </a:rPr>
              <a:t>Therapy or </a:t>
            </a:r>
          </a:p>
          <a:p>
            <a:pPr>
              <a:buFont typeface="Symbol" panose="05050102010706020507" pitchFamily="18" charset="2"/>
              <a:buChar char="·"/>
            </a:pPr>
            <a:r>
              <a:rPr lang="en-US" sz="1800" dirty="0">
                <a:solidFill>
                  <a:srgbClr val="000000"/>
                </a:solidFill>
                <a:latin typeface="Calibri" panose="020F0502020204030204" pitchFamily="34" charset="0"/>
              </a:rPr>
              <a:t>Spiritual direction</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pPr marL="285750" indent="-285750">
              <a:buFont typeface="Arial" panose="020B0604020202020204" pitchFamily="34" charset="0"/>
              <a:buChar char="•"/>
            </a:pPr>
            <a:endParaRPr lang="en-US" sz="1800" dirty="0">
              <a:solidFill>
                <a:srgbClr val="464646"/>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58</a:t>
            </a:fld>
            <a:endParaRPr lang="en-US"/>
          </a:p>
        </p:txBody>
      </p:sp>
    </p:spTree>
    <p:extLst>
      <p:ext uri="{BB962C8B-B14F-4D97-AF65-F5344CB8AC3E}">
        <p14:creationId xmlns:p14="http://schemas.microsoft.com/office/powerpoint/2010/main" val="2077474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Identify sources of support and feedback to ensure you’re not alone as a care giver in the church.</a:t>
            </a:r>
          </a:p>
          <a:p>
            <a:r>
              <a:rPr lang="en-US" sz="1800" dirty="0">
                <a:solidFill>
                  <a:srgbClr val="000000"/>
                </a:solidFill>
                <a:latin typeface="Calibri" panose="020F0502020204030204" pitchFamily="34" charset="0"/>
              </a:rPr>
              <a:t>An important preventative strategy is to form and maintain support systems to help you stay healthy. Be informed and understand your boundaries and have the tools to be safe. </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If you have a personal example to share of someone you go to for support, this is a great opportunity to share. Depending on time, you can ask learners to share as well.</a:t>
            </a:r>
          </a:p>
        </p:txBody>
      </p:sp>
      <p:sp>
        <p:nvSpPr>
          <p:cNvPr id="4" name="Slide Number Placeholder 3"/>
          <p:cNvSpPr>
            <a:spLocks noGrp="1"/>
          </p:cNvSpPr>
          <p:nvPr>
            <p:ph type="sldNum" sz="quarter" idx="5"/>
          </p:nvPr>
        </p:nvSpPr>
        <p:spPr/>
        <p:txBody>
          <a:bodyPr/>
          <a:lstStyle/>
          <a:p>
            <a:fld id="{BC4EFFE5-4D21-4A3A-8830-98F47A77FF7B}" type="slidenum">
              <a:rPr lang="en-US" smtClean="0"/>
              <a:t>59</a:t>
            </a:fld>
            <a:endParaRPr lang="en-US"/>
          </a:p>
        </p:txBody>
      </p:sp>
    </p:spTree>
    <p:extLst>
      <p:ext uri="{BB962C8B-B14F-4D97-AF65-F5344CB8AC3E}">
        <p14:creationId xmlns:p14="http://schemas.microsoft.com/office/powerpoint/2010/main" val="92357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mn-lt"/>
              </a:rPr>
              <a:t>Remember, you must keep your role clear in your own mind, recognize the power you have over others, and understand it’s always with you even though it’s rarely spoken. </a:t>
            </a:r>
          </a:p>
          <a:p>
            <a:endParaRPr lang="en-US" sz="1800" dirty="0">
              <a:solidFill>
                <a:srgbClr val="000000"/>
              </a:solidFill>
              <a:latin typeface="+mn-lt"/>
            </a:endParaRPr>
          </a:p>
          <a:p>
            <a:r>
              <a:rPr lang="en-US" sz="1800" dirty="0">
                <a:solidFill>
                  <a:srgbClr val="000000"/>
                </a:solidFill>
                <a:latin typeface="+mn-lt"/>
              </a:rPr>
              <a:t>As a care provider, you must never forget the considerable power you have over those you serve. Ignoring that power can lead to boundaries being crossed that must never be crossed.</a:t>
            </a:r>
            <a:endParaRPr lang="en-US" sz="180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Give learners 30 seconds to quickly pair up (or assign pairs). </a:t>
            </a:r>
          </a:p>
          <a:p>
            <a:pPr marL="0" marR="0">
              <a:spcBef>
                <a:spcPts val="0"/>
              </a:spcBef>
              <a:spcAft>
                <a:spcPts val="0"/>
              </a:spcAft>
            </a:pPr>
            <a:br>
              <a:rPr lang="en-US" sz="1800" b="0" dirty="0">
                <a:effectLst/>
                <a:latin typeface="+mn-lt"/>
                <a:ea typeface="Calibri" panose="020F0502020204030204" pitchFamily="34" charset="0"/>
                <a:cs typeface="Times New Roman" panose="02020603050405020304" pitchFamily="18" charset="0"/>
              </a:rPr>
            </a:br>
            <a:r>
              <a:rPr lang="en-US" sz="1800" b="0" dirty="0">
                <a:effectLst/>
                <a:latin typeface="+mn-lt"/>
                <a:ea typeface="Calibri" panose="020F0502020204030204" pitchFamily="34" charset="0"/>
                <a:cs typeface="Times New Roman" panose="02020603050405020304" pitchFamily="18" charset="0"/>
              </a:rPr>
              <a:t>Give learners five minutes to define ‘boundaries’ with their partners and prepare to share. </a:t>
            </a:r>
            <a:r>
              <a:rPr lang="en-US" sz="1800" b="0" i="1" dirty="0">
                <a:effectLst/>
                <a:latin typeface="+mn-lt"/>
                <a:ea typeface="Calibri" panose="020F0502020204030204" pitchFamily="34" charset="0"/>
                <a:cs typeface="Times New Roman" panose="02020603050405020304" pitchFamily="18" charset="0"/>
              </a:rPr>
              <a:t>Tip: If possible, provide a visual countdown timer so learners know how much time they have left. You can also verbally share time reminders like “2 minutes left”. </a:t>
            </a:r>
          </a:p>
          <a:p>
            <a:pPr marL="0" marR="0">
              <a:spcBef>
                <a:spcPts val="0"/>
              </a:spcBef>
              <a:spcAft>
                <a:spcPts val="0"/>
              </a:spcAft>
            </a:pPr>
            <a:endParaRPr lang="en-US" sz="1800" b="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If you have a talkative group, when time is up ask who would like to share. If the group is not talkative, call on people to share.</a:t>
            </a:r>
          </a:p>
          <a:p>
            <a:pPr marL="0" marR="0">
              <a:spcBef>
                <a:spcPts val="0"/>
              </a:spcBef>
              <a:spcAft>
                <a:spcPts val="0"/>
              </a:spcAft>
            </a:pPr>
            <a:endParaRPr lang="en-US" sz="1800" b="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Give feedback in an encouraging, not critical, way. There are many valid definitions for this term. One used in the other courses in the series is: “the limits set with others”. </a:t>
            </a:r>
          </a:p>
          <a:p>
            <a:pPr marL="0" marR="0">
              <a:spcBef>
                <a:spcPts val="0"/>
              </a:spcBef>
              <a:spcAft>
                <a:spcPts val="0"/>
              </a:spcAft>
            </a:pPr>
            <a:endParaRPr lang="en-US" sz="1800" b="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4EFFE5-4D21-4A3A-8830-98F47A77FF7B}" type="slidenum">
              <a:rPr lang="en-US" smtClean="0"/>
              <a:t>6</a:t>
            </a:fld>
            <a:endParaRPr lang="en-US"/>
          </a:p>
        </p:txBody>
      </p:sp>
    </p:spTree>
    <p:extLst>
      <p:ext uri="{BB962C8B-B14F-4D97-AF65-F5344CB8AC3E}">
        <p14:creationId xmlns:p14="http://schemas.microsoft.com/office/powerpoint/2010/main" val="675047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Accountability will keep you from unintentionally crossing boundaries. A network of your peers can help. It can be comprised of any peers who are willing to do this for each other. </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60</a:t>
            </a:fld>
            <a:endParaRPr lang="en-US"/>
          </a:p>
        </p:txBody>
      </p:sp>
    </p:spTree>
    <p:extLst>
      <p:ext uri="{BB962C8B-B14F-4D97-AF65-F5344CB8AC3E}">
        <p14:creationId xmlns:p14="http://schemas.microsoft.com/office/powerpoint/2010/main" val="1730811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Giving and accepting feedback from others is critical in your position. Many individuals who have been involved in misconduct have been described as refusing to accept feedback from others. Sometimes it is more difficult to see high-risk behaviors in ourselves than in others.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61</a:t>
            </a:fld>
            <a:endParaRPr lang="en-US"/>
          </a:p>
        </p:txBody>
      </p:sp>
    </p:spTree>
    <p:extLst>
      <p:ext uri="{BB962C8B-B14F-4D97-AF65-F5344CB8AC3E}">
        <p14:creationId xmlns:p14="http://schemas.microsoft.com/office/powerpoint/2010/main" val="1518549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Remember your physical health. Overwork, undernourishment, isolation, lack of sleep - these may contribute to chemical changes in the brain that impair judgment and increase suggestibility. </a:t>
            </a:r>
          </a:p>
          <a:p>
            <a:r>
              <a:rPr lang="en-US" sz="1800" dirty="0">
                <a:solidFill>
                  <a:srgbClr val="000000"/>
                </a:solidFill>
                <a:latin typeface="Calibri" panose="020F0502020204030204" pitchFamily="34" charset="0"/>
              </a:rPr>
              <a:t>They can lead to: </a:t>
            </a:r>
          </a:p>
          <a:p>
            <a:endParaRPr lang="en-US" sz="1800" dirty="0">
              <a:solidFill>
                <a:srgbClr val="000000"/>
              </a:solidFill>
              <a:latin typeface="Calibri" panose="020F0502020204030204" pitchFamily="34" charset="0"/>
            </a:endParaRPr>
          </a:p>
          <a:p>
            <a:pPr>
              <a:buFont typeface="Symbol" panose="05050102010706020507" pitchFamily="18" charset="2"/>
              <a:buChar char="·"/>
            </a:pPr>
            <a:r>
              <a:rPr lang="en-US" sz="1800" dirty="0">
                <a:solidFill>
                  <a:srgbClr val="000000"/>
                </a:solidFill>
                <a:latin typeface="Calibri" panose="020F0502020204030204" pitchFamily="34" charset="0"/>
              </a:rPr>
              <a:t>Poor decisions</a:t>
            </a:r>
          </a:p>
          <a:p>
            <a:pPr>
              <a:buFont typeface="Symbol" panose="05050102010706020507" pitchFamily="18" charset="2"/>
              <a:buChar char="·"/>
            </a:pPr>
            <a:r>
              <a:rPr lang="en-US" sz="1800" dirty="0">
                <a:solidFill>
                  <a:srgbClr val="000000"/>
                </a:solidFill>
                <a:latin typeface="Calibri" panose="020F0502020204030204" pitchFamily="34" charset="0"/>
              </a:rPr>
              <a:t>“Out of character” actions or</a:t>
            </a:r>
          </a:p>
          <a:p>
            <a:pPr>
              <a:buFont typeface="Symbol" panose="05050102010706020507" pitchFamily="18" charset="2"/>
              <a:buChar char="·"/>
            </a:pPr>
            <a:r>
              <a:rPr lang="en-US" sz="1800" dirty="0">
                <a:solidFill>
                  <a:srgbClr val="000000"/>
                </a:solidFill>
                <a:latin typeface="Calibri" panose="020F0502020204030204" pitchFamily="34" charset="0"/>
              </a:rPr>
              <a:t>Impairment</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62</a:t>
            </a:fld>
            <a:endParaRPr lang="en-US"/>
          </a:p>
        </p:txBody>
      </p:sp>
    </p:spTree>
    <p:extLst>
      <p:ext uri="{BB962C8B-B14F-4D97-AF65-F5344CB8AC3E}">
        <p14:creationId xmlns:p14="http://schemas.microsoft.com/office/powerpoint/2010/main" val="3427260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Lato" panose="020F0502020204030203" pitchFamily="34" charset="0"/>
              </a:rPr>
              <a:t>We need to do everything we can do to keep ourselves healthy. It is vital to maintain a balanced life so that we can establish and maintain healthy boundaries. Ultimately, this enables us to perform the sacred task of assisting others to find the balance in their spiritual lives.</a:t>
            </a:r>
            <a:endParaRPr lang="en-US" sz="1800" dirty="0">
              <a:solidFill>
                <a:prstClr val="black"/>
              </a:solidFill>
              <a:latin typeface="Microsoft Sans Serif" panose="020B0604020202020204" pitchFamily="34" charset="0"/>
            </a:endParaRP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63</a:t>
            </a:fld>
            <a:endParaRPr lang="en-US"/>
          </a:p>
        </p:txBody>
      </p:sp>
    </p:spTree>
    <p:extLst>
      <p:ext uri="{BB962C8B-B14F-4D97-AF65-F5344CB8AC3E}">
        <p14:creationId xmlns:p14="http://schemas.microsoft.com/office/powerpoint/2010/main" val="2418414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Questions and Comments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conclude our discussion on this Safe Church, Safe Communities course: Pastoral Relationships.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questions or comments do you have?</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Allow participants to answer the first question fully before moving onto the second question:</a:t>
            </a:r>
          </a:p>
          <a:p>
            <a:pPr marL="0" marR="0" indent="0">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have you learned about pastoral relationships that you maybe did not know before this training?</a:t>
            </a:r>
          </a:p>
          <a:p>
            <a:endParaRPr lang="en-US" dirty="0"/>
          </a:p>
          <a:p>
            <a:r>
              <a:rPr lang="en-US" b="1" dirty="0"/>
              <a:t>Facilitator Note:</a:t>
            </a:r>
          </a:p>
          <a:p>
            <a:r>
              <a:rPr lang="en-US" dirty="0"/>
              <a:t>As you wrap up the discussion, be sure to:</a:t>
            </a:r>
          </a:p>
          <a:p>
            <a:pPr marL="171450" indent="-171450">
              <a:buFont typeface="Arial" panose="020B0604020202020204" pitchFamily="34" charset="0"/>
              <a:buChar char="•"/>
            </a:pPr>
            <a:r>
              <a:rPr lang="en-US" dirty="0"/>
              <a:t>Tell participants who they can reach out to if they have further questions or comments about the content covered in this training.</a:t>
            </a:r>
          </a:p>
          <a:p>
            <a:pPr marL="171450" indent="-171450">
              <a:buFont typeface="Arial" panose="020B0604020202020204" pitchFamily="34" charset="0"/>
              <a:buChar char="•"/>
            </a:pPr>
            <a:r>
              <a:rPr lang="en-US" dirty="0"/>
              <a:t>Conclude by thanking participants for their time and dedication.</a:t>
            </a:r>
          </a:p>
        </p:txBody>
      </p:sp>
      <p:sp>
        <p:nvSpPr>
          <p:cNvPr id="4" name="Slide Number Placeholder 3"/>
          <p:cNvSpPr>
            <a:spLocks noGrp="1"/>
          </p:cNvSpPr>
          <p:nvPr>
            <p:ph type="sldNum" sz="quarter" idx="5"/>
          </p:nvPr>
        </p:nvSpPr>
        <p:spPr/>
        <p:txBody>
          <a:bodyPr/>
          <a:lstStyle/>
          <a:p>
            <a:fld id="{BC4EFFE5-4D21-4A3A-8830-98F47A77FF7B}" type="slidenum">
              <a:rPr lang="en-US" smtClean="0"/>
              <a:t>64</a:t>
            </a:fld>
            <a:endParaRPr lang="en-US"/>
          </a:p>
        </p:txBody>
      </p:sp>
    </p:spTree>
    <p:extLst>
      <p:ext uri="{BB962C8B-B14F-4D97-AF65-F5344CB8AC3E}">
        <p14:creationId xmlns:p14="http://schemas.microsoft.com/office/powerpoint/2010/main" val="126803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000000"/>
                </a:solidFill>
                <a:latin typeface="+mn-lt"/>
              </a:rPr>
              <a:t>You recognize the importance of pastoral relationships in creating a safe environment for everyone in your church. You are in a position of power over those who seek your guidance, your assistance, and your care. </a:t>
            </a:r>
            <a:endParaRPr lang="en-US" sz="1800" b="0" dirty="0">
              <a:solidFill>
                <a:prstClr val="black"/>
              </a:solidFill>
              <a:latin typeface="+mn-lt"/>
            </a:endParaRPr>
          </a:p>
          <a:p>
            <a:pPr marL="0" marR="0">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Facilitator Notes:</a:t>
            </a:r>
          </a:p>
          <a:p>
            <a:pPr marL="0" marR="0">
              <a:spcBef>
                <a:spcPts val="0"/>
              </a:spcBef>
              <a:spcAft>
                <a:spcPts val="0"/>
              </a:spcAft>
            </a:pPr>
            <a:r>
              <a:rPr lang="en-US" sz="1800" b="0" dirty="0">
                <a:effectLst/>
                <a:latin typeface="+mn-lt"/>
                <a:ea typeface="Calibri" panose="020F0502020204030204" pitchFamily="34" charset="0"/>
                <a:cs typeface="Times New Roman" panose="02020603050405020304" pitchFamily="18"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7</a:t>
            </a:fld>
            <a:endParaRPr lang="en-US"/>
          </a:p>
        </p:txBody>
      </p:sp>
    </p:spTree>
    <p:extLst>
      <p:ext uri="{BB962C8B-B14F-4D97-AF65-F5344CB8AC3E}">
        <p14:creationId xmlns:p14="http://schemas.microsoft.com/office/powerpoint/2010/main" val="174365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A person's spiritual health is involved in pastoral relationships. The individual is in the hands of God. And those helping hands are being mediated by our own. We hope you come away from this course with a better understanding of your role in preventing exploitation and firm resolve to guard against situations that can foster inappropriate relationships.</a:t>
            </a:r>
          </a:p>
          <a:p>
            <a:endParaRPr lang="en-US" sz="1800" dirty="0">
              <a:solidFill>
                <a:srgbClr val="464646"/>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64646"/>
                </a:solidFill>
                <a:latin typeface="Calibri" panose="020F0502020204030204" pitchFamily="34" charset="0"/>
              </a:rPr>
              <a:t>Facilitator Notes: </a:t>
            </a:r>
          </a:p>
          <a:p>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8</a:t>
            </a:fld>
            <a:endParaRPr lang="en-US"/>
          </a:p>
        </p:txBody>
      </p:sp>
    </p:spTree>
    <p:extLst>
      <p:ext uri="{BB962C8B-B14F-4D97-AF65-F5344CB8AC3E}">
        <p14:creationId xmlns:p14="http://schemas.microsoft.com/office/powerpoint/2010/main" val="133522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64646"/>
                </a:solidFill>
                <a:latin typeface="Calibri" panose="020F0502020204030204" pitchFamily="34" charset="0"/>
              </a:rPr>
              <a:t>As a reminder, abuse impacts the individual, the church, and the community. The individual faces significant mental health and spiritual challenges. The dynamic of the church is changed as others within the church lose trust and sometimes even their own faith. People can feel they have been betrayed by God. An incident of abuse puts a seed of doubt in the minds of church members. The entire community is impacted by an incident of abuse because someone who was meant to serve as an example to the community has done something inappropriate.</a:t>
            </a:r>
          </a:p>
          <a:p>
            <a:endParaRPr lang="en-US" sz="1800" dirty="0">
              <a:solidFill>
                <a:srgbClr val="464646"/>
              </a:solidFill>
              <a:latin typeface="Calibri" panose="020F0502020204030204" pitchFamily="34" charset="0"/>
            </a:endParaRPr>
          </a:p>
          <a:p>
            <a:r>
              <a:rPr lang="en-US" sz="1800" b="1" dirty="0">
                <a:solidFill>
                  <a:srgbClr val="464646"/>
                </a:solidFill>
                <a:latin typeface="Calibri" panose="020F0502020204030204" pitchFamily="34" charset="0"/>
              </a:rPr>
              <a:t>Facilitator Notes: </a:t>
            </a:r>
          </a:p>
          <a:p>
            <a:pPr marL="0" indent="0">
              <a:buFont typeface="Arial" panose="020B0604020202020204" pitchFamily="34" charset="0"/>
              <a:buNone/>
            </a:pPr>
            <a:r>
              <a:rPr lang="en-US" sz="1800" dirty="0">
                <a:solidFill>
                  <a:srgbClr val="464646"/>
                </a:solidFill>
                <a:latin typeface="Calibri" panose="020F0502020204030204" pitchFamily="34" charset="0"/>
              </a:rPr>
              <a:t>N/A</a:t>
            </a:r>
          </a:p>
        </p:txBody>
      </p:sp>
      <p:sp>
        <p:nvSpPr>
          <p:cNvPr id="4" name="Slide Number Placeholder 3"/>
          <p:cNvSpPr>
            <a:spLocks noGrp="1"/>
          </p:cNvSpPr>
          <p:nvPr>
            <p:ph type="sldNum" sz="quarter" idx="5"/>
          </p:nvPr>
        </p:nvSpPr>
        <p:spPr/>
        <p:txBody>
          <a:bodyPr/>
          <a:lstStyle/>
          <a:p>
            <a:fld id="{BC4EFFE5-4D21-4A3A-8830-98F47A77FF7B}" type="slidenum">
              <a:rPr lang="en-US" smtClean="0"/>
              <a:t>9</a:t>
            </a:fld>
            <a:endParaRPr lang="en-US"/>
          </a:p>
        </p:txBody>
      </p:sp>
    </p:spTree>
    <p:extLst>
      <p:ext uri="{BB962C8B-B14F-4D97-AF65-F5344CB8AC3E}">
        <p14:creationId xmlns:p14="http://schemas.microsoft.com/office/powerpoint/2010/main" val="26138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4B77-5B95-48D5-8FB5-CC935395A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A3671-B77C-4519-979E-33054D17B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D9FA2F-28EC-467F-BD1D-5FB87BFA7B01}"/>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B7A39089-5B90-49CD-8B6F-97757B2F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B2BE-EE82-43F6-B6CC-E2599EDA5A5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19178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3C59-0038-4EE6-8F67-1EFBED6E5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8A281-6A13-451F-97B3-41D748B05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BCB30-CE99-4936-A889-8632D078C4F0}"/>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3CE77484-30E1-42CD-BDAE-206B8F0D3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91131-5BF2-4C1F-9203-ACF8CF5767B7}"/>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409344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F9C31-0115-428C-ADAD-9712E9E7CD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4637A-F067-4ECF-ADDA-037AFC070D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60605-DC1B-42FE-968D-FDFAEB57D551}"/>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1B37FE93-32C7-4639-9D91-C10097809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B6540-EF92-4B5C-814D-8A98AF859F5A}"/>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58960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3B8C-112F-44AA-91C6-239868DD3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28D190-FC90-46B6-AE01-F4E679423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579CB-9694-4D45-95EA-4BC93FDC21E1}"/>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DE19B0C1-945F-4851-95EF-A5FBBA39E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49B0F-397F-4E22-9BC8-5DE5D24B51C4}"/>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05550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24CEF-12F2-456F-A8E7-7D5F8B474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E4040E-066A-4195-9F55-8CD39DBA4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198E59-B049-4F34-B754-6CACF180EB64}"/>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FF02AB24-996D-4325-8CDA-90940B7E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91F2C-8799-4C9B-94A7-A68CE080F9A8}"/>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104579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CEFB-8A30-4A0A-8C43-D7EB33732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D7EA8-8B93-42F4-B219-24736794C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66A7F-5476-4671-9B0D-E9A6314D0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FB2A9-F412-4A99-B78E-CD8AAFDEA630}"/>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6" name="Footer Placeholder 5">
            <a:extLst>
              <a:ext uri="{FF2B5EF4-FFF2-40B4-BE49-F238E27FC236}">
                <a16:creationId xmlns:a16="http://schemas.microsoft.com/office/drawing/2014/main" id="{BCF812B2-F052-4B0B-950A-1CF24F986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F535D-3F35-4551-A319-CB9A9291F3F0}"/>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45348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5048-15BA-45E7-BC4E-15771237AA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B050E3-5496-4F8A-BBF2-DBE3A27E8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E8A99-3278-444F-B30D-5D432E3488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677C73-0AC4-44E7-822A-862E14304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AEB99-744B-4130-A827-0CBCEDBC9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93C9A-FF46-43D5-B2A5-D90A8FFF6BB3}"/>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8" name="Footer Placeholder 7">
            <a:extLst>
              <a:ext uri="{FF2B5EF4-FFF2-40B4-BE49-F238E27FC236}">
                <a16:creationId xmlns:a16="http://schemas.microsoft.com/office/drawing/2014/main" id="{11CA2C69-E927-4886-AD21-080AF0645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79B7B-0C6A-4355-A839-01981806301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6241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BD9F-8F83-4608-B5AA-860BD17D2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2E01F-F296-43CB-9DF8-B1D739928A9F}"/>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4" name="Footer Placeholder 3">
            <a:extLst>
              <a:ext uri="{FF2B5EF4-FFF2-40B4-BE49-F238E27FC236}">
                <a16:creationId xmlns:a16="http://schemas.microsoft.com/office/drawing/2014/main" id="{2813379B-3249-4EF0-AA31-9E571FA42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B8B3E-FFD8-43BF-B3A7-90B4AF2CE78D}"/>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17077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A7BCF-EB0B-48C9-AB30-C084F227165C}"/>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3" name="Footer Placeholder 2">
            <a:extLst>
              <a:ext uri="{FF2B5EF4-FFF2-40B4-BE49-F238E27FC236}">
                <a16:creationId xmlns:a16="http://schemas.microsoft.com/office/drawing/2014/main" id="{B5F9E1AB-9A19-48A8-8B77-F7B1A9261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084CE-5301-4921-8E5A-53B7009E1DEE}"/>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275336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705C-F42D-4A38-B84F-053C1BECA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6BC548-CD2F-4B58-AB9F-E8233F60C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FD839-720D-4F57-B70F-0A16E393D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A0E67-90C9-4891-A631-5FD75DF02AF2}"/>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6" name="Footer Placeholder 5">
            <a:extLst>
              <a:ext uri="{FF2B5EF4-FFF2-40B4-BE49-F238E27FC236}">
                <a16:creationId xmlns:a16="http://schemas.microsoft.com/office/drawing/2014/main" id="{7E9DE7B3-7D32-4369-9A3D-7E2531D5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496EF-408C-4EDA-AEAE-ACAB121F3F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92249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473C-E2CD-4C42-9370-2B72F5979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2F7C6-A211-4C47-8478-4249DC05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24B204-14EE-4B21-BFC1-CD025D050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73EB7-8991-4819-A8A1-270DA50B716B}"/>
              </a:ext>
            </a:extLst>
          </p:cNvPr>
          <p:cNvSpPr>
            <a:spLocks noGrp="1"/>
          </p:cNvSpPr>
          <p:nvPr>
            <p:ph type="dt" sz="half" idx="10"/>
          </p:nvPr>
        </p:nvSpPr>
        <p:spPr/>
        <p:txBody>
          <a:bodyPr/>
          <a:lstStyle/>
          <a:p>
            <a:fld id="{F9C4DF6F-DC69-4F06-A0F8-80776393CB1B}" type="datetimeFigureOut">
              <a:rPr lang="en-US" smtClean="0"/>
              <a:t>4/25/2023</a:t>
            </a:fld>
            <a:endParaRPr lang="en-US"/>
          </a:p>
        </p:txBody>
      </p:sp>
      <p:sp>
        <p:nvSpPr>
          <p:cNvPr id="6" name="Footer Placeholder 5">
            <a:extLst>
              <a:ext uri="{FF2B5EF4-FFF2-40B4-BE49-F238E27FC236}">
                <a16:creationId xmlns:a16="http://schemas.microsoft.com/office/drawing/2014/main" id="{ECC59898-E6F2-4722-8BF0-EF02B7946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8733C-F8D7-404F-94F9-95F2F6525021}"/>
              </a:ext>
            </a:extLst>
          </p:cNvPr>
          <p:cNvSpPr>
            <a:spLocks noGrp="1"/>
          </p:cNvSpPr>
          <p:nvPr>
            <p:ph type="sldNum" sz="quarter" idx="12"/>
          </p:nvPr>
        </p:nvSpPr>
        <p:spPr/>
        <p:txBody>
          <a:bodyPr/>
          <a:lstStyle/>
          <a:p>
            <a:fld id="{286CD2AD-9870-4816-B952-35C030B324E4}" type="slidenum">
              <a:rPr lang="en-US" smtClean="0"/>
              <a:t>‹#›</a:t>
            </a:fld>
            <a:endParaRPr lang="en-US"/>
          </a:p>
        </p:txBody>
      </p:sp>
    </p:spTree>
    <p:extLst>
      <p:ext uri="{BB962C8B-B14F-4D97-AF65-F5344CB8AC3E}">
        <p14:creationId xmlns:p14="http://schemas.microsoft.com/office/powerpoint/2010/main" val="36946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87622-29C4-465C-AE46-1129DC7B7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945E3-9594-4494-8BF7-24B7637C6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A8340-F8FF-4B17-80EF-ACAA0565D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4DF6F-DC69-4F06-A0F8-80776393CB1B}" type="datetimeFigureOut">
              <a:rPr lang="en-US" smtClean="0"/>
              <a:t>4/25/2023</a:t>
            </a:fld>
            <a:endParaRPr lang="en-US"/>
          </a:p>
        </p:txBody>
      </p:sp>
      <p:sp>
        <p:nvSpPr>
          <p:cNvPr id="5" name="Footer Placeholder 4">
            <a:extLst>
              <a:ext uri="{FF2B5EF4-FFF2-40B4-BE49-F238E27FC236}">
                <a16:creationId xmlns:a16="http://schemas.microsoft.com/office/drawing/2014/main" id="{481CFDDE-4A6F-40B5-8D07-CBFD2534E7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619746-ADCB-473B-BCDE-8740F56762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CD2AD-9870-4816-B952-35C030B324E4}" type="slidenum">
              <a:rPr lang="en-US" smtClean="0"/>
              <a:t>‹#›</a:t>
            </a:fld>
            <a:endParaRPr lang="en-US"/>
          </a:p>
        </p:txBody>
      </p:sp>
    </p:spTree>
    <p:extLst>
      <p:ext uri="{BB962C8B-B14F-4D97-AF65-F5344CB8AC3E}">
        <p14:creationId xmlns:p14="http://schemas.microsoft.com/office/powerpoint/2010/main" val="336469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4DCE9-80F5-E234-4376-A79F68E912F4}"/>
              </a:ext>
            </a:extLst>
          </p:cNvPr>
          <p:cNvPicPr>
            <a:picLocks noChangeAspect="1"/>
          </p:cNvPicPr>
          <p:nvPr/>
        </p:nvPicPr>
        <p:blipFill>
          <a:blip r:embed="rId4"/>
          <a:stretch>
            <a:fillRect/>
          </a:stretch>
        </p:blipFill>
        <p:spPr>
          <a:xfrm>
            <a:off x="-7355" y="0"/>
            <a:ext cx="12206710"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B2BD563-0B4B-484B-B5E5-CB45EA0C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08" y="3648817"/>
            <a:ext cx="14931300" cy="2924899"/>
          </a:xfrm>
          <a:prstGeom prst="rect">
            <a:avLst/>
          </a:prstGeom>
        </p:spPr>
      </p:pic>
      <p:sp>
        <p:nvSpPr>
          <p:cNvPr id="2" name="TextBox 1">
            <a:extLst>
              <a:ext uri="{FF2B5EF4-FFF2-40B4-BE49-F238E27FC236}">
                <a16:creationId xmlns:a16="http://schemas.microsoft.com/office/drawing/2014/main" id="{56F28E78-E6E0-4911-8C46-C1C3F6D7BF02}"/>
              </a:ext>
            </a:extLst>
          </p:cNvPr>
          <p:cNvSpPr txBox="1"/>
          <p:nvPr/>
        </p:nvSpPr>
        <p:spPr>
          <a:xfrm>
            <a:off x="3102127" y="4383617"/>
            <a:ext cx="8616654" cy="1015663"/>
          </a:xfrm>
          <a:prstGeom prst="rect">
            <a:avLst/>
          </a:prstGeom>
          <a:noFill/>
        </p:spPr>
        <p:txBody>
          <a:bodyPr wrap="none" rtlCol="0">
            <a:spAutoFit/>
          </a:bodyPr>
          <a:lstStyle/>
          <a:p>
            <a:r>
              <a:rPr lang="en-US" sz="6000" dirty="0">
                <a:latin typeface="Verdana" panose="020B0604030504040204" pitchFamily="34" charset="0"/>
                <a:ea typeface="Verdana" panose="020B0604030504040204" pitchFamily="34" charset="0"/>
              </a:rPr>
              <a:t>Pastoral Relationships</a:t>
            </a:r>
          </a:p>
        </p:txBody>
      </p:sp>
      <p:pic>
        <p:nvPicPr>
          <p:cNvPr id="11" name="Picture 10" descr="Diagram&#10;&#10;Description automatically generated with medium confidence">
            <a:extLst>
              <a:ext uri="{FF2B5EF4-FFF2-40B4-BE49-F238E27FC236}">
                <a16:creationId xmlns:a16="http://schemas.microsoft.com/office/drawing/2014/main" id="{010EDB06-4CFA-4AEF-8E72-C349DA3D9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212" y="3851935"/>
            <a:ext cx="1012659" cy="1259332"/>
          </a:xfrm>
          <a:prstGeom prst="rect">
            <a:avLst/>
          </a:prstGeom>
        </p:spPr>
      </p:pic>
      <p:pic>
        <p:nvPicPr>
          <p:cNvPr id="13" name="Picture 12">
            <a:extLst>
              <a:ext uri="{FF2B5EF4-FFF2-40B4-BE49-F238E27FC236}">
                <a16:creationId xmlns:a16="http://schemas.microsoft.com/office/drawing/2014/main" id="{98F7234B-DA36-4673-83B5-0DA0E6C46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209" y="5534201"/>
            <a:ext cx="2720667" cy="271449"/>
          </a:xfrm>
          <a:prstGeom prst="rect">
            <a:avLst/>
          </a:prstGeom>
        </p:spPr>
      </p:pic>
    </p:spTree>
    <p:custDataLst>
      <p:tags r:id="rId1"/>
    </p:custDataLst>
    <p:extLst>
      <p:ext uri="{BB962C8B-B14F-4D97-AF65-F5344CB8AC3E}">
        <p14:creationId xmlns:p14="http://schemas.microsoft.com/office/powerpoint/2010/main" val="415491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D2382-A059-B18E-2E80-24235CA26F86}"/>
              </a:ext>
            </a:extLst>
          </p:cNvPr>
          <p:cNvPicPr>
            <a:picLocks noChangeAspect="1"/>
          </p:cNvPicPr>
          <p:nvPr/>
        </p:nvPicPr>
        <p:blipFill>
          <a:blip r:embed="rId3"/>
          <a:stretch>
            <a:fillRect/>
          </a:stretch>
        </p:blipFill>
        <p:spPr>
          <a:xfrm>
            <a:off x="-1" y="0"/>
            <a:ext cx="12296229" cy="6858000"/>
          </a:xfrm>
          <a:prstGeom prst="rect">
            <a:avLst/>
          </a:prstGeom>
        </p:spPr>
      </p:pic>
    </p:spTree>
    <p:extLst>
      <p:ext uri="{BB962C8B-B14F-4D97-AF65-F5344CB8AC3E}">
        <p14:creationId xmlns:p14="http://schemas.microsoft.com/office/powerpoint/2010/main" val="150705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8F2C5-ABB9-6E69-4835-9B55A51F1B21}"/>
              </a:ext>
            </a:extLst>
          </p:cNvPr>
          <p:cNvPicPr>
            <a:picLocks noChangeAspect="1"/>
          </p:cNvPicPr>
          <p:nvPr/>
        </p:nvPicPr>
        <p:blipFill rotWithShape="1">
          <a:blip r:embed="rId3"/>
          <a:srcRect r="-1" b="12142"/>
          <a:stretch/>
        </p:blipFill>
        <p:spPr>
          <a:xfrm>
            <a:off x="321733" y="321733"/>
            <a:ext cx="11548534" cy="6214534"/>
          </a:xfrm>
          <a:prstGeom prst="rect">
            <a:avLst/>
          </a:prstGeom>
        </p:spPr>
      </p:pic>
    </p:spTree>
    <p:extLst>
      <p:ext uri="{BB962C8B-B14F-4D97-AF65-F5344CB8AC3E}">
        <p14:creationId xmlns:p14="http://schemas.microsoft.com/office/powerpoint/2010/main" val="141515502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C9C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E996E-BD64-A78E-4CBF-95D1F797626F}"/>
              </a:ext>
            </a:extLst>
          </p:cNvPr>
          <p:cNvPicPr>
            <a:picLocks noChangeAspect="1"/>
          </p:cNvPicPr>
          <p:nvPr/>
        </p:nvPicPr>
        <p:blipFill>
          <a:blip r:embed="rId3"/>
          <a:stretch>
            <a:fillRect/>
          </a:stretch>
        </p:blipFill>
        <p:spPr>
          <a:xfrm>
            <a:off x="1481137" y="828675"/>
            <a:ext cx="9229725" cy="5200650"/>
          </a:xfrm>
          <a:prstGeom prst="rect">
            <a:avLst/>
          </a:prstGeom>
        </p:spPr>
      </p:pic>
    </p:spTree>
    <p:extLst>
      <p:ext uri="{BB962C8B-B14F-4D97-AF65-F5344CB8AC3E}">
        <p14:creationId xmlns:p14="http://schemas.microsoft.com/office/powerpoint/2010/main" val="70137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C9C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194D5-EF5A-2408-AE34-1B7F9019582D}"/>
              </a:ext>
            </a:extLst>
          </p:cNvPr>
          <p:cNvPicPr>
            <a:picLocks noChangeAspect="1"/>
          </p:cNvPicPr>
          <p:nvPr/>
        </p:nvPicPr>
        <p:blipFill>
          <a:blip r:embed="rId3"/>
          <a:stretch>
            <a:fillRect/>
          </a:stretch>
        </p:blipFill>
        <p:spPr>
          <a:xfrm>
            <a:off x="1471612" y="833437"/>
            <a:ext cx="9248775" cy="5191125"/>
          </a:xfrm>
          <a:prstGeom prst="rect">
            <a:avLst/>
          </a:prstGeom>
        </p:spPr>
      </p:pic>
    </p:spTree>
    <p:extLst>
      <p:ext uri="{BB962C8B-B14F-4D97-AF65-F5344CB8AC3E}">
        <p14:creationId xmlns:p14="http://schemas.microsoft.com/office/powerpoint/2010/main" val="127382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68EC661-F073-95B0-6381-434B3F022CB3}"/>
              </a:ext>
            </a:extLst>
          </p:cNvPr>
          <p:cNvPicPr>
            <a:picLocks noChangeAspect="1"/>
          </p:cNvPicPr>
          <p:nvPr/>
        </p:nvPicPr>
        <p:blipFill rotWithShape="1">
          <a:blip r:embed="rId3"/>
          <a:srcRect b="6306"/>
          <a:stretch/>
        </p:blipFill>
        <p:spPr>
          <a:xfrm>
            <a:off x="457200" y="457200"/>
            <a:ext cx="11277600" cy="5943600"/>
          </a:xfrm>
          <a:prstGeom prst="rect">
            <a:avLst/>
          </a:prstGeom>
        </p:spPr>
      </p:pic>
    </p:spTree>
    <p:extLst>
      <p:ext uri="{BB962C8B-B14F-4D97-AF65-F5344CB8AC3E}">
        <p14:creationId xmlns:p14="http://schemas.microsoft.com/office/powerpoint/2010/main" val="424702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FFEEB8-EDAC-BF41-D8D7-8E380D82A262}"/>
              </a:ext>
            </a:extLst>
          </p:cNvPr>
          <p:cNvPicPr>
            <a:picLocks noChangeAspect="1"/>
          </p:cNvPicPr>
          <p:nvPr/>
        </p:nvPicPr>
        <p:blipFill rotWithShape="1">
          <a:blip r:embed="rId3"/>
          <a:srcRect b="5466"/>
          <a:stretch/>
        </p:blipFill>
        <p:spPr>
          <a:xfrm>
            <a:off x="457200" y="457200"/>
            <a:ext cx="11277600" cy="5943600"/>
          </a:xfrm>
          <a:prstGeom prst="rect">
            <a:avLst/>
          </a:prstGeom>
        </p:spPr>
      </p:pic>
    </p:spTree>
    <p:extLst>
      <p:ext uri="{BB962C8B-B14F-4D97-AF65-F5344CB8AC3E}">
        <p14:creationId xmlns:p14="http://schemas.microsoft.com/office/powerpoint/2010/main" val="285524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D96658-B854-6ABA-456D-E48705DCFD02}"/>
              </a:ext>
            </a:extLst>
          </p:cNvPr>
          <p:cNvPicPr>
            <a:picLocks noChangeAspect="1"/>
          </p:cNvPicPr>
          <p:nvPr/>
        </p:nvPicPr>
        <p:blipFill rotWithShape="1">
          <a:blip r:embed="rId3"/>
          <a:srcRect r="858" b="-1"/>
          <a:stretch/>
        </p:blipFill>
        <p:spPr>
          <a:xfrm>
            <a:off x="457200" y="457200"/>
            <a:ext cx="11277600" cy="5943600"/>
          </a:xfrm>
          <a:prstGeom prst="rect">
            <a:avLst/>
          </a:prstGeom>
        </p:spPr>
      </p:pic>
    </p:spTree>
    <p:extLst>
      <p:ext uri="{BB962C8B-B14F-4D97-AF65-F5344CB8AC3E}">
        <p14:creationId xmlns:p14="http://schemas.microsoft.com/office/powerpoint/2010/main" val="25087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25039F-7FA7-B251-6B7E-1C1ABE431A91}"/>
              </a:ext>
            </a:extLst>
          </p:cNvPr>
          <p:cNvPicPr>
            <a:picLocks noChangeAspect="1"/>
          </p:cNvPicPr>
          <p:nvPr/>
        </p:nvPicPr>
        <p:blipFill rotWithShape="1">
          <a:blip r:embed="rId3"/>
          <a:srcRect b="7539"/>
          <a:stretch/>
        </p:blipFill>
        <p:spPr>
          <a:xfrm>
            <a:off x="457200" y="457200"/>
            <a:ext cx="11277600" cy="5943600"/>
          </a:xfrm>
          <a:prstGeom prst="rect">
            <a:avLst/>
          </a:prstGeom>
        </p:spPr>
      </p:pic>
    </p:spTree>
    <p:extLst>
      <p:ext uri="{BB962C8B-B14F-4D97-AF65-F5344CB8AC3E}">
        <p14:creationId xmlns:p14="http://schemas.microsoft.com/office/powerpoint/2010/main" val="172241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12BE25-C614-9BF7-7784-E48022F2CA4B}"/>
              </a:ext>
            </a:extLst>
          </p:cNvPr>
          <p:cNvPicPr>
            <a:picLocks noChangeAspect="1"/>
          </p:cNvPicPr>
          <p:nvPr/>
        </p:nvPicPr>
        <p:blipFill rotWithShape="1">
          <a:blip r:embed="rId3"/>
          <a:srcRect b="6306"/>
          <a:stretch/>
        </p:blipFill>
        <p:spPr>
          <a:xfrm>
            <a:off x="457200" y="457200"/>
            <a:ext cx="11277600" cy="5943600"/>
          </a:xfrm>
          <a:prstGeom prst="rect">
            <a:avLst/>
          </a:prstGeom>
        </p:spPr>
      </p:pic>
    </p:spTree>
    <p:extLst>
      <p:ext uri="{BB962C8B-B14F-4D97-AF65-F5344CB8AC3E}">
        <p14:creationId xmlns:p14="http://schemas.microsoft.com/office/powerpoint/2010/main" val="88248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A9E6E2-85C3-EA4F-24C2-D5392F997220}"/>
              </a:ext>
            </a:extLst>
          </p:cNvPr>
          <p:cNvPicPr>
            <a:picLocks noChangeAspect="1"/>
          </p:cNvPicPr>
          <p:nvPr/>
        </p:nvPicPr>
        <p:blipFill rotWithShape="1">
          <a:blip r:embed="rId3"/>
          <a:srcRect b="5040"/>
          <a:stretch/>
        </p:blipFill>
        <p:spPr>
          <a:xfrm>
            <a:off x="457200" y="457200"/>
            <a:ext cx="11277600" cy="5943600"/>
          </a:xfrm>
          <a:prstGeom prst="rect">
            <a:avLst/>
          </a:prstGeom>
        </p:spPr>
      </p:pic>
    </p:spTree>
    <p:extLst>
      <p:ext uri="{BB962C8B-B14F-4D97-AF65-F5344CB8AC3E}">
        <p14:creationId xmlns:p14="http://schemas.microsoft.com/office/powerpoint/2010/main" val="31403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F083BB9-7D0E-83B1-7402-33870D922A88}"/>
              </a:ext>
            </a:extLst>
          </p:cNvPr>
          <p:cNvSpPr/>
          <p:nvPr/>
        </p:nvSpPr>
        <p:spPr>
          <a:xfrm>
            <a:off x="5210629" y="5283200"/>
            <a:ext cx="5355771" cy="69668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8EA14CF-F5CE-5227-46EF-6ED925991830}"/>
              </a:ext>
            </a:extLst>
          </p:cNvPr>
          <p:cNvPicPr>
            <a:picLocks noChangeAspect="1"/>
          </p:cNvPicPr>
          <p:nvPr/>
        </p:nvPicPr>
        <p:blipFill>
          <a:blip r:embed="rId3"/>
          <a:stretch>
            <a:fillRect/>
          </a:stretch>
        </p:blipFill>
        <p:spPr>
          <a:xfrm>
            <a:off x="641721" y="468933"/>
            <a:ext cx="10525191" cy="5919706"/>
          </a:xfrm>
          <a:prstGeom prst="rect">
            <a:avLst/>
          </a:prstGeom>
        </p:spPr>
      </p:pic>
    </p:spTree>
    <p:extLst>
      <p:ext uri="{BB962C8B-B14F-4D97-AF65-F5344CB8AC3E}">
        <p14:creationId xmlns:p14="http://schemas.microsoft.com/office/powerpoint/2010/main" val="2830908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84D21E-B840-E049-8C1D-51C6B416F674}"/>
              </a:ext>
            </a:extLst>
          </p:cNvPr>
          <p:cNvPicPr>
            <a:picLocks noChangeAspect="1"/>
          </p:cNvPicPr>
          <p:nvPr/>
        </p:nvPicPr>
        <p:blipFill rotWithShape="1">
          <a:blip r:embed="rId3"/>
          <a:srcRect b="5466"/>
          <a:stretch/>
        </p:blipFill>
        <p:spPr>
          <a:xfrm>
            <a:off x="457200" y="457200"/>
            <a:ext cx="11277600" cy="5943600"/>
          </a:xfrm>
          <a:prstGeom prst="rect">
            <a:avLst/>
          </a:prstGeom>
        </p:spPr>
      </p:pic>
    </p:spTree>
    <p:extLst>
      <p:ext uri="{BB962C8B-B14F-4D97-AF65-F5344CB8AC3E}">
        <p14:creationId xmlns:p14="http://schemas.microsoft.com/office/powerpoint/2010/main" val="70687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360F75-DA63-4E41-8F17-36938ADDC22E}"/>
              </a:ext>
            </a:extLst>
          </p:cNvPr>
          <p:cNvPicPr>
            <a:picLocks noChangeAspect="1"/>
          </p:cNvPicPr>
          <p:nvPr/>
        </p:nvPicPr>
        <p:blipFill rotWithShape="1">
          <a:blip r:embed="rId3"/>
          <a:srcRect b="4610"/>
          <a:stretch/>
        </p:blipFill>
        <p:spPr>
          <a:xfrm>
            <a:off x="457200" y="457200"/>
            <a:ext cx="11277600" cy="5943600"/>
          </a:xfrm>
          <a:prstGeom prst="rect">
            <a:avLst/>
          </a:prstGeom>
        </p:spPr>
      </p:pic>
    </p:spTree>
    <p:extLst>
      <p:ext uri="{BB962C8B-B14F-4D97-AF65-F5344CB8AC3E}">
        <p14:creationId xmlns:p14="http://schemas.microsoft.com/office/powerpoint/2010/main" val="67738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2FB8A-DABA-B0D1-AC10-B26FC23E02E3}"/>
              </a:ext>
            </a:extLst>
          </p:cNvPr>
          <p:cNvPicPr>
            <a:picLocks noChangeAspect="1"/>
          </p:cNvPicPr>
          <p:nvPr/>
        </p:nvPicPr>
        <p:blipFill>
          <a:blip r:embed="rId3"/>
          <a:stretch>
            <a:fillRect/>
          </a:stretch>
        </p:blipFill>
        <p:spPr>
          <a:xfrm>
            <a:off x="0" y="0"/>
            <a:ext cx="12623800" cy="6852548"/>
          </a:xfrm>
          <a:prstGeom prst="rect">
            <a:avLst/>
          </a:prstGeom>
        </p:spPr>
      </p:pic>
      <p:sp>
        <p:nvSpPr>
          <p:cNvPr id="2" name="Rectangle 1">
            <a:extLst>
              <a:ext uri="{FF2B5EF4-FFF2-40B4-BE49-F238E27FC236}">
                <a16:creationId xmlns:a16="http://schemas.microsoft.com/office/drawing/2014/main" id="{BC2DD842-6B56-F864-264A-BD26CCB327EA}"/>
              </a:ext>
            </a:extLst>
          </p:cNvPr>
          <p:cNvSpPr/>
          <p:nvPr/>
        </p:nvSpPr>
        <p:spPr>
          <a:xfrm>
            <a:off x="4559300" y="3251200"/>
            <a:ext cx="4432300" cy="3937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16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38AFC1-E78C-D934-D329-E031548C57C1}"/>
              </a:ext>
            </a:extLst>
          </p:cNvPr>
          <p:cNvPicPr>
            <a:picLocks noChangeAspect="1"/>
          </p:cNvPicPr>
          <p:nvPr/>
        </p:nvPicPr>
        <p:blipFill>
          <a:blip r:embed="rId3"/>
          <a:stretch>
            <a:fillRect/>
          </a:stretch>
        </p:blipFill>
        <p:spPr>
          <a:xfrm>
            <a:off x="0" y="0"/>
            <a:ext cx="12830671" cy="6858000"/>
          </a:xfrm>
          <a:prstGeom prst="rect">
            <a:avLst/>
          </a:prstGeom>
        </p:spPr>
      </p:pic>
    </p:spTree>
    <p:extLst>
      <p:ext uri="{BB962C8B-B14F-4D97-AF65-F5344CB8AC3E}">
        <p14:creationId xmlns:p14="http://schemas.microsoft.com/office/powerpoint/2010/main" val="282746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47363-D9BD-D73A-030C-26AFE4E0CC4F}"/>
              </a:ext>
            </a:extLst>
          </p:cNvPr>
          <p:cNvPicPr>
            <a:picLocks noChangeAspect="1"/>
          </p:cNvPicPr>
          <p:nvPr/>
        </p:nvPicPr>
        <p:blipFill>
          <a:blip r:embed="rId3"/>
          <a:stretch>
            <a:fillRect/>
          </a:stretch>
        </p:blipFill>
        <p:spPr>
          <a:xfrm>
            <a:off x="0" y="0"/>
            <a:ext cx="12804243" cy="6858000"/>
          </a:xfrm>
          <a:prstGeom prst="rect">
            <a:avLst/>
          </a:prstGeom>
        </p:spPr>
      </p:pic>
    </p:spTree>
    <p:extLst>
      <p:ext uri="{BB962C8B-B14F-4D97-AF65-F5344CB8AC3E}">
        <p14:creationId xmlns:p14="http://schemas.microsoft.com/office/powerpoint/2010/main" val="92283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63EDA-B784-9538-967F-92EDBB3AB0A1}"/>
              </a:ext>
            </a:extLst>
          </p:cNvPr>
          <p:cNvPicPr>
            <a:picLocks noChangeAspect="1"/>
          </p:cNvPicPr>
          <p:nvPr/>
        </p:nvPicPr>
        <p:blipFill>
          <a:blip r:embed="rId3"/>
          <a:stretch>
            <a:fillRect/>
          </a:stretch>
        </p:blipFill>
        <p:spPr>
          <a:xfrm>
            <a:off x="0" y="0"/>
            <a:ext cx="13068300" cy="6863886"/>
          </a:xfrm>
          <a:prstGeom prst="rect">
            <a:avLst/>
          </a:prstGeom>
        </p:spPr>
      </p:pic>
    </p:spTree>
    <p:extLst>
      <p:ext uri="{BB962C8B-B14F-4D97-AF65-F5344CB8AC3E}">
        <p14:creationId xmlns:p14="http://schemas.microsoft.com/office/powerpoint/2010/main" val="4248466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55F8C-2FC0-473C-8C17-ABFF523C7ED7}"/>
              </a:ext>
            </a:extLst>
          </p:cNvPr>
          <p:cNvPicPr>
            <a:picLocks noChangeAspect="1"/>
          </p:cNvPicPr>
          <p:nvPr/>
        </p:nvPicPr>
        <p:blipFill>
          <a:blip r:embed="rId3"/>
          <a:stretch>
            <a:fillRect/>
          </a:stretch>
        </p:blipFill>
        <p:spPr>
          <a:xfrm>
            <a:off x="0" y="0"/>
            <a:ext cx="12958430" cy="6858000"/>
          </a:xfrm>
          <a:prstGeom prst="rect">
            <a:avLst/>
          </a:prstGeom>
        </p:spPr>
      </p:pic>
    </p:spTree>
    <p:extLst>
      <p:ext uri="{BB962C8B-B14F-4D97-AF65-F5344CB8AC3E}">
        <p14:creationId xmlns:p14="http://schemas.microsoft.com/office/powerpoint/2010/main" val="146205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4EBEB2-6E0D-07AC-E4DA-9581ED178C24}"/>
              </a:ext>
            </a:extLst>
          </p:cNvPr>
          <p:cNvPicPr>
            <a:picLocks noChangeAspect="1"/>
          </p:cNvPicPr>
          <p:nvPr/>
        </p:nvPicPr>
        <p:blipFill>
          <a:blip r:embed="rId3"/>
          <a:stretch>
            <a:fillRect/>
          </a:stretch>
        </p:blipFill>
        <p:spPr>
          <a:xfrm>
            <a:off x="643466" y="1931527"/>
            <a:ext cx="5372099" cy="2994945"/>
          </a:xfrm>
          <a:prstGeom prst="rect">
            <a:avLst/>
          </a:prstGeom>
        </p:spPr>
      </p:pic>
      <p:pic>
        <p:nvPicPr>
          <p:cNvPr id="5" name="Picture 4">
            <a:extLst>
              <a:ext uri="{FF2B5EF4-FFF2-40B4-BE49-F238E27FC236}">
                <a16:creationId xmlns:a16="http://schemas.microsoft.com/office/drawing/2014/main" id="{9C8FC385-C1C5-655E-D67B-962CC7F9F1C3}"/>
              </a:ext>
            </a:extLst>
          </p:cNvPr>
          <p:cNvPicPr>
            <a:picLocks noChangeAspect="1"/>
          </p:cNvPicPr>
          <p:nvPr/>
        </p:nvPicPr>
        <p:blipFill>
          <a:blip r:embed="rId4"/>
          <a:stretch>
            <a:fillRect/>
          </a:stretch>
        </p:blipFill>
        <p:spPr>
          <a:xfrm>
            <a:off x="4203320" y="1535502"/>
            <a:ext cx="7345214" cy="3874600"/>
          </a:xfrm>
          <a:prstGeom prst="rect">
            <a:avLst/>
          </a:prstGeom>
        </p:spPr>
      </p:pic>
    </p:spTree>
    <p:extLst>
      <p:ext uri="{BB962C8B-B14F-4D97-AF65-F5344CB8AC3E}">
        <p14:creationId xmlns:p14="http://schemas.microsoft.com/office/powerpoint/2010/main" val="2174239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4EBEB2-6E0D-07AC-E4DA-9581ED178C24}"/>
              </a:ext>
            </a:extLst>
          </p:cNvPr>
          <p:cNvPicPr>
            <a:picLocks noChangeAspect="1"/>
          </p:cNvPicPr>
          <p:nvPr/>
        </p:nvPicPr>
        <p:blipFill>
          <a:blip r:embed="rId3"/>
          <a:stretch>
            <a:fillRect/>
          </a:stretch>
        </p:blipFill>
        <p:spPr>
          <a:xfrm>
            <a:off x="643466" y="1931527"/>
            <a:ext cx="5372099" cy="2994945"/>
          </a:xfrm>
          <a:prstGeom prst="rect">
            <a:avLst/>
          </a:prstGeom>
        </p:spPr>
      </p:pic>
      <p:pic>
        <p:nvPicPr>
          <p:cNvPr id="7" name="Picture 6">
            <a:extLst>
              <a:ext uri="{FF2B5EF4-FFF2-40B4-BE49-F238E27FC236}">
                <a16:creationId xmlns:a16="http://schemas.microsoft.com/office/drawing/2014/main" id="{6EAC6A6A-A56D-BAC2-E346-3A5D935954B4}"/>
              </a:ext>
            </a:extLst>
          </p:cNvPr>
          <p:cNvPicPr>
            <a:picLocks noChangeAspect="1"/>
          </p:cNvPicPr>
          <p:nvPr/>
        </p:nvPicPr>
        <p:blipFill>
          <a:blip r:embed="rId4"/>
          <a:stretch>
            <a:fillRect/>
          </a:stretch>
        </p:blipFill>
        <p:spPr>
          <a:xfrm>
            <a:off x="3864634" y="2296956"/>
            <a:ext cx="7850354" cy="2264088"/>
          </a:xfrm>
          <a:prstGeom prst="rect">
            <a:avLst/>
          </a:prstGeom>
        </p:spPr>
      </p:pic>
    </p:spTree>
    <p:extLst>
      <p:ext uri="{BB962C8B-B14F-4D97-AF65-F5344CB8AC3E}">
        <p14:creationId xmlns:p14="http://schemas.microsoft.com/office/powerpoint/2010/main" val="3160128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B7388-ECC9-11D3-7943-847304336B54}"/>
              </a:ext>
            </a:extLst>
          </p:cNvPr>
          <p:cNvPicPr>
            <a:picLocks noChangeAspect="1"/>
          </p:cNvPicPr>
          <p:nvPr/>
        </p:nvPicPr>
        <p:blipFill>
          <a:blip r:embed="rId3"/>
          <a:stretch>
            <a:fillRect/>
          </a:stretch>
        </p:blipFill>
        <p:spPr>
          <a:xfrm>
            <a:off x="-1" y="0"/>
            <a:ext cx="12228419" cy="6858000"/>
          </a:xfrm>
          <a:prstGeom prst="rect">
            <a:avLst/>
          </a:prstGeom>
        </p:spPr>
      </p:pic>
    </p:spTree>
    <p:extLst>
      <p:ext uri="{BB962C8B-B14F-4D97-AF65-F5344CB8AC3E}">
        <p14:creationId xmlns:p14="http://schemas.microsoft.com/office/powerpoint/2010/main" val="1586173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 name="Rectangle 1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4D8F44-8232-7E81-B0FA-E5D684DC3AEA}"/>
              </a:ext>
            </a:extLst>
          </p:cNvPr>
          <p:cNvPicPr>
            <a:picLocks noChangeAspect="1"/>
          </p:cNvPicPr>
          <p:nvPr/>
        </p:nvPicPr>
        <p:blipFill>
          <a:blip r:embed="rId3"/>
          <a:stretch>
            <a:fillRect/>
          </a:stretch>
        </p:blipFill>
        <p:spPr>
          <a:xfrm>
            <a:off x="-30888" y="-856"/>
            <a:ext cx="12292987" cy="6858856"/>
          </a:xfrm>
          <a:prstGeom prst="rect">
            <a:avLst/>
          </a:prstGeom>
        </p:spPr>
      </p:pic>
    </p:spTree>
    <p:extLst>
      <p:ext uri="{BB962C8B-B14F-4D97-AF65-F5344CB8AC3E}">
        <p14:creationId xmlns:p14="http://schemas.microsoft.com/office/powerpoint/2010/main" val="1334776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45B998-6A2B-B5A4-D795-FBB18E15C943}"/>
              </a:ext>
            </a:extLst>
          </p:cNvPr>
          <p:cNvPicPr>
            <a:picLocks noChangeAspect="1"/>
          </p:cNvPicPr>
          <p:nvPr/>
        </p:nvPicPr>
        <p:blipFill>
          <a:blip r:embed="rId3"/>
          <a:stretch>
            <a:fillRect/>
          </a:stretch>
        </p:blipFill>
        <p:spPr>
          <a:xfrm>
            <a:off x="1485900" y="842962"/>
            <a:ext cx="9220200" cy="5172075"/>
          </a:xfrm>
          <a:prstGeom prst="rect">
            <a:avLst/>
          </a:prstGeom>
        </p:spPr>
      </p:pic>
    </p:spTree>
    <p:extLst>
      <p:ext uri="{BB962C8B-B14F-4D97-AF65-F5344CB8AC3E}">
        <p14:creationId xmlns:p14="http://schemas.microsoft.com/office/powerpoint/2010/main" val="1761858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176D7-F2CF-C2A1-0259-92F145950673}"/>
              </a:ext>
            </a:extLst>
          </p:cNvPr>
          <p:cNvPicPr>
            <a:picLocks noChangeAspect="1"/>
          </p:cNvPicPr>
          <p:nvPr/>
        </p:nvPicPr>
        <p:blipFill>
          <a:blip r:embed="rId3"/>
          <a:stretch>
            <a:fillRect/>
          </a:stretch>
        </p:blipFill>
        <p:spPr>
          <a:xfrm>
            <a:off x="1509712" y="842962"/>
            <a:ext cx="9172575" cy="5172075"/>
          </a:xfrm>
          <a:prstGeom prst="rect">
            <a:avLst/>
          </a:prstGeom>
        </p:spPr>
      </p:pic>
    </p:spTree>
    <p:extLst>
      <p:ext uri="{BB962C8B-B14F-4D97-AF65-F5344CB8AC3E}">
        <p14:creationId xmlns:p14="http://schemas.microsoft.com/office/powerpoint/2010/main" val="186454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B8413-9798-D288-1E36-8A117298D53A}"/>
              </a:ext>
            </a:extLst>
          </p:cNvPr>
          <p:cNvPicPr>
            <a:picLocks noChangeAspect="1"/>
          </p:cNvPicPr>
          <p:nvPr/>
        </p:nvPicPr>
        <p:blipFill>
          <a:blip r:embed="rId3"/>
          <a:stretch>
            <a:fillRect/>
          </a:stretch>
        </p:blipFill>
        <p:spPr>
          <a:xfrm>
            <a:off x="310202" y="228600"/>
            <a:ext cx="11571596" cy="6400800"/>
          </a:xfrm>
          <a:prstGeom prst="rect">
            <a:avLst/>
          </a:prstGeom>
        </p:spPr>
      </p:pic>
    </p:spTree>
    <p:extLst>
      <p:ext uri="{BB962C8B-B14F-4D97-AF65-F5344CB8AC3E}">
        <p14:creationId xmlns:p14="http://schemas.microsoft.com/office/powerpoint/2010/main" val="41424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ED27B-6EE7-02EF-1F22-BD78E714A6AA}"/>
              </a:ext>
            </a:extLst>
          </p:cNvPr>
          <p:cNvPicPr>
            <a:picLocks noChangeAspect="1"/>
          </p:cNvPicPr>
          <p:nvPr/>
        </p:nvPicPr>
        <p:blipFill>
          <a:blip r:embed="rId3"/>
          <a:stretch>
            <a:fillRect/>
          </a:stretch>
        </p:blipFill>
        <p:spPr>
          <a:xfrm>
            <a:off x="356537" y="228600"/>
            <a:ext cx="11478925" cy="6400800"/>
          </a:xfrm>
          <a:prstGeom prst="rect">
            <a:avLst/>
          </a:prstGeom>
        </p:spPr>
      </p:pic>
    </p:spTree>
    <p:extLst>
      <p:ext uri="{BB962C8B-B14F-4D97-AF65-F5344CB8AC3E}">
        <p14:creationId xmlns:p14="http://schemas.microsoft.com/office/powerpoint/2010/main" val="67168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94C5F-28CD-B3BE-3817-742E90088375}"/>
              </a:ext>
            </a:extLst>
          </p:cNvPr>
          <p:cNvPicPr>
            <a:picLocks noChangeAspect="1"/>
          </p:cNvPicPr>
          <p:nvPr/>
        </p:nvPicPr>
        <p:blipFill rotWithShape="1">
          <a:blip r:embed="rId3"/>
          <a:srcRect l="112"/>
          <a:stretch/>
        </p:blipFill>
        <p:spPr>
          <a:xfrm>
            <a:off x="266701" y="228600"/>
            <a:ext cx="11671680" cy="6400800"/>
          </a:xfrm>
          <a:prstGeom prst="rect">
            <a:avLst/>
          </a:prstGeom>
        </p:spPr>
      </p:pic>
    </p:spTree>
    <p:extLst>
      <p:ext uri="{BB962C8B-B14F-4D97-AF65-F5344CB8AC3E}">
        <p14:creationId xmlns:p14="http://schemas.microsoft.com/office/powerpoint/2010/main" val="3120627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5040-46F8-A80F-AE89-B2A3508B9923}"/>
              </a:ext>
            </a:extLst>
          </p:cNvPr>
          <p:cNvPicPr>
            <a:picLocks noChangeAspect="1"/>
          </p:cNvPicPr>
          <p:nvPr/>
        </p:nvPicPr>
        <p:blipFill>
          <a:blip r:embed="rId3"/>
          <a:stretch>
            <a:fillRect/>
          </a:stretch>
        </p:blipFill>
        <p:spPr>
          <a:xfrm>
            <a:off x="215492" y="228600"/>
            <a:ext cx="11761016" cy="6400800"/>
          </a:xfrm>
          <a:prstGeom prst="rect">
            <a:avLst/>
          </a:prstGeom>
        </p:spPr>
      </p:pic>
    </p:spTree>
    <p:extLst>
      <p:ext uri="{BB962C8B-B14F-4D97-AF65-F5344CB8AC3E}">
        <p14:creationId xmlns:p14="http://schemas.microsoft.com/office/powerpoint/2010/main" val="1814815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75C2D-D224-146A-F1A4-7A1515AC0233}"/>
              </a:ext>
            </a:extLst>
          </p:cNvPr>
          <p:cNvPicPr>
            <a:picLocks noChangeAspect="1"/>
          </p:cNvPicPr>
          <p:nvPr/>
        </p:nvPicPr>
        <p:blipFill>
          <a:blip r:embed="rId3"/>
          <a:stretch>
            <a:fillRect/>
          </a:stretch>
        </p:blipFill>
        <p:spPr>
          <a:xfrm>
            <a:off x="316992" y="215800"/>
            <a:ext cx="11558016" cy="6426400"/>
          </a:xfrm>
          <a:prstGeom prst="rect">
            <a:avLst/>
          </a:prstGeom>
        </p:spPr>
      </p:pic>
    </p:spTree>
    <p:extLst>
      <p:ext uri="{BB962C8B-B14F-4D97-AF65-F5344CB8AC3E}">
        <p14:creationId xmlns:p14="http://schemas.microsoft.com/office/powerpoint/2010/main" val="1787513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4AA10-A462-07D2-60F2-548C1D233B67}"/>
              </a:ext>
            </a:extLst>
          </p:cNvPr>
          <p:cNvPicPr>
            <a:picLocks noChangeAspect="1"/>
          </p:cNvPicPr>
          <p:nvPr/>
        </p:nvPicPr>
        <p:blipFill>
          <a:blip r:embed="rId3"/>
          <a:stretch>
            <a:fillRect/>
          </a:stretch>
        </p:blipFill>
        <p:spPr>
          <a:xfrm>
            <a:off x="316992" y="247567"/>
            <a:ext cx="11558016" cy="6362866"/>
          </a:xfrm>
          <a:prstGeom prst="rect">
            <a:avLst/>
          </a:prstGeom>
        </p:spPr>
      </p:pic>
    </p:spTree>
    <p:extLst>
      <p:ext uri="{BB962C8B-B14F-4D97-AF65-F5344CB8AC3E}">
        <p14:creationId xmlns:p14="http://schemas.microsoft.com/office/powerpoint/2010/main" val="1537452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22257-81D3-8EDA-DAE4-BA68803DC0C6}"/>
              </a:ext>
            </a:extLst>
          </p:cNvPr>
          <p:cNvPicPr>
            <a:picLocks noChangeAspect="1"/>
          </p:cNvPicPr>
          <p:nvPr/>
        </p:nvPicPr>
        <p:blipFill>
          <a:blip r:embed="rId3"/>
          <a:stretch>
            <a:fillRect/>
          </a:stretch>
        </p:blipFill>
        <p:spPr>
          <a:xfrm>
            <a:off x="316829" y="234156"/>
            <a:ext cx="11558341" cy="6389688"/>
          </a:xfrm>
          <a:prstGeom prst="rect">
            <a:avLst/>
          </a:prstGeom>
        </p:spPr>
      </p:pic>
    </p:spTree>
    <p:extLst>
      <p:ext uri="{BB962C8B-B14F-4D97-AF65-F5344CB8AC3E}">
        <p14:creationId xmlns:p14="http://schemas.microsoft.com/office/powerpoint/2010/main" val="2954166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B72DC-5607-9852-4427-B5F9EE7639FD}"/>
              </a:ext>
            </a:extLst>
          </p:cNvPr>
          <p:cNvPicPr>
            <a:picLocks noChangeAspect="1"/>
          </p:cNvPicPr>
          <p:nvPr/>
        </p:nvPicPr>
        <p:blipFill>
          <a:blip r:embed="rId3"/>
          <a:stretch>
            <a:fillRect/>
          </a:stretch>
        </p:blipFill>
        <p:spPr>
          <a:xfrm>
            <a:off x="-1" y="0"/>
            <a:ext cx="12362279" cy="6858000"/>
          </a:xfrm>
          <a:prstGeom prst="rect">
            <a:avLst/>
          </a:prstGeom>
        </p:spPr>
      </p:pic>
      <p:sp>
        <p:nvSpPr>
          <p:cNvPr id="2" name="Rectangle 1">
            <a:extLst>
              <a:ext uri="{FF2B5EF4-FFF2-40B4-BE49-F238E27FC236}">
                <a16:creationId xmlns:a16="http://schemas.microsoft.com/office/drawing/2014/main" id="{CF3A213D-7643-7DA7-3E85-BD0C59CE6FE2}"/>
              </a:ext>
            </a:extLst>
          </p:cNvPr>
          <p:cNvSpPr/>
          <p:nvPr/>
        </p:nvSpPr>
        <p:spPr>
          <a:xfrm>
            <a:off x="660400" y="5448300"/>
            <a:ext cx="4483100"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4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6BA42AD-F1F7-A286-AB3D-56EF0F743FD1}"/>
              </a:ext>
            </a:extLst>
          </p:cNvPr>
          <p:cNvPicPr>
            <a:picLocks noChangeAspect="1"/>
          </p:cNvPicPr>
          <p:nvPr/>
        </p:nvPicPr>
        <p:blipFill>
          <a:blip r:embed="rId3"/>
          <a:stretch>
            <a:fillRect/>
          </a:stretch>
        </p:blipFill>
        <p:spPr>
          <a:xfrm>
            <a:off x="-62333" y="-44493"/>
            <a:ext cx="12396573" cy="6902493"/>
          </a:xfrm>
          <a:prstGeom prst="rect">
            <a:avLst/>
          </a:prstGeom>
        </p:spPr>
      </p:pic>
    </p:spTree>
    <p:extLst>
      <p:ext uri="{BB962C8B-B14F-4D97-AF65-F5344CB8AC3E}">
        <p14:creationId xmlns:p14="http://schemas.microsoft.com/office/powerpoint/2010/main" val="902710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4001A-0085-00EA-32CA-68DD9A7CA9F3}"/>
              </a:ext>
            </a:extLst>
          </p:cNvPr>
          <p:cNvPicPr>
            <a:picLocks noChangeAspect="1"/>
          </p:cNvPicPr>
          <p:nvPr/>
        </p:nvPicPr>
        <p:blipFill>
          <a:blip r:embed="rId3"/>
          <a:stretch>
            <a:fillRect/>
          </a:stretch>
        </p:blipFill>
        <p:spPr>
          <a:xfrm>
            <a:off x="0" y="0"/>
            <a:ext cx="12205213" cy="5981700"/>
          </a:xfrm>
          <a:prstGeom prst="rect">
            <a:avLst/>
          </a:prstGeom>
        </p:spPr>
      </p:pic>
    </p:spTree>
    <p:extLst>
      <p:ext uri="{BB962C8B-B14F-4D97-AF65-F5344CB8AC3E}">
        <p14:creationId xmlns:p14="http://schemas.microsoft.com/office/powerpoint/2010/main" val="2608037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45D90-BA12-4516-A113-ED15489E223F}"/>
              </a:ext>
            </a:extLst>
          </p:cNvPr>
          <p:cNvPicPr>
            <a:picLocks noChangeAspect="1"/>
          </p:cNvPicPr>
          <p:nvPr/>
        </p:nvPicPr>
        <p:blipFill>
          <a:blip r:embed="rId3"/>
          <a:stretch>
            <a:fillRect/>
          </a:stretch>
        </p:blipFill>
        <p:spPr>
          <a:xfrm>
            <a:off x="0" y="0"/>
            <a:ext cx="12192000" cy="6228112"/>
          </a:xfrm>
          <a:prstGeom prst="rect">
            <a:avLst/>
          </a:prstGeom>
        </p:spPr>
      </p:pic>
    </p:spTree>
    <p:extLst>
      <p:ext uri="{BB962C8B-B14F-4D97-AF65-F5344CB8AC3E}">
        <p14:creationId xmlns:p14="http://schemas.microsoft.com/office/powerpoint/2010/main" val="2462173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D5E00-1B90-824E-6FEA-14256FFE511D}"/>
              </a:ext>
            </a:extLst>
          </p:cNvPr>
          <p:cNvPicPr>
            <a:picLocks noChangeAspect="1"/>
          </p:cNvPicPr>
          <p:nvPr/>
        </p:nvPicPr>
        <p:blipFill>
          <a:blip r:embed="rId3"/>
          <a:stretch>
            <a:fillRect/>
          </a:stretch>
        </p:blipFill>
        <p:spPr>
          <a:xfrm>
            <a:off x="0" y="0"/>
            <a:ext cx="12192000" cy="6096000"/>
          </a:xfrm>
          <a:prstGeom prst="rect">
            <a:avLst/>
          </a:prstGeom>
        </p:spPr>
      </p:pic>
    </p:spTree>
    <p:extLst>
      <p:ext uri="{BB962C8B-B14F-4D97-AF65-F5344CB8AC3E}">
        <p14:creationId xmlns:p14="http://schemas.microsoft.com/office/powerpoint/2010/main" val="3295695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C799A-4D97-DB5B-D190-6EB5144FF2BB}"/>
              </a:ext>
            </a:extLst>
          </p:cNvPr>
          <p:cNvPicPr>
            <a:picLocks noChangeAspect="1"/>
          </p:cNvPicPr>
          <p:nvPr/>
        </p:nvPicPr>
        <p:blipFill>
          <a:blip r:embed="rId3"/>
          <a:stretch>
            <a:fillRect/>
          </a:stretch>
        </p:blipFill>
        <p:spPr>
          <a:xfrm>
            <a:off x="0" y="0"/>
            <a:ext cx="12177516" cy="6197600"/>
          </a:xfrm>
          <a:prstGeom prst="rect">
            <a:avLst/>
          </a:prstGeom>
        </p:spPr>
      </p:pic>
    </p:spTree>
    <p:extLst>
      <p:ext uri="{BB962C8B-B14F-4D97-AF65-F5344CB8AC3E}">
        <p14:creationId xmlns:p14="http://schemas.microsoft.com/office/powerpoint/2010/main" val="1575444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32144-72EC-4E85-92CF-94B32E5F7606}"/>
              </a:ext>
            </a:extLst>
          </p:cNvPr>
          <p:cNvPicPr>
            <a:picLocks noChangeAspect="1"/>
          </p:cNvPicPr>
          <p:nvPr/>
        </p:nvPicPr>
        <p:blipFill>
          <a:blip r:embed="rId3"/>
          <a:stretch>
            <a:fillRect/>
          </a:stretch>
        </p:blipFill>
        <p:spPr>
          <a:xfrm>
            <a:off x="0" y="-1"/>
            <a:ext cx="12192000" cy="5967933"/>
          </a:xfrm>
          <a:prstGeom prst="rect">
            <a:avLst/>
          </a:prstGeom>
        </p:spPr>
      </p:pic>
    </p:spTree>
    <p:extLst>
      <p:ext uri="{BB962C8B-B14F-4D97-AF65-F5344CB8AC3E}">
        <p14:creationId xmlns:p14="http://schemas.microsoft.com/office/powerpoint/2010/main" val="206845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5101F-82F4-C7E2-B08E-759CB5B8654B}"/>
              </a:ext>
            </a:extLst>
          </p:cNvPr>
          <p:cNvPicPr>
            <a:picLocks noChangeAspect="1"/>
          </p:cNvPicPr>
          <p:nvPr/>
        </p:nvPicPr>
        <p:blipFill>
          <a:blip r:embed="rId3"/>
          <a:stretch>
            <a:fillRect/>
          </a:stretch>
        </p:blipFill>
        <p:spPr>
          <a:xfrm>
            <a:off x="0" y="-1"/>
            <a:ext cx="12192000" cy="6327661"/>
          </a:xfrm>
          <a:prstGeom prst="rect">
            <a:avLst/>
          </a:prstGeom>
        </p:spPr>
      </p:pic>
    </p:spTree>
    <p:extLst>
      <p:ext uri="{BB962C8B-B14F-4D97-AF65-F5344CB8AC3E}">
        <p14:creationId xmlns:p14="http://schemas.microsoft.com/office/powerpoint/2010/main" val="2725021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9177A-1718-F469-C0E7-7D0008D1ABEB}"/>
              </a:ext>
            </a:extLst>
          </p:cNvPr>
          <p:cNvPicPr>
            <a:picLocks noChangeAspect="1"/>
          </p:cNvPicPr>
          <p:nvPr/>
        </p:nvPicPr>
        <p:blipFill>
          <a:blip r:embed="rId3"/>
          <a:stretch>
            <a:fillRect/>
          </a:stretch>
        </p:blipFill>
        <p:spPr>
          <a:xfrm>
            <a:off x="0" y="-1"/>
            <a:ext cx="12192000" cy="6482143"/>
          </a:xfrm>
          <a:prstGeom prst="rect">
            <a:avLst/>
          </a:prstGeom>
        </p:spPr>
      </p:pic>
    </p:spTree>
    <p:extLst>
      <p:ext uri="{BB962C8B-B14F-4D97-AF65-F5344CB8AC3E}">
        <p14:creationId xmlns:p14="http://schemas.microsoft.com/office/powerpoint/2010/main" val="3441903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58A00-8687-B78E-2EEF-90F0D588EA4E}"/>
              </a:ext>
            </a:extLst>
          </p:cNvPr>
          <p:cNvPicPr>
            <a:picLocks noChangeAspect="1"/>
          </p:cNvPicPr>
          <p:nvPr/>
        </p:nvPicPr>
        <p:blipFill>
          <a:blip r:embed="rId3"/>
          <a:stretch>
            <a:fillRect/>
          </a:stretch>
        </p:blipFill>
        <p:spPr>
          <a:xfrm>
            <a:off x="-1" y="0"/>
            <a:ext cx="12207818" cy="6451600"/>
          </a:xfrm>
          <a:prstGeom prst="rect">
            <a:avLst/>
          </a:prstGeom>
        </p:spPr>
      </p:pic>
    </p:spTree>
    <p:extLst>
      <p:ext uri="{BB962C8B-B14F-4D97-AF65-F5344CB8AC3E}">
        <p14:creationId xmlns:p14="http://schemas.microsoft.com/office/powerpoint/2010/main" val="4255853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91EDB-444A-C507-28C3-952675B287B3}"/>
              </a:ext>
            </a:extLst>
          </p:cNvPr>
          <p:cNvPicPr>
            <a:picLocks noChangeAspect="1"/>
          </p:cNvPicPr>
          <p:nvPr/>
        </p:nvPicPr>
        <p:blipFill>
          <a:blip r:embed="rId3"/>
          <a:stretch>
            <a:fillRect/>
          </a:stretch>
        </p:blipFill>
        <p:spPr>
          <a:xfrm>
            <a:off x="0" y="0"/>
            <a:ext cx="12192000" cy="6180217"/>
          </a:xfrm>
          <a:prstGeom prst="rect">
            <a:avLst/>
          </a:prstGeom>
        </p:spPr>
      </p:pic>
    </p:spTree>
    <p:extLst>
      <p:ext uri="{BB962C8B-B14F-4D97-AF65-F5344CB8AC3E}">
        <p14:creationId xmlns:p14="http://schemas.microsoft.com/office/powerpoint/2010/main" val="1821747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85099-6A3B-5E78-36DA-832DE4C48DE5}"/>
              </a:ext>
            </a:extLst>
          </p:cNvPr>
          <p:cNvPicPr>
            <a:picLocks noChangeAspect="1"/>
          </p:cNvPicPr>
          <p:nvPr/>
        </p:nvPicPr>
        <p:blipFill>
          <a:blip r:embed="rId3"/>
          <a:stretch>
            <a:fillRect/>
          </a:stretch>
        </p:blipFill>
        <p:spPr>
          <a:xfrm>
            <a:off x="0" y="-1"/>
            <a:ext cx="12192000" cy="5895601"/>
          </a:xfrm>
          <a:prstGeom prst="rect">
            <a:avLst/>
          </a:prstGeom>
        </p:spPr>
      </p:pic>
    </p:spTree>
    <p:extLst>
      <p:ext uri="{BB962C8B-B14F-4D97-AF65-F5344CB8AC3E}">
        <p14:creationId xmlns:p14="http://schemas.microsoft.com/office/powerpoint/2010/main" val="3750540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E9F190ED-125C-9EE9-8997-D878DD9D4B70}"/>
              </a:ext>
            </a:extLst>
          </p:cNvPr>
          <p:cNvPicPr>
            <a:picLocks noChangeAspect="1"/>
          </p:cNvPicPr>
          <p:nvPr/>
        </p:nvPicPr>
        <p:blipFill>
          <a:blip r:embed="rId3"/>
          <a:stretch>
            <a:fillRect/>
          </a:stretch>
        </p:blipFill>
        <p:spPr>
          <a:xfrm>
            <a:off x="0" y="0"/>
            <a:ext cx="12278610" cy="6949440"/>
          </a:xfrm>
          <a:prstGeom prst="rect">
            <a:avLst/>
          </a:prstGeom>
        </p:spPr>
      </p:pic>
    </p:spTree>
    <p:extLst>
      <p:ext uri="{BB962C8B-B14F-4D97-AF65-F5344CB8AC3E}">
        <p14:creationId xmlns:p14="http://schemas.microsoft.com/office/powerpoint/2010/main" val="1435969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10607-14B1-EE23-E23A-CFD84A22D1E6}"/>
              </a:ext>
            </a:extLst>
          </p:cNvPr>
          <p:cNvPicPr>
            <a:picLocks noChangeAspect="1"/>
          </p:cNvPicPr>
          <p:nvPr/>
        </p:nvPicPr>
        <p:blipFill>
          <a:blip r:embed="rId3"/>
          <a:stretch>
            <a:fillRect/>
          </a:stretch>
        </p:blipFill>
        <p:spPr>
          <a:xfrm>
            <a:off x="0" y="-1"/>
            <a:ext cx="12192000" cy="6992853"/>
          </a:xfrm>
          <a:prstGeom prst="rect">
            <a:avLst/>
          </a:prstGeom>
        </p:spPr>
      </p:pic>
    </p:spTree>
    <p:extLst>
      <p:ext uri="{BB962C8B-B14F-4D97-AF65-F5344CB8AC3E}">
        <p14:creationId xmlns:p14="http://schemas.microsoft.com/office/powerpoint/2010/main" val="3661005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3E9F9-1E20-398E-63B8-3DEA30BA6DD1}"/>
              </a:ext>
            </a:extLst>
          </p:cNvPr>
          <p:cNvPicPr>
            <a:picLocks noChangeAspect="1"/>
          </p:cNvPicPr>
          <p:nvPr/>
        </p:nvPicPr>
        <p:blipFill>
          <a:blip r:embed="rId3"/>
          <a:stretch>
            <a:fillRect/>
          </a:stretch>
        </p:blipFill>
        <p:spPr>
          <a:xfrm>
            <a:off x="0" y="-1"/>
            <a:ext cx="12192000" cy="6379221"/>
          </a:xfrm>
          <a:prstGeom prst="rect">
            <a:avLst/>
          </a:prstGeom>
        </p:spPr>
      </p:pic>
    </p:spTree>
    <p:extLst>
      <p:ext uri="{BB962C8B-B14F-4D97-AF65-F5344CB8AC3E}">
        <p14:creationId xmlns:p14="http://schemas.microsoft.com/office/powerpoint/2010/main" val="2428086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AD205-712E-ACE9-6BE2-7EF44FEA4B52}"/>
              </a:ext>
            </a:extLst>
          </p:cNvPr>
          <p:cNvPicPr>
            <a:picLocks noChangeAspect="1"/>
          </p:cNvPicPr>
          <p:nvPr/>
        </p:nvPicPr>
        <p:blipFill>
          <a:blip r:embed="rId3"/>
          <a:stretch>
            <a:fillRect/>
          </a:stretch>
        </p:blipFill>
        <p:spPr>
          <a:xfrm>
            <a:off x="0" y="0"/>
            <a:ext cx="12344400" cy="6876326"/>
          </a:xfrm>
          <a:prstGeom prst="rect">
            <a:avLst/>
          </a:prstGeom>
        </p:spPr>
      </p:pic>
    </p:spTree>
    <p:extLst>
      <p:ext uri="{BB962C8B-B14F-4D97-AF65-F5344CB8AC3E}">
        <p14:creationId xmlns:p14="http://schemas.microsoft.com/office/powerpoint/2010/main" val="3411969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EB383A-7A5C-2D27-4682-EA4403919682}"/>
              </a:ext>
            </a:extLst>
          </p:cNvPr>
          <p:cNvPicPr>
            <a:picLocks noChangeAspect="1"/>
          </p:cNvPicPr>
          <p:nvPr/>
        </p:nvPicPr>
        <p:blipFill>
          <a:blip r:embed="rId3"/>
          <a:stretch>
            <a:fillRect/>
          </a:stretch>
        </p:blipFill>
        <p:spPr>
          <a:xfrm>
            <a:off x="1409700" y="804862"/>
            <a:ext cx="9372600" cy="5248275"/>
          </a:xfrm>
          <a:prstGeom prst="rect">
            <a:avLst/>
          </a:prstGeom>
        </p:spPr>
      </p:pic>
    </p:spTree>
    <p:extLst>
      <p:ext uri="{BB962C8B-B14F-4D97-AF65-F5344CB8AC3E}">
        <p14:creationId xmlns:p14="http://schemas.microsoft.com/office/powerpoint/2010/main" val="159430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3BC13-1E28-636D-F8AD-C32E12DBA619}"/>
              </a:ext>
            </a:extLst>
          </p:cNvPr>
          <p:cNvPicPr>
            <a:picLocks noChangeAspect="1"/>
          </p:cNvPicPr>
          <p:nvPr/>
        </p:nvPicPr>
        <p:blipFill>
          <a:blip r:embed="rId3"/>
          <a:stretch>
            <a:fillRect/>
          </a:stretch>
        </p:blipFill>
        <p:spPr>
          <a:xfrm>
            <a:off x="457200" y="292608"/>
            <a:ext cx="11020376" cy="6272784"/>
          </a:xfrm>
          <a:prstGeom prst="rect">
            <a:avLst/>
          </a:prstGeom>
        </p:spPr>
      </p:pic>
      <p:sp>
        <p:nvSpPr>
          <p:cNvPr id="2" name="Rectangle 1">
            <a:extLst>
              <a:ext uri="{FF2B5EF4-FFF2-40B4-BE49-F238E27FC236}">
                <a16:creationId xmlns:a16="http://schemas.microsoft.com/office/drawing/2014/main" id="{F7C65A52-9F1F-500D-1596-C73286F00CE9}"/>
              </a:ext>
            </a:extLst>
          </p:cNvPr>
          <p:cNvSpPr/>
          <p:nvPr/>
        </p:nvSpPr>
        <p:spPr>
          <a:xfrm>
            <a:off x="4965700" y="3632200"/>
            <a:ext cx="5943600" cy="293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9E0992-DEF9-8F94-5663-CD5E9C619DC1}"/>
              </a:ext>
            </a:extLst>
          </p:cNvPr>
          <p:cNvSpPr/>
          <p:nvPr/>
        </p:nvSpPr>
        <p:spPr>
          <a:xfrm>
            <a:off x="7924800" y="3302000"/>
            <a:ext cx="2654300" cy="293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6D591A-F304-F9EC-31B3-DAB48D922068}"/>
              </a:ext>
            </a:extLst>
          </p:cNvPr>
          <p:cNvSpPr txBox="1"/>
          <p:nvPr/>
        </p:nvSpPr>
        <p:spPr>
          <a:xfrm>
            <a:off x="4965700" y="4254500"/>
            <a:ext cx="6527800" cy="1446550"/>
          </a:xfrm>
          <a:prstGeom prst="rect">
            <a:avLst/>
          </a:prstGeom>
          <a:noFill/>
        </p:spPr>
        <p:txBody>
          <a:bodyPr wrap="square" rtlCol="0">
            <a:spAutoFit/>
          </a:bodyPr>
          <a:lstStyle/>
          <a:p>
            <a:pPr algn="ctr"/>
            <a:r>
              <a:rPr lang="en-US" sz="4400" b="1" dirty="0">
                <a:latin typeface="Proxima Nova" panose="02000506030000020004" pitchFamily="2" charset="0"/>
              </a:rPr>
              <a:t>Is one-on-one time a concern in this situation?</a:t>
            </a:r>
          </a:p>
        </p:txBody>
      </p:sp>
    </p:spTree>
    <p:extLst>
      <p:ext uri="{BB962C8B-B14F-4D97-AF65-F5344CB8AC3E}">
        <p14:creationId xmlns:p14="http://schemas.microsoft.com/office/powerpoint/2010/main" val="2745195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EF4E025-5741-2CA4-8EC4-10C2EAE73FD2}"/>
              </a:ext>
            </a:extLst>
          </p:cNvPr>
          <p:cNvPicPr>
            <a:picLocks noChangeAspect="1"/>
          </p:cNvPicPr>
          <p:nvPr/>
        </p:nvPicPr>
        <p:blipFill rotWithShape="1">
          <a:blip r:embed="rId3"/>
          <a:srcRect l="871" r="1" b="1"/>
          <a:stretch/>
        </p:blipFill>
        <p:spPr>
          <a:xfrm>
            <a:off x="517605" y="395868"/>
            <a:ext cx="11490365" cy="6462132"/>
          </a:xfrm>
          <a:prstGeom prst="rect">
            <a:avLst/>
          </a:prstGeom>
        </p:spPr>
      </p:pic>
    </p:spTree>
    <p:extLst>
      <p:ext uri="{BB962C8B-B14F-4D97-AF65-F5344CB8AC3E}">
        <p14:creationId xmlns:p14="http://schemas.microsoft.com/office/powerpoint/2010/main" val="3276532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F5E42-247B-4BA0-A048-148E78CF4F78}"/>
              </a:ext>
            </a:extLst>
          </p:cNvPr>
          <p:cNvPicPr>
            <a:picLocks noChangeAspect="1"/>
          </p:cNvPicPr>
          <p:nvPr/>
        </p:nvPicPr>
        <p:blipFill>
          <a:blip r:embed="rId3"/>
          <a:stretch>
            <a:fillRect/>
          </a:stretch>
        </p:blipFill>
        <p:spPr>
          <a:xfrm>
            <a:off x="461168" y="294089"/>
            <a:ext cx="11269663" cy="6269822"/>
          </a:xfrm>
          <a:prstGeom prst="rect">
            <a:avLst/>
          </a:prstGeom>
        </p:spPr>
      </p:pic>
      <p:sp>
        <p:nvSpPr>
          <p:cNvPr id="2" name="Rectangle 1">
            <a:extLst>
              <a:ext uri="{FF2B5EF4-FFF2-40B4-BE49-F238E27FC236}">
                <a16:creationId xmlns:a16="http://schemas.microsoft.com/office/drawing/2014/main" id="{985C2AC8-A765-5DEF-0887-B5E2BDBB6517}"/>
              </a:ext>
            </a:extLst>
          </p:cNvPr>
          <p:cNvSpPr/>
          <p:nvPr/>
        </p:nvSpPr>
        <p:spPr>
          <a:xfrm>
            <a:off x="4965700" y="3428999"/>
            <a:ext cx="5943600" cy="3134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4CF7C5-CAE0-F509-DB04-A8E53E6E46A8}"/>
              </a:ext>
            </a:extLst>
          </p:cNvPr>
          <p:cNvSpPr txBox="1"/>
          <p:nvPr/>
        </p:nvSpPr>
        <p:spPr>
          <a:xfrm>
            <a:off x="4965700" y="4254500"/>
            <a:ext cx="6527800" cy="830997"/>
          </a:xfrm>
          <a:prstGeom prst="rect">
            <a:avLst/>
          </a:prstGeom>
          <a:noFill/>
        </p:spPr>
        <p:txBody>
          <a:bodyPr wrap="square" rtlCol="0">
            <a:spAutoFit/>
          </a:bodyPr>
          <a:lstStyle/>
          <a:p>
            <a:pPr algn="ctr"/>
            <a:r>
              <a:rPr lang="en-US" sz="4800" b="1" dirty="0">
                <a:latin typeface="Proxima Nova" panose="02000506030000020004" pitchFamily="2" charset="0"/>
              </a:rPr>
              <a:t>Is this a red flag?</a:t>
            </a:r>
          </a:p>
        </p:txBody>
      </p:sp>
    </p:spTree>
    <p:extLst>
      <p:ext uri="{BB962C8B-B14F-4D97-AF65-F5344CB8AC3E}">
        <p14:creationId xmlns:p14="http://schemas.microsoft.com/office/powerpoint/2010/main" val="1723197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C8C66-7D14-7EFD-EB8A-26D42295544A}"/>
              </a:ext>
            </a:extLst>
          </p:cNvPr>
          <p:cNvPicPr>
            <a:picLocks noChangeAspect="1"/>
          </p:cNvPicPr>
          <p:nvPr/>
        </p:nvPicPr>
        <p:blipFill>
          <a:blip r:embed="rId3"/>
          <a:stretch>
            <a:fillRect/>
          </a:stretch>
        </p:blipFill>
        <p:spPr>
          <a:xfrm>
            <a:off x="1490662" y="809625"/>
            <a:ext cx="9210675" cy="5238750"/>
          </a:xfrm>
          <a:prstGeom prst="rect">
            <a:avLst/>
          </a:prstGeom>
        </p:spPr>
      </p:pic>
    </p:spTree>
    <p:extLst>
      <p:ext uri="{BB962C8B-B14F-4D97-AF65-F5344CB8AC3E}">
        <p14:creationId xmlns:p14="http://schemas.microsoft.com/office/powerpoint/2010/main" val="3377332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606C03-60CE-8CC2-718D-9D94198B20A8}"/>
              </a:ext>
            </a:extLst>
          </p:cNvPr>
          <p:cNvPicPr>
            <a:picLocks noChangeAspect="1"/>
          </p:cNvPicPr>
          <p:nvPr/>
        </p:nvPicPr>
        <p:blipFill>
          <a:blip r:embed="rId3"/>
          <a:stretch>
            <a:fillRect/>
          </a:stretch>
        </p:blipFill>
        <p:spPr>
          <a:xfrm>
            <a:off x="0" y="-1"/>
            <a:ext cx="12293600" cy="6869207"/>
          </a:xfrm>
          <a:prstGeom prst="rect">
            <a:avLst/>
          </a:prstGeom>
        </p:spPr>
      </p:pic>
    </p:spTree>
    <p:extLst>
      <p:ext uri="{BB962C8B-B14F-4D97-AF65-F5344CB8AC3E}">
        <p14:creationId xmlns:p14="http://schemas.microsoft.com/office/powerpoint/2010/main" val="3179242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9265F-75BA-6DC8-E265-0E1F4CF9BF65}"/>
              </a:ext>
            </a:extLst>
          </p:cNvPr>
          <p:cNvPicPr>
            <a:picLocks noChangeAspect="1"/>
          </p:cNvPicPr>
          <p:nvPr/>
        </p:nvPicPr>
        <p:blipFill>
          <a:blip r:embed="rId3"/>
          <a:stretch>
            <a:fillRect/>
          </a:stretch>
        </p:blipFill>
        <p:spPr>
          <a:xfrm>
            <a:off x="0" y="0"/>
            <a:ext cx="12230100" cy="6959600"/>
          </a:xfrm>
          <a:prstGeom prst="rect">
            <a:avLst/>
          </a:prstGeom>
        </p:spPr>
      </p:pic>
    </p:spTree>
    <p:extLst>
      <p:ext uri="{BB962C8B-B14F-4D97-AF65-F5344CB8AC3E}">
        <p14:creationId xmlns:p14="http://schemas.microsoft.com/office/powerpoint/2010/main" val="555767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D4DB4DD-BCCA-5466-9AFE-631A7FCBCC4A}"/>
              </a:ext>
            </a:extLst>
          </p:cNvPr>
          <p:cNvPicPr>
            <a:picLocks noChangeAspect="1"/>
          </p:cNvPicPr>
          <p:nvPr/>
        </p:nvPicPr>
        <p:blipFill rotWithShape="1">
          <a:blip r:embed="rId3"/>
          <a:srcRect b="6721"/>
          <a:stretch/>
        </p:blipFill>
        <p:spPr>
          <a:xfrm>
            <a:off x="457200" y="457200"/>
            <a:ext cx="11277600" cy="5943600"/>
          </a:xfrm>
          <a:prstGeom prst="rect">
            <a:avLst/>
          </a:prstGeom>
        </p:spPr>
      </p:pic>
    </p:spTree>
    <p:extLst>
      <p:ext uri="{BB962C8B-B14F-4D97-AF65-F5344CB8AC3E}">
        <p14:creationId xmlns:p14="http://schemas.microsoft.com/office/powerpoint/2010/main" val="679809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8A01D-1B6D-E195-30B4-16CF7DE9C5B0}"/>
              </a:ext>
            </a:extLst>
          </p:cNvPr>
          <p:cNvPicPr>
            <a:picLocks noChangeAspect="1"/>
          </p:cNvPicPr>
          <p:nvPr/>
        </p:nvPicPr>
        <p:blipFill>
          <a:blip r:embed="rId3"/>
          <a:stretch>
            <a:fillRect/>
          </a:stretch>
        </p:blipFill>
        <p:spPr>
          <a:xfrm>
            <a:off x="0" y="0"/>
            <a:ext cx="12235583" cy="6858000"/>
          </a:xfrm>
          <a:prstGeom prst="rect">
            <a:avLst/>
          </a:prstGeom>
        </p:spPr>
      </p:pic>
    </p:spTree>
    <p:extLst>
      <p:ext uri="{BB962C8B-B14F-4D97-AF65-F5344CB8AC3E}">
        <p14:creationId xmlns:p14="http://schemas.microsoft.com/office/powerpoint/2010/main" val="2917173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34ED1-C389-1626-D863-8EB834AA4F35}"/>
              </a:ext>
            </a:extLst>
          </p:cNvPr>
          <p:cNvPicPr>
            <a:picLocks noChangeAspect="1"/>
          </p:cNvPicPr>
          <p:nvPr/>
        </p:nvPicPr>
        <p:blipFill>
          <a:blip r:embed="rId3"/>
          <a:stretch>
            <a:fillRect/>
          </a:stretch>
        </p:blipFill>
        <p:spPr>
          <a:xfrm>
            <a:off x="-1" y="0"/>
            <a:ext cx="12293600" cy="6858000"/>
          </a:xfrm>
          <a:prstGeom prst="rect">
            <a:avLst/>
          </a:prstGeom>
        </p:spPr>
      </p:pic>
    </p:spTree>
    <p:extLst>
      <p:ext uri="{BB962C8B-B14F-4D97-AF65-F5344CB8AC3E}">
        <p14:creationId xmlns:p14="http://schemas.microsoft.com/office/powerpoint/2010/main" val="1609350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6F543-5D29-2814-5524-81D45AE28BE8}"/>
              </a:ext>
            </a:extLst>
          </p:cNvPr>
          <p:cNvPicPr>
            <a:picLocks noChangeAspect="1"/>
          </p:cNvPicPr>
          <p:nvPr/>
        </p:nvPicPr>
        <p:blipFill>
          <a:blip r:embed="rId3"/>
          <a:stretch>
            <a:fillRect/>
          </a:stretch>
        </p:blipFill>
        <p:spPr>
          <a:xfrm>
            <a:off x="-16020" y="0"/>
            <a:ext cx="12224041" cy="6858000"/>
          </a:xfrm>
          <a:prstGeom prst="rect">
            <a:avLst/>
          </a:prstGeom>
        </p:spPr>
      </p:pic>
    </p:spTree>
    <p:extLst>
      <p:ext uri="{BB962C8B-B14F-4D97-AF65-F5344CB8AC3E}">
        <p14:creationId xmlns:p14="http://schemas.microsoft.com/office/powerpoint/2010/main" val="3053392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0B01-72E1-74DB-F7BE-9959C3F7173B}"/>
              </a:ext>
            </a:extLst>
          </p:cNvPr>
          <p:cNvPicPr>
            <a:picLocks noChangeAspect="1"/>
          </p:cNvPicPr>
          <p:nvPr/>
        </p:nvPicPr>
        <p:blipFill>
          <a:blip r:embed="rId3"/>
          <a:stretch>
            <a:fillRect/>
          </a:stretch>
        </p:blipFill>
        <p:spPr>
          <a:xfrm>
            <a:off x="-47098" y="0"/>
            <a:ext cx="12286195" cy="6858000"/>
          </a:xfrm>
          <a:prstGeom prst="rect">
            <a:avLst/>
          </a:prstGeom>
        </p:spPr>
      </p:pic>
    </p:spTree>
    <p:extLst>
      <p:ext uri="{BB962C8B-B14F-4D97-AF65-F5344CB8AC3E}">
        <p14:creationId xmlns:p14="http://schemas.microsoft.com/office/powerpoint/2010/main" val="4181421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2">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Rectangle 5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3BF10-9FE0-4FD9-ABFB-A6F5D7BBCFA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Questions and Comments</a:t>
            </a:r>
          </a:p>
        </p:txBody>
      </p:sp>
      <p:sp>
        <p:nvSpPr>
          <p:cNvPr id="3" name="Content Placeholder 2">
            <a:extLst>
              <a:ext uri="{FF2B5EF4-FFF2-40B4-BE49-F238E27FC236}">
                <a16:creationId xmlns:a16="http://schemas.microsoft.com/office/drawing/2014/main" id="{7B8EE495-1723-4166-82B5-F9FE48DA8A01}"/>
              </a:ext>
            </a:extLst>
          </p:cNvPr>
          <p:cNvSpPr>
            <a:spLocks noGrp="1"/>
          </p:cNvSpPr>
          <p:nvPr>
            <p:ph idx="1"/>
          </p:nvPr>
        </p:nvSpPr>
        <p:spPr>
          <a:xfrm>
            <a:off x="4581727" y="649480"/>
            <a:ext cx="3025303" cy="5546047"/>
          </a:xfrm>
        </p:spPr>
        <p:txBody>
          <a:bodyPr anchor="ctr">
            <a:normAutofit/>
          </a:bodyPr>
          <a:lstStyle/>
          <a:p>
            <a:pPr marL="0" indent="0">
              <a:buNone/>
            </a:pPr>
            <a:endParaRPr lang="en-US" sz="2000"/>
          </a:p>
          <a:p>
            <a:pPr marL="0" indent="0">
              <a:buNone/>
            </a:pPr>
            <a:r>
              <a:rPr lang="en-US" sz="2000"/>
              <a:t>Let’s take a moment to discuss any questions or comments you may have.</a:t>
            </a:r>
          </a:p>
        </p:txBody>
      </p:sp>
      <p:pic>
        <p:nvPicPr>
          <p:cNvPr id="55" name="Picture 38" descr="Different coloured question marks">
            <a:extLst>
              <a:ext uri="{FF2B5EF4-FFF2-40B4-BE49-F238E27FC236}">
                <a16:creationId xmlns:a16="http://schemas.microsoft.com/office/drawing/2014/main" id="{C4DF0487-7893-208D-3FCF-40A0117955C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l="31565" r="34950"/>
          <a:stretch/>
        </p:blipFill>
        <p:spPr>
          <a:xfrm>
            <a:off x="8109502" y="10"/>
            <a:ext cx="4082498" cy="6857990"/>
          </a:xfrm>
          <a:prstGeom prst="rect">
            <a:avLst/>
          </a:prstGeom>
        </p:spPr>
      </p:pic>
    </p:spTree>
    <p:extLst>
      <p:ext uri="{BB962C8B-B14F-4D97-AF65-F5344CB8AC3E}">
        <p14:creationId xmlns:p14="http://schemas.microsoft.com/office/powerpoint/2010/main" val="370916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B13354-6B8D-5A15-3A24-6FB699D98E78}"/>
              </a:ext>
            </a:extLst>
          </p:cNvPr>
          <p:cNvPicPr>
            <a:picLocks noChangeAspect="1"/>
          </p:cNvPicPr>
          <p:nvPr/>
        </p:nvPicPr>
        <p:blipFill rotWithShape="1">
          <a:blip r:embed="rId3"/>
          <a:srcRect b="6306"/>
          <a:stretch/>
        </p:blipFill>
        <p:spPr>
          <a:xfrm>
            <a:off x="457200" y="457200"/>
            <a:ext cx="11277600" cy="5943600"/>
          </a:xfrm>
          <a:prstGeom prst="rect">
            <a:avLst/>
          </a:prstGeom>
        </p:spPr>
      </p:pic>
    </p:spTree>
    <p:extLst>
      <p:ext uri="{BB962C8B-B14F-4D97-AF65-F5344CB8AC3E}">
        <p14:creationId xmlns:p14="http://schemas.microsoft.com/office/powerpoint/2010/main" val="59581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9D0C3-EBD0-421F-D3EA-388946B61B18}"/>
              </a:ext>
            </a:extLst>
          </p:cNvPr>
          <p:cNvPicPr>
            <a:picLocks noChangeAspect="1"/>
          </p:cNvPicPr>
          <p:nvPr/>
        </p:nvPicPr>
        <p:blipFill>
          <a:blip r:embed="rId3"/>
          <a:stretch>
            <a:fillRect/>
          </a:stretch>
        </p:blipFill>
        <p:spPr>
          <a:xfrm>
            <a:off x="-1" y="0"/>
            <a:ext cx="12257755" cy="6946900"/>
          </a:xfrm>
          <a:prstGeom prst="rect">
            <a:avLst/>
          </a:prstGeom>
        </p:spPr>
      </p:pic>
    </p:spTree>
    <p:extLst>
      <p:ext uri="{BB962C8B-B14F-4D97-AF65-F5344CB8AC3E}">
        <p14:creationId xmlns:p14="http://schemas.microsoft.com/office/powerpoint/2010/main" val="42322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AD229-EB1E-24ED-7B19-92625625373D}"/>
              </a:ext>
            </a:extLst>
          </p:cNvPr>
          <p:cNvPicPr>
            <a:picLocks noChangeAspect="1"/>
          </p:cNvPicPr>
          <p:nvPr/>
        </p:nvPicPr>
        <p:blipFill rotWithShape="1">
          <a:blip r:embed="rId3"/>
          <a:srcRect r="-1" b="4333"/>
          <a:stretch/>
        </p:blipFill>
        <p:spPr>
          <a:xfrm>
            <a:off x="321733" y="321733"/>
            <a:ext cx="11548534" cy="6214534"/>
          </a:xfrm>
          <a:prstGeom prst="rect">
            <a:avLst/>
          </a:prstGeom>
          <a:solidFill>
            <a:schemeClr val="bg1"/>
          </a:solidFill>
        </p:spPr>
      </p:pic>
    </p:spTree>
    <p:extLst>
      <p:ext uri="{BB962C8B-B14F-4D97-AF65-F5344CB8AC3E}">
        <p14:creationId xmlns:p14="http://schemas.microsoft.com/office/powerpoint/2010/main" val="625053846"/>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6827</TotalTime>
  <Words>4648</Words>
  <Application>Microsoft Office PowerPoint</Application>
  <PresentationFormat>Widescreen</PresentationFormat>
  <Paragraphs>471</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Calibri Light</vt:lpstr>
      <vt:lpstr>Lato</vt:lpstr>
      <vt:lpstr>Microsoft Sans Serif</vt:lpstr>
      <vt:lpstr>Proxima Nova</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Turner</dc:creator>
  <cp:lastModifiedBy>Amy Larkin</cp:lastModifiedBy>
  <cp:revision>152</cp:revision>
  <dcterms:created xsi:type="dcterms:W3CDTF">2021-09-24T02:09:16Z</dcterms:created>
  <dcterms:modified xsi:type="dcterms:W3CDTF">2023-04-25T19:57:12Z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889C3A6F-AE29-4354-9380-D15285360C5F</vt:lpwstr>
  </property>
  <property fmtid="{D5CDD505-2E9C-101B-9397-08002B2CF9AE}" pid="3" name="ArticulatePath">
    <vt:lpwstr>Presentation1</vt:lpwstr>
  </property>
</Properties>
</file>