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88" r:id="rId3"/>
    <p:sldId id="289" r:id="rId4"/>
    <p:sldId id="290" r:id="rId5"/>
    <p:sldId id="334" r:id="rId6"/>
    <p:sldId id="335" r:id="rId7"/>
    <p:sldId id="336" r:id="rId8"/>
    <p:sldId id="337" r:id="rId9"/>
    <p:sldId id="338" r:id="rId10"/>
    <p:sldId id="339" r:id="rId11"/>
    <p:sldId id="340" r:id="rId12"/>
    <p:sldId id="341" r:id="rId13"/>
    <p:sldId id="342" r:id="rId14"/>
    <p:sldId id="344" r:id="rId15"/>
    <p:sldId id="347" r:id="rId16"/>
    <p:sldId id="348" r:id="rId17"/>
    <p:sldId id="349" r:id="rId18"/>
    <p:sldId id="333"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49BF64"/>
    <a:srgbClr val="52CAB8"/>
    <a:srgbClr val="5B9BD5"/>
    <a:srgbClr val="F2F2F2"/>
    <a:srgbClr val="FAFBFD"/>
    <a:srgbClr val="E9E8E8"/>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0047" autoAdjust="0"/>
  </p:normalViewPr>
  <p:slideViewPr>
    <p:cSldViewPr snapToGrid="0">
      <p:cViewPr varScale="1">
        <p:scale>
          <a:sx n="68" d="100"/>
          <a:sy n="68" d="100"/>
        </p:scale>
        <p:origin x="15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AC249C-668C-479E-B181-5B6176412217}"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0287A12E-B977-44EE-BCF5-7C099F60EB13}">
      <dgm:prSet phldrT="[Text]" custT="1"/>
      <dgm:spPr/>
      <dgm:t>
        <a:bodyPr/>
        <a:lstStyle/>
        <a:p>
          <a:r>
            <a:rPr lang="en-US" sz="2000" dirty="0">
              <a:latin typeface="Proxima Nova" panose="02000506030000020004" pitchFamily="2" charset="0"/>
            </a:rPr>
            <a:t>Step 1</a:t>
          </a:r>
        </a:p>
      </dgm:t>
    </dgm:pt>
    <dgm:pt modelId="{07BAAB61-0D1E-48FE-A4FD-95FD2DAADB69}" type="parTrans" cxnId="{1D3427E4-EB28-4B4E-93FC-116E1F6041F2}">
      <dgm:prSet/>
      <dgm:spPr/>
      <dgm:t>
        <a:bodyPr/>
        <a:lstStyle/>
        <a:p>
          <a:endParaRPr lang="en-US"/>
        </a:p>
      </dgm:t>
    </dgm:pt>
    <dgm:pt modelId="{D203D409-3E81-4503-89C4-E5C9F467B639}" type="sibTrans" cxnId="{1D3427E4-EB28-4B4E-93FC-116E1F6041F2}">
      <dgm:prSet phldrT="1"/>
      <dgm:spPr/>
      <dgm:t>
        <a:bodyPr/>
        <a:lstStyle/>
        <a:p>
          <a:r>
            <a:rPr lang="en-US" dirty="0">
              <a:latin typeface="Weiss Std" panose="0204050205050B020303" pitchFamily="18" charset="0"/>
            </a:rPr>
            <a:t>1</a:t>
          </a:r>
        </a:p>
      </dgm:t>
    </dgm:pt>
    <dgm:pt modelId="{4F443F24-9701-49C0-963F-B42242BBC9F4}">
      <dgm:prSet phldrT="[Text]" custT="1"/>
      <dgm:spPr/>
      <dgm:t>
        <a:bodyPr/>
        <a:lstStyle/>
        <a:p>
          <a:r>
            <a:rPr lang="en-US" sz="2000" dirty="0">
              <a:latin typeface="Proxima Nova" panose="02000506030000020004" pitchFamily="2" charset="0"/>
            </a:rPr>
            <a:t>Interrupt</a:t>
          </a:r>
        </a:p>
      </dgm:t>
    </dgm:pt>
    <dgm:pt modelId="{2C1682E3-B2A0-4968-A416-3D1AEE1CBE8E}" type="parTrans" cxnId="{EE9E4F5A-A421-4383-B301-396B4AE58331}">
      <dgm:prSet/>
      <dgm:spPr/>
      <dgm:t>
        <a:bodyPr/>
        <a:lstStyle/>
        <a:p>
          <a:endParaRPr lang="en-US"/>
        </a:p>
      </dgm:t>
    </dgm:pt>
    <dgm:pt modelId="{12766380-F377-401A-BC82-008812CDB19E}" type="sibTrans" cxnId="{EE9E4F5A-A421-4383-B301-396B4AE58331}">
      <dgm:prSet/>
      <dgm:spPr/>
      <dgm:t>
        <a:bodyPr/>
        <a:lstStyle/>
        <a:p>
          <a:endParaRPr lang="en-US"/>
        </a:p>
      </dgm:t>
    </dgm:pt>
    <dgm:pt modelId="{A1268144-7B34-4860-AB9E-B590E56931B6}">
      <dgm:prSet phldrT="[Text]" custT="1"/>
      <dgm:spPr/>
      <dgm:t>
        <a:bodyPr/>
        <a:lstStyle/>
        <a:p>
          <a:r>
            <a:rPr lang="en-US" sz="2000" dirty="0">
              <a:latin typeface="Proxima Nova" panose="02000506030000020004" pitchFamily="2" charset="0"/>
            </a:rPr>
            <a:t>Step 2</a:t>
          </a:r>
        </a:p>
      </dgm:t>
    </dgm:pt>
    <dgm:pt modelId="{D8478C35-655E-44EE-B048-0565E62C16D2}" type="parTrans" cxnId="{328C62C9-4557-4CD3-A45F-A40E54D8B321}">
      <dgm:prSet/>
      <dgm:spPr/>
      <dgm:t>
        <a:bodyPr/>
        <a:lstStyle/>
        <a:p>
          <a:endParaRPr lang="en-US"/>
        </a:p>
      </dgm:t>
    </dgm:pt>
    <dgm:pt modelId="{DEB20486-4A27-4EBD-A8BD-3E57613DF008}" type="sibTrans" cxnId="{328C62C9-4557-4CD3-A45F-A40E54D8B321}">
      <dgm:prSet phldrT="2"/>
      <dgm:spPr/>
      <dgm:t>
        <a:bodyPr/>
        <a:lstStyle/>
        <a:p>
          <a:r>
            <a:rPr lang="en-US" dirty="0">
              <a:latin typeface="Weiss Std" panose="0204050205050B020303" pitchFamily="18" charset="0"/>
            </a:rPr>
            <a:t>2</a:t>
          </a:r>
        </a:p>
      </dgm:t>
    </dgm:pt>
    <dgm:pt modelId="{985C40F7-8BFA-480E-A89C-C38E7E7B28A5}">
      <dgm:prSet phldrT="[Text]" custT="1"/>
      <dgm:spPr/>
      <dgm:t>
        <a:bodyPr/>
        <a:lstStyle/>
        <a:p>
          <a:r>
            <a:rPr lang="en-US" sz="2000" dirty="0">
              <a:latin typeface="Proxima Nova" panose="02000506030000020004" pitchFamily="2" charset="0"/>
            </a:rPr>
            <a:t>Ensure Safety</a:t>
          </a:r>
        </a:p>
      </dgm:t>
    </dgm:pt>
    <dgm:pt modelId="{D2DCD5DF-920B-4B5E-995B-40868EDFC8E1}" type="parTrans" cxnId="{6D67D092-E9FA-41FE-BAD3-08B25D5B61C6}">
      <dgm:prSet/>
      <dgm:spPr/>
      <dgm:t>
        <a:bodyPr/>
        <a:lstStyle/>
        <a:p>
          <a:endParaRPr lang="en-US"/>
        </a:p>
      </dgm:t>
    </dgm:pt>
    <dgm:pt modelId="{FFC5E7BE-B3F2-4E7E-86D5-109BB548EDC7}" type="sibTrans" cxnId="{6D67D092-E9FA-41FE-BAD3-08B25D5B61C6}">
      <dgm:prSet/>
      <dgm:spPr/>
      <dgm:t>
        <a:bodyPr/>
        <a:lstStyle/>
        <a:p>
          <a:endParaRPr lang="en-US"/>
        </a:p>
      </dgm:t>
    </dgm:pt>
    <dgm:pt modelId="{9D680D36-4003-437D-A3FB-95C4652911E0}">
      <dgm:prSet phldrT="[Text]" custT="1"/>
      <dgm:spPr/>
      <dgm:t>
        <a:bodyPr/>
        <a:lstStyle/>
        <a:p>
          <a:r>
            <a:rPr lang="en-US" sz="2000" dirty="0">
              <a:latin typeface="Proxima Nova" panose="02000506030000020004" pitchFamily="2" charset="0"/>
            </a:rPr>
            <a:t>Step 3</a:t>
          </a:r>
        </a:p>
      </dgm:t>
    </dgm:pt>
    <dgm:pt modelId="{D449DB33-CE3C-4A08-8736-F27BC518B1B5}" type="parTrans" cxnId="{35A39EB1-DBA9-4401-BFEC-D8736DA75E7A}">
      <dgm:prSet/>
      <dgm:spPr/>
      <dgm:t>
        <a:bodyPr/>
        <a:lstStyle/>
        <a:p>
          <a:endParaRPr lang="en-US"/>
        </a:p>
      </dgm:t>
    </dgm:pt>
    <dgm:pt modelId="{4E7611B0-54C3-495A-9D42-FEE88814DE86}" type="sibTrans" cxnId="{35A39EB1-DBA9-4401-BFEC-D8736DA75E7A}">
      <dgm:prSet phldrT="3"/>
      <dgm:spPr/>
      <dgm:t>
        <a:bodyPr/>
        <a:lstStyle/>
        <a:p>
          <a:r>
            <a:rPr lang="en-US" dirty="0">
              <a:latin typeface="Weiss Std" panose="0204050205050B020303" pitchFamily="18" charset="0"/>
            </a:rPr>
            <a:t>3</a:t>
          </a:r>
        </a:p>
      </dgm:t>
    </dgm:pt>
    <dgm:pt modelId="{37C61D50-5606-44E0-8DBB-3F0F8C842CD3}">
      <dgm:prSet phldrT="[Text]" custT="1"/>
      <dgm:spPr/>
      <dgm:t>
        <a:bodyPr/>
        <a:lstStyle/>
        <a:p>
          <a:r>
            <a:rPr lang="en-US" sz="2000" dirty="0">
              <a:latin typeface="Proxima Nova" panose="02000506030000020004" pitchFamily="2" charset="0"/>
            </a:rPr>
            <a:t>Notify</a:t>
          </a:r>
        </a:p>
      </dgm:t>
    </dgm:pt>
    <dgm:pt modelId="{05CD70D5-48DA-4957-A6B5-18357FA5D821}" type="parTrans" cxnId="{DC16074D-AC5F-498E-87A0-BE3E3BBFF1A9}">
      <dgm:prSet/>
      <dgm:spPr/>
      <dgm:t>
        <a:bodyPr/>
        <a:lstStyle/>
        <a:p>
          <a:endParaRPr lang="en-US"/>
        </a:p>
      </dgm:t>
    </dgm:pt>
    <dgm:pt modelId="{EE393D72-0963-4519-9CE5-456ED22B664F}" type="sibTrans" cxnId="{DC16074D-AC5F-498E-87A0-BE3E3BBFF1A9}">
      <dgm:prSet/>
      <dgm:spPr/>
      <dgm:t>
        <a:bodyPr/>
        <a:lstStyle/>
        <a:p>
          <a:endParaRPr lang="en-US"/>
        </a:p>
      </dgm:t>
    </dgm:pt>
    <dgm:pt modelId="{AABC6344-869D-40C1-9421-14CFED798C6F}">
      <dgm:prSet phldrT="[Text]" custT="1"/>
      <dgm:spPr/>
      <dgm:t>
        <a:bodyPr/>
        <a:lstStyle/>
        <a:p>
          <a:r>
            <a:rPr lang="en-US" sz="2000" dirty="0">
              <a:latin typeface="Proxima Nova" panose="02000506030000020004" pitchFamily="2" charset="0"/>
            </a:rPr>
            <a:t>Step 4</a:t>
          </a:r>
        </a:p>
      </dgm:t>
    </dgm:pt>
    <dgm:pt modelId="{AAC789E0-CD0F-42A8-BAF3-2CDEE33131FF}" type="parTrans" cxnId="{3EAAB29E-EEBC-469F-A85A-FF34FFC09C3E}">
      <dgm:prSet/>
      <dgm:spPr/>
      <dgm:t>
        <a:bodyPr/>
        <a:lstStyle/>
        <a:p>
          <a:endParaRPr lang="en-US"/>
        </a:p>
      </dgm:t>
    </dgm:pt>
    <dgm:pt modelId="{D8CE8795-2E21-4014-8D5D-A17E7BC91EA4}" type="sibTrans" cxnId="{3EAAB29E-EEBC-469F-A85A-FF34FFC09C3E}">
      <dgm:prSet phldrT="4"/>
      <dgm:spPr/>
      <dgm:t>
        <a:bodyPr/>
        <a:lstStyle/>
        <a:p>
          <a:r>
            <a:rPr lang="en-US" dirty="0">
              <a:latin typeface="Weiss Std" panose="0204050205050B020303" pitchFamily="18" charset="0"/>
            </a:rPr>
            <a:t>4</a:t>
          </a:r>
        </a:p>
      </dgm:t>
    </dgm:pt>
    <dgm:pt modelId="{D2259D7A-231B-4345-9A5C-BE87E3835825}">
      <dgm:prSet phldrT="[Text]" custT="1"/>
      <dgm:spPr/>
      <dgm:t>
        <a:bodyPr/>
        <a:lstStyle/>
        <a:p>
          <a:r>
            <a:rPr lang="en-US" sz="2000" dirty="0">
              <a:latin typeface="Proxima Nova" panose="02000506030000020004" pitchFamily="2" charset="0"/>
            </a:rPr>
            <a:t>Report</a:t>
          </a:r>
        </a:p>
      </dgm:t>
    </dgm:pt>
    <dgm:pt modelId="{47A3C358-0F19-4930-89C6-3582A4AC93EA}" type="parTrans" cxnId="{41E75518-1B26-47C0-B5BC-626810E7C023}">
      <dgm:prSet/>
      <dgm:spPr/>
      <dgm:t>
        <a:bodyPr/>
        <a:lstStyle/>
        <a:p>
          <a:endParaRPr lang="en-US"/>
        </a:p>
      </dgm:t>
    </dgm:pt>
    <dgm:pt modelId="{CC479127-E5D1-4962-9E10-4160A707A27E}" type="sibTrans" cxnId="{41E75518-1B26-47C0-B5BC-626810E7C023}">
      <dgm:prSet/>
      <dgm:spPr/>
      <dgm:t>
        <a:bodyPr/>
        <a:lstStyle/>
        <a:p>
          <a:endParaRPr lang="en-US"/>
        </a:p>
      </dgm:t>
    </dgm:pt>
    <dgm:pt modelId="{0F074EBB-5A1B-4012-BF4F-73C057F46F44}" type="pres">
      <dgm:prSet presAssocID="{B6AC249C-668C-479E-B181-5B6176412217}" presName="linearFlow" presStyleCnt="0">
        <dgm:presLayoutVars>
          <dgm:dir/>
          <dgm:animLvl val="lvl"/>
          <dgm:resizeHandles val="exact"/>
        </dgm:presLayoutVars>
      </dgm:prSet>
      <dgm:spPr/>
    </dgm:pt>
    <dgm:pt modelId="{F0FF46C7-0DA1-4A89-9904-C7642F5DFF55}" type="pres">
      <dgm:prSet presAssocID="{0287A12E-B977-44EE-BCF5-7C099F60EB13}" presName="compositeNode" presStyleCnt="0"/>
      <dgm:spPr/>
    </dgm:pt>
    <dgm:pt modelId="{523144AF-914F-40CA-8E32-E532D860113D}" type="pres">
      <dgm:prSet presAssocID="{0287A12E-B977-44EE-BCF5-7C099F60EB13}" presName="parTx" presStyleLbl="node1" presStyleIdx="0" presStyleCnt="0">
        <dgm:presLayoutVars>
          <dgm:chMax val="0"/>
          <dgm:chPref val="0"/>
          <dgm:bulletEnabled val="1"/>
        </dgm:presLayoutVars>
      </dgm:prSet>
      <dgm:spPr/>
    </dgm:pt>
    <dgm:pt modelId="{6E6ECFB4-8636-40BD-86FF-0DDBBB7ACE2C}" type="pres">
      <dgm:prSet presAssocID="{0287A12E-B977-44EE-BCF5-7C099F60EB13}" presName="parSh" presStyleCnt="0"/>
      <dgm:spPr/>
    </dgm:pt>
    <dgm:pt modelId="{F023DF67-28A8-47B0-B36D-154E89EB0EBC}" type="pres">
      <dgm:prSet presAssocID="{0287A12E-B977-44EE-BCF5-7C099F60EB13}" presName="lineNode" presStyleLbl="alignAccFollowNode1" presStyleIdx="0" presStyleCnt="12"/>
      <dgm:spPr/>
    </dgm:pt>
    <dgm:pt modelId="{CC61C125-6F5B-4648-BAF4-F07AE3264607}" type="pres">
      <dgm:prSet presAssocID="{0287A12E-B977-44EE-BCF5-7C099F60EB13}" presName="lineArrowNode" presStyleLbl="alignAccFollowNode1" presStyleIdx="1" presStyleCnt="12"/>
      <dgm:spPr/>
    </dgm:pt>
    <dgm:pt modelId="{04DC66DC-AC93-498F-8F92-1C0D4D60477B}" type="pres">
      <dgm:prSet presAssocID="{D203D409-3E81-4503-89C4-E5C9F467B639}" presName="sibTransNodeCircle" presStyleLbl="alignNode1" presStyleIdx="0" presStyleCnt="4">
        <dgm:presLayoutVars>
          <dgm:chMax val="0"/>
          <dgm:bulletEnabled/>
        </dgm:presLayoutVars>
      </dgm:prSet>
      <dgm:spPr/>
    </dgm:pt>
    <dgm:pt modelId="{7951465E-632D-4E35-9150-7B9673B1FFE4}" type="pres">
      <dgm:prSet presAssocID="{D203D409-3E81-4503-89C4-E5C9F467B639}" presName="spacerBetweenCircleAndCallout" presStyleCnt="0">
        <dgm:presLayoutVars/>
      </dgm:prSet>
      <dgm:spPr/>
    </dgm:pt>
    <dgm:pt modelId="{D6CC26A4-F2D1-41EB-A4D2-5653FAD3F3EE}" type="pres">
      <dgm:prSet presAssocID="{0287A12E-B977-44EE-BCF5-7C099F60EB13}" presName="nodeText" presStyleLbl="alignAccFollowNode1" presStyleIdx="2" presStyleCnt="12">
        <dgm:presLayoutVars>
          <dgm:bulletEnabled val="1"/>
        </dgm:presLayoutVars>
      </dgm:prSet>
      <dgm:spPr/>
    </dgm:pt>
    <dgm:pt modelId="{7739EC8C-5727-4D59-AD8F-FD0A1233D7FB}" type="pres">
      <dgm:prSet presAssocID="{D203D409-3E81-4503-89C4-E5C9F467B639}" presName="sibTransComposite" presStyleCnt="0"/>
      <dgm:spPr/>
    </dgm:pt>
    <dgm:pt modelId="{796DCA3D-CC49-47C4-B51B-33E89843E90E}" type="pres">
      <dgm:prSet presAssocID="{A1268144-7B34-4860-AB9E-B590E56931B6}" presName="compositeNode" presStyleCnt="0"/>
      <dgm:spPr/>
    </dgm:pt>
    <dgm:pt modelId="{58F0E01E-F417-463F-B4DC-D095C74AF9BC}" type="pres">
      <dgm:prSet presAssocID="{A1268144-7B34-4860-AB9E-B590E56931B6}" presName="parTx" presStyleLbl="node1" presStyleIdx="0" presStyleCnt="0">
        <dgm:presLayoutVars>
          <dgm:chMax val="0"/>
          <dgm:chPref val="0"/>
          <dgm:bulletEnabled val="1"/>
        </dgm:presLayoutVars>
      </dgm:prSet>
      <dgm:spPr/>
    </dgm:pt>
    <dgm:pt modelId="{4870F23D-C8CE-46AE-B0CC-B54CEFA6C90C}" type="pres">
      <dgm:prSet presAssocID="{A1268144-7B34-4860-AB9E-B590E56931B6}" presName="parSh" presStyleCnt="0"/>
      <dgm:spPr/>
    </dgm:pt>
    <dgm:pt modelId="{879F6183-3022-4E13-BF96-C47A960FC0DA}" type="pres">
      <dgm:prSet presAssocID="{A1268144-7B34-4860-AB9E-B590E56931B6}" presName="lineNode" presStyleLbl="alignAccFollowNode1" presStyleIdx="3" presStyleCnt="12"/>
      <dgm:spPr/>
    </dgm:pt>
    <dgm:pt modelId="{3BF81682-6596-4031-9D3C-FFD449E7C09A}" type="pres">
      <dgm:prSet presAssocID="{A1268144-7B34-4860-AB9E-B590E56931B6}" presName="lineArrowNode" presStyleLbl="alignAccFollowNode1" presStyleIdx="4" presStyleCnt="12"/>
      <dgm:spPr/>
    </dgm:pt>
    <dgm:pt modelId="{162E5F08-AC35-4EA4-86FF-FBEE42A4E958}" type="pres">
      <dgm:prSet presAssocID="{DEB20486-4A27-4EBD-A8BD-3E57613DF008}" presName="sibTransNodeCircle" presStyleLbl="alignNode1" presStyleIdx="1" presStyleCnt="4">
        <dgm:presLayoutVars>
          <dgm:chMax val="0"/>
          <dgm:bulletEnabled/>
        </dgm:presLayoutVars>
      </dgm:prSet>
      <dgm:spPr/>
    </dgm:pt>
    <dgm:pt modelId="{3F441FAB-5060-41ED-AA5D-12CB1CA90D7B}" type="pres">
      <dgm:prSet presAssocID="{DEB20486-4A27-4EBD-A8BD-3E57613DF008}" presName="spacerBetweenCircleAndCallout" presStyleCnt="0">
        <dgm:presLayoutVars/>
      </dgm:prSet>
      <dgm:spPr/>
    </dgm:pt>
    <dgm:pt modelId="{3A4CF50D-F99F-424D-B0C5-71841CCF4151}" type="pres">
      <dgm:prSet presAssocID="{A1268144-7B34-4860-AB9E-B590E56931B6}" presName="nodeText" presStyleLbl="alignAccFollowNode1" presStyleIdx="5" presStyleCnt="12">
        <dgm:presLayoutVars>
          <dgm:bulletEnabled val="1"/>
        </dgm:presLayoutVars>
      </dgm:prSet>
      <dgm:spPr/>
    </dgm:pt>
    <dgm:pt modelId="{923B6D68-7DA1-4E19-9E72-C23C2C55EBF3}" type="pres">
      <dgm:prSet presAssocID="{DEB20486-4A27-4EBD-A8BD-3E57613DF008}" presName="sibTransComposite" presStyleCnt="0"/>
      <dgm:spPr/>
    </dgm:pt>
    <dgm:pt modelId="{899CF6F3-F2B9-4EEE-94C4-D631D0EFD2CB}" type="pres">
      <dgm:prSet presAssocID="{9D680D36-4003-437D-A3FB-95C4652911E0}" presName="compositeNode" presStyleCnt="0"/>
      <dgm:spPr/>
    </dgm:pt>
    <dgm:pt modelId="{1AC388FD-9B3E-43B0-9708-AD4E08FB9F6A}" type="pres">
      <dgm:prSet presAssocID="{9D680D36-4003-437D-A3FB-95C4652911E0}" presName="parTx" presStyleLbl="node1" presStyleIdx="0" presStyleCnt="0">
        <dgm:presLayoutVars>
          <dgm:chMax val="0"/>
          <dgm:chPref val="0"/>
          <dgm:bulletEnabled val="1"/>
        </dgm:presLayoutVars>
      </dgm:prSet>
      <dgm:spPr/>
    </dgm:pt>
    <dgm:pt modelId="{E703977C-3A28-4481-BC30-BD594B018606}" type="pres">
      <dgm:prSet presAssocID="{9D680D36-4003-437D-A3FB-95C4652911E0}" presName="parSh" presStyleCnt="0"/>
      <dgm:spPr/>
    </dgm:pt>
    <dgm:pt modelId="{42D452CC-0109-4786-87EE-550507FC02A7}" type="pres">
      <dgm:prSet presAssocID="{9D680D36-4003-437D-A3FB-95C4652911E0}" presName="lineNode" presStyleLbl="alignAccFollowNode1" presStyleIdx="6" presStyleCnt="12"/>
      <dgm:spPr/>
    </dgm:pt>
    <dgm:pt modelId="{B12DEA12-B459-4ADE-8F7D-0575C5C4F7D1}" type="pres">
      <dgm:prSet presAssocID="{9D680D36-4003-437D-A3FB-95C4652911E0}" presName="lineArrowNode" presStyleLbl="alignAccFollowNode1" presStyleIdx="7" presStyleCnt="12"/>
      <dgm:spPr/>
    </dgm:pt>
    <dgm:pt modelId="{D710438A-57AE-4EBC-AD30-6C97F626660A}" type="pres">
      <dgm:prSet presAssocID="{4E7611B0-54C3-495A-9D42-FEE88814DE86}" presName="sibTransNodeCircle" presStyleLbl="alignNode1" presStyleIdx="2" presStyleCnt="4">
        <dgm:presLayoutVars>
          <dgm:chMax val="0"/>
          <dgm:bulletEnabled/>
        </dgm:presLayoutVars>
      </dgm:prSet>
      <dgm:spPr/>
    </dgm:pt>
    <dgm:pt modelId="{0990E71E-DF18-408B-9BD7-65F0E3C8C033}" type="pres">
      <dgm:prSet presAssocID="{4E7611B0-54C3-495A-9D42-FEE88814DE86}" presName="spacerBetweenCircleAndCallout" presStyleCnt="0">
        <dgm:presLayoutVars/>
      </dgm:prSet>
      <dgm:spPr/>
    </dgm:pt>
    <dgm:pt modelId="{3BAFE42B-35DD-45DD-B09C-526CB619C4E1}" type="pres">
      <dgm:prSet presAssocID="{9D680D36-4003-437D-A3FB-95C4652911E0}" presName="nodeText" presStyleLbl="alignAccFollowNode1" presStyleIdx="8" presStyleCnt="12">
        <dgm:presLayoutVars>
          <dgm:bulletEnabled val="1"/>
        </dgm:presLayoutVars>
      </dgm:prSet>
      <dgm:spPr/>
    </dgm:pt>
    <dgm:pt modelId="{F8034042-713A-4A08-BA3B-778C7D459864}" type="pres">
      <dgm:prSet presAssocID="{4E7611B0-54C3-495A-9D42-FEE88814DE86}" presName="sibTransComposite" presStyleCnt="0"/>
      <dgm:spPr/>
    </dgm:pt>
    <dgm:pt modelId="{DBBF712C-5EB7-46FA-B399-146D298F57DA}" type="pres">
      <dgm:prSet presAssocID="{AABC6344-869D-40C1-9421-14CFED798C6F}" presName="compositeNode" presStyleCnt="0"/>
      <dgm:spPr/>
    </dgm:pt>
    <dgm:pt modelId="{6F739C6A-5A4F-4BB5-AF2E-9438A9FB5EC7}" type="pres">
      <dgm:prSet presAssocID="{AABC6344-869D-40C1-9421-14CFED798C6F}" presName="parTx" presStyleLbl="node1" presStyleIdx="0" presStyleCnt="0">
        <dgm:presLayoutVars>
          <dgm:chMax val="0"/>
          <dgm:chPref val="0"/>
          <dgm:bulletEnabled val="1"/>
        </dgm:presLayoutVars>
      </dgm:prSet>
      <dgm:spPr/>
    </dgm:pt>
    <dgm:pt modelId="{EF4C0D6C-4DC9-432B-B745-0987BE74DCED}" type="pres">
      <dgm:prSet presAssocID="{AABC6344-869D-40C1-9421-14CFED798C6F}" presName="parSh" presStyleCnt="0"/>
      <dgm:spPr/>
    </dgm:pt>
    <dgm:pt modelId="{F73D6CE8-1571-4C80-B7BD-BBA404C594FD}" type="pres">
      <dgm:prSet presAssocID="{AABC6344-869D-40C1-9421-14CFED798C6F}" presName="lineNode" presStyleLbl="alignAccFollowNode1" presStyleIdx="9" presStyleCnt="12"/>
      <dgm:spPr/>
    </dgm:pt>
    <dgm:pt modelId="{AA7487F8-8DF7-461E-BF93-11E333A62253}" type="pres">
      <dgm:prSet presAssocID="{AABC6344-869D-40C1-9421-14CFED798C6F}" presName="lineArrowNode" presStyleLbl="alignAccFollowNode1" presStyleIdx="10" presStyleCnt="12"/>
      <dgm:spPr/>
    </dgm:pt>
    <dgm:pt modelId="{ABE781F9-5BE9-4736-B169-ABA586016FD0}" type="pres">
      <dgm:prSet presAssocID="{D8CE8795-2E21-4014-8D5D-A17E7BC91EA4}" presName="sibTransNodeCircle" presStyleLbl="alignNode1" presStyleIdx="3" presStyleCnt="4">
        <dgm:presLayoutVars>
          <dgm:chMax val="0"/>
          <dgm:bulletEnabled/>
        </dgm:presLayoutVars>
      </dgm:prSet>
      <dgm:spPr/>
    </dgm:pt>
    <dgm:pt modelId="{D2E6FECE-3DFB-49D3-8AC8-2B03D6EA4A23}" type="pres">
      <dgm:prSet presAssocID="{D8CE8795-2E21-4014-8D5D-A17E7BC91EA4}" presName="spacerBetweenCircleAndCallout" presStyleCnt="0">
        <dgm:presLayoutVars/>
      </dgm:prSet>
      <dgm:spPr/>
    </dgm:pt>
    <dgm:pt modelId="{FB867403-E0A4-45C9-BA6C-6B7C3D4DF9E1}" type="pres">
      <dgm:prSet presAssocID="{AABC6344-869D-40C1-9421-14CFED798C6F}" presName="nodeText" presStyleLbl="alignAccFollowNode1" presStyleIdx="11" presStyleCnt="12">
        <dgm:presLayoutVars>
          <dgm:bulletEnabled val="1"/>
        </dgm:presLayoutVars>
      </dgm:prSet>
      <dgm:spPr/>
    </dgm:pt>
  </dgm:ptLst>
  <dgm:cxnLst>
    <dgm:cxn modelId="{59333200-0C19-479A-931B-9320A7421F18}" type="presOf" srcId="{37C61D50-5606-44E0-8DBB-3F0F8C842CD3}" destId="{3BAFE42B-35DD-45DD-B09C-526CB619C4E1}" srcOrd="0" destOrd="1" presId="urn:microsoft.com/office/officeart/2016/7/layout/LinearArrowProcessNumbered"/>
    <dgm:cxn modelId="{41E75518-1B26-47C0-B5BC-626810E7C023}" srcId="{AABC6344-869D-40C1-9421-14CFED798C6F}" destId="{D2259D7A-231B-4345-9A5C-BE87E3835825}" srcOrd="0" destOrd="0" parTransId="{47A3C358-0F19-4930-89C6-3582A4AC93EA}" sibTransId="{CC479127-E5D1-4962-9E10-4160A707A27E}"/>
    <dgm:cxn modelId="{80EA7F1A-78C3-4AD6-A6EA-4D8100CB5212}" type="presOf" srcId="{AABC6344-869D-40C1-9421-14CFED798C6F}" destId="{FB867403-E0A4-45C9-BA6C-6B7C3D4DF9E1}" srcOrd="0" destOrd="0" presId="urn:microsoft.com/office/officeart/2016/7/layout/LinearArrowProcessNumbered"/>
    <dgm:cxn modelId="{C5792D2A-C910-443F-B9CD-A6E58C253B1E}" type="presOf" srcId="{D2259D7A-231B-4345-9A5C-BE87E3835825}" destId="{FB867403-E0A4-45C9-BA6C-6B7C3D4DF9E1}" srcOrd="0" destOrd="1" presId="urn:microsoft.com/office/officeart/2016/7/layout/LinearArrowProcessNumbered"/>
    <dgm:cxn modelId="{C9A24338-1C82-403F-9B01-4EDC6598E8C0}" type="presOf" srcId="{D8CE8795-2E21-4014-8D5D-A17E7BC91EA4}" destId="{ABE781F9-5BE9-4736-B169-ABA586016FD0}" srcOrd="0" destOrd="0" presId="urn:microsoft.com/office/officeart/2016/7/layout/LinearArrowProcessNumbered"/>
    <dgm:cxn modelId="{7A25E968-6E6E-4F02-A9AA-072AA0BD07C2}" type="presOf" srcId="{9D680D36-4003-437D-A3FB-95C4652911E0}" destId="{3BAFE42B-35DD-45DD-B09C-526CB619C4E1}" srcOrd="0" destOrd="0" presId="urn:microsoft.com/office/officeart/2016/7/layout/LinearArrowProcessNumbered"/>
    <dgm:cxn modelId="{DC16074D-AC5F-498E-87A0-BE3E3BBFF1A9}" srcId="{9D680D36-4003-437D-A3FB-95C4652911E0}" destId="{37C61D50-5606-44E0-8DBB-3F0F8C842CD3}" srcOrd="0" destOrd="0" parTransId="{05CD70D5-48DA-4957-A6B5-18357FA5D821}" sibTransId="{EE393D72-0963-4519-9CE5-456ED22B664F}"/>
    <dgm:cxn modelId="{D8A7D154-3179-4488-810D-9F0A728F75C1}" type="presOf" srcId="{D203D409-3E81-4503-89C4-E5C9F467B639}" destId="{04DC66DC-AC93-498F-8F92-1C0D4D60477B}" srcOrd="0" destOrd="0" presId="urn:microsoft.com/office/officeart/2016/7/layout/LinearArrowProcessNumbered"/>
    <dgm:cxn modelId="{E5FAE474-ED24-43A4-8CCD-B5B694BC382E}" type="presOf" srcId="{985C40F7-8BFA-480E-A89C-C38E7E7B28A5}" destId="{3A4CF50D-F99F-424D-B0C5-71841CCF4151}" srcOrd="0" destOrd="1" presId="urn:microsoft.com/office/officeart/2016/7/layout/LinearArrowProcessNumbered"/>
    <dgm:cxn modelId="{76BF9B59-4974-4856-8AD6-C89F97A74B7F}" type="presOf" srcId="{B6AC249C-668C-479E-B181-5B6176412217}" destId="{0F074EBB-5A1B-4012-BF4F-73C057F46F44}" srcOrd="0" destOrd="0" presId="urn:microsoft.com/office/officeart/2016/7/layout/LinearArrowProcessNumbered"/>
    <dgm:cxn modelId="{EE9E4F5A-A421-4383-B301-396B4AE58331}" srcId="{0287A12E-B977-44EE-BCF5-7C099F60EB13}" destId="{4F443F24-9701-49C0-963F-B42242BBC9F4}" srcOrd="0" destOrd="0" parTransId="{2C1682E3-B2A0-4968-A416-3D1AEE1CBE8E}" sibTransId="{12766380-F377-401A-BC82-008812CDB19E}"/>
    <dgm:cxn modelId="{B5952D82-C8EB-4909-9098-8FA47D9176F2}" type="presOf" srcId="{A1268144-7B34-4860-AB9E-B590E56931B6}" destId="{3A4CF50D-F99F-424D-B0C5-71841CCF4151}" srcOrd="0" destOrd="0" presId="urn:microsoft.com/office/officeart/2016/7/layout/LinearArrowProcessNumbered"/>
    <dgm:cxn modelId="{6D67D092-E9FA-41FE-BAD3-08B25D5B61C6}" srcId="{A1268144-7B34-4860-AB9E-B590E56931B6}" destId="{985C40F7-8BFA-480E-A89C-C38E7E7B28A5}" srcOrd="0" destOrd="0" parTransId="{D2DCD5DF-920B-4B5E-995B-40868EDFC8E1}" sibTransId="{FFC5E7BE-B3F2-4E7E-86D5-109BB548EDC7}"/>
    <dgm:cxn modelId="{3EAAB29E-EEBC-469F-A85A-FF34FFC09C3E}" srcId="{B6AC249C-668C-479E-B181-5B6176412217}" destId="{AABC6344-869D-40C1-9421-14CFED798C6F}" srcOrd="3" destOrd="0" parTransId="{AAC789E0-CD0F-42A8-BAF3-2CDEE33131FF}" sibTransId="{D8CE8795-2E21-4014-8D5D-A17E7BC91EA4}"/>
    <dgm:cxn modelId="{0D3441AD-6096-41CD-98F5-F01B6E172140}" type="presOf" srcId="{4E7611B0-54C3-495A-9D42-FEE88814DE86}" destId="{D710438A-57AE-4EBC-AD30-6C97F626660A}" srcOrd="0" destOrd="0" presId="urn:microsoft.com/office/officeart/2016/7/layout/LinearArrowProcessNumbered"/>
    <dgm:cxn modelId="{35A39EB1-DBA9-4401-BFEC-D8736DA75E7A}" srcId="{B6AC249C-668C-479E-B181-5B6176412217}" destId="{9D680D36-4003-437D-A3FB-95C4652911E0}" srcOrd="2" destOrd="0" parTransId="{D449DB33-CE3C-4A08-8736-F27BC518B1B5}" sibTransId="{4E7611B0-54C3-495A-9D42-FEE88814DE86}"/>
    <dgm:cxn modelId="{328C62C9-4557-4CD3-A45F-A40E54D8B321}" srcId="{B6AC249C-668C-479E-B181-5B6176412217}" destId="{A1268144-7B34-4860-AB9E-B590E56931B6}" srcOrd="1" destOrd="0" parTransId="{D8478C35-655E-44EE-B048-0565E62C16D2}" sibTransId="{DEB20486-4A27-4EBD-A8BD-3E57613DF008}"/>
    <dgm:cxn modelId="{75BF27CD-08F4-4B54-AD58-C05045AD3A63}" type="presOf" srcId="{4F443F24-9701-49C0-963F-B42242BBC9F4}" destId="{D6CC26A4-F2D1-41EB-A4D2-5653FAD3F3EE}" srcOrd="0" destOrd="1" presId="urn:microsoft.com/office/officeart/2016/7/layout/LinearArrowProcessNumbered"/>
    <dgm:cxn modelId="{1D3427E4-EB28-4B4E-93FC-116E1F6041F2}" srcId="{B6AC249C-668C-479E-B181-5B6176412217}" destId="{0287A12E-B977-44EE-BCF5-7C099F60EB13}" srcOrd="0" destOrd="0" parTransId="{07BAAB61-0D1E-48FE-A4FD-95FD2DAADB69}" sibTransId="{D203D409-3E81-4503-89C4-E5C9F467B639}"/>
    <dgm:cxn modelId="{0FF548E9-5B49-47EB-B507-372083988017}" type="presOf" srcId="{0287A12E-B977-44EE-BCF5-7C099F60EB13}" destId="{D6CC26A4-F2D1-41EB-A4D2-5653FAD3F3EE}" srcOrd="0" destOrd="0" presId="urn:microsoft.com/office/officeart/2016/7/layout/LinearArrowProcessNumbered"/>
    <dgm:cxn modelId="{FD39BCEE-F4FF-4C7F-A90F-D266E35CFA40}" type="presOf" srcId="{DEB20486-4A27-4EBD-A8BD-3E57613DF008}" destId="{162E5F08-AC35-4EA4-86FF-FBEE42A4E958}" srcOrd="0" destOrd="0" presId="urn:microsoft.com/office/officeart/2016/7/layout/LinearArrowProcessNumbered"/>
    <dgm:cxn modelId="{984E175D-89B5-4F65-A68D-5F9F0B99DA86}" type="presParOf" srcId="{0F074EBB-5A1B-4012-BF4F-73C057F46F44}" destId="{F0FF46C7-0DA1-4A89-9904-C7642F5DFF55}" srcOrd="0" destOrd="0" presId="urn:microsoft.com/office/officeart/2016/7/layout/LinearArrowProcessNumbered"/>
    <dgm:cxn modelId="{EDF6BD31-37C1-4150-A10F-8C1751A78E92}" type="presParOf" srcId="{F0FF46C7-0DA1-4A89-9904-C7642F5DFF55}" destId="{523144AF-914F-40CA-8E32-E532D860113D}" srcOrd="0" destOrd="0" presId="urn:microsoft.com/office/officeart/2016/7/layout/LinearArrowProcessNumbered"/>
    <dgm:cxn modelId="{BEE99199-5E47-4FBE-B8F8-084C77B0D63C}" type="presParOf" srcId="{F0FF46C7-0DA1-4A89-9904-C7642F5DFF55}" destId="{6E6ECFB4-8636-40BD-86FF-0DDBBB7ACE2C}" srcOrd="1" destOrd="0" presId="urn:microsoft.com/office/officeart/2016/7/layout/LinearArrowProcessNumbered"/>
    <dgm:cxn modelId="{5A9266C1-912A-4631-B88F-816D747DF39B}" type="presParOf" srcId="{6E6ECFB4-8636-40BD-86FF-0DDBBB7ACE2C}" destId="{F023DF67-28A8-47B0-B36D-154E89EB0EBC}" srcOrd="0" destOrd="0" presId="urn:microsoft.com/office/officeart/2016/7/layout/LinearArrowProcessNumbered"/>
    <dgm:cxn modelId="{3D86317F-DD47-4808-8B3A-5911F4ECD7FC}" type="presParOf" srcId="{6E6ECFB4-8636-40BD-86FF-0DDBBB7ACE2C}" destId="{CC61C125-6F5B-4648-BAF4-F07AE3264607}" srcOrd="1" destOrd="0" presId="urn:microsoft.com/office/officeart/2016/7/layout/LinearArrowProcessNumbered"/>
    <dgm:cxn modelId="{4FA11964-BF7C-4F2F-A49D-D32D2A529CA0}" type="presParOf" srcId="{6E6ECFB4-8636-40BD-86FF-0DDBBB7ACE2C}" destId="{04DC66DC-AC93-498F-8F92-1C0D4D60477B}" srcOrd="2" destOrd="0" presId="urn:microsoft.com/office/officeart/2016/7/layout/LinearArrowProcessNumbered"/>
    <dgm:cxn modelId="{D5DED0B4-9E8A-4FD6-AE59-EEEEB8866548}" type="presParOf" srcId="{6E6ECFB4-8636-40BD-86FF-0DDBBB7ACE2C}" destId="{7951465E-632D-4E35-9150-7B9673B1FFE4}" srcOrd="3" destOrd="0" presId="urn:microsoft.com/office/officeart/2016/7/layout/LinearArrowProcessNumbered"/>
    <dgm:cxn modelId="{21469AFE-1831-4336-8A3A-36DA181B4BC1}" type="presParOf" srcId="{F0FF46C7-0DA1-4A89-9904-C7642F5DFF55}" destId="{D6CC26A4-F2D1-41EB-A4D2-5653FAD3F3EE}" srcOrd="2" destOrd="0" presId="urn:microsoft.com/office/officeart/2016/7/layout/LinearArrowProcessNumbered"/>
    <dgm:cxn modelId="{CB479268-5D7B-4507-86A3-9730AF085E35}" type="presParOf" srcId="{0F074EBB-5A1B-4012-BF4F-73C057F46F44}" destId="{7739EC8C-5727-4D59-AD8F-FD0A1233D7FB}" srcOrd="1" destOrd="0" presId="urn:microsoft.com/office/officeart/2016/7/layout/LinearArrowProcessNumbered"/>
    <dgm:cxn modelId="{A4321CB4-621A-4660-A60F-300C79968A6E}" type="presParOf" srcId="{0F074EBB-5A1B-4012-BF4F-73C057F46F44}" destId="{796DCA3D-CC49-47C4-B51B-33E89843E90E}" srcOrd="2" destOrd="0" presId="urn:microsoft.com/office/officeart/2016/7/layout/LinearArrowProcessNumbered"/>
    <dgm:cxn modelId="{6B4A92A5-E3D1-494C-A27B-62AD18A16148}" type="presParOf" srcId="{796DCA3D-CC49-47C4-B51B-33E89843E90E}" destId="{58F0E01E-F417-463F-B4DC-D095C74AF9BC}" srcOrd="0" destOrd="0" presId="urn:microsoft.com/office/officeart/2016/7/layout/LinearArrowProcessNumbered"/>
    <dgm:cxn modelId="{46FBA00A-C7BC-4680-8724-ECA1CEB9902C}" type="presParOf" srcId="{796DCA3D-CC49-47C4-B51B-33E89843E90E}" destId="{4870F23D-C8CE-46AE-B0CC-B54CEFA6C90C}" srcOrd="1" destOrd="0" presId="urn:microsoft.com/office/officeart/2016/7/layout/LinearArrowProcessNumbered"/>
    <dgm:cxn modelId="{82E0A712-6D6C-4BBB-B99B-432030BA31BF}" type="presParOf" srcId="{4870F23D-C8CE-46AE-B0CC-B54CEFA6C90C}" destId="{879F6183-3022-4E13-BF96-C47A960FC0DA}" srcOrd="0" destOrd="0" presId="urn:microsoft.com/office/officeart/2016/7/layout/LinearArrowProcessNumbered"/>
    <dgm:cxn modelId="{EE1D6779-DE58-4139-8D47-1CA6B4F8D8A5}" type="presParOf" srcId="{4870F23D-C8CE-46AE-B0CC-B54CEFA6C90C}" destId="{3BF81682-6596-4031-9D3C-FFD449E7C09A}" srcOrd="1" destOrd="0" presId="urn:microsoft.com/office/officeart/2016/7/layout/LinearArrowProcessNumbered"/>
    <dgm:cxn modelId="{9FC32E26-C103-4FDA-B41A-6734BBE326BD}" type="presParOf" srcId="{4870F23D-C8CE-46AE-B0CC-B54CEFA6C90C}" destId="{162E5F08-AC35-4EA4-86FF-FBEE42A4E958}" srcOrd="2" destOrd="0" presId="urn:microsoft.com/office/officeart/2016/7/layout/LinearArrowProcessNumbered"/>
    <dgm:cxn modelId="{84DF7BF7-09B8-4EE5-98BD-C90BF623B87E}" type="presParOf" srcId="{4870F23D-C8CE-46AE-B0CC-B54CEFA6C90C}" destId="{3F441FAB-5060-41ED-AA5D-12CB1CA90D7B}" srcOrd="3" destOrd="0" presId="urn:microsoft.com/office/officeart/2016/7/layout/LinearArrowProcessNumbered"/>
    <dgm:cxn modelId="{A1D9A46E-9860-4601-9581-D2F61E8D3F30}" type="presParOf" srcId="{796DCA3D-CC49-47C4-B51B-33E89843E90E}" destId="{3A4CF50D-F99F-424D-B0C5-71841CCF4151}" srcOrd="2" destOrd="0" presId="urn:microsoft.com/office/officeart/2016/7/layout/LinearArrowProcessNumbered"/>
    <dgm:cxn modelId="{88120114-8846-424F-BD94-05978AEA3052}" type="presParOf" srcId="{0F074EBB-5A1B-4012-BF4F-73C057F46F44}" destId="{923B6D68-7DA1-4E19-9E72-C23C2C55EBF3}" srcOrd="3" destOrd="0" presId="urn:microsoft.com/office/officeart/2016/7/layout/LinearArrowProcessNumbered"/>
    <dgm:cxn modelId="{7CC1E4DB-8D3E-4FBB-A973-6D7065EEE907}" type="presParOf" srcId="{0F074EBB-5A1B-4012-BF4F-73C057F46F44}" destId="{899CF6F3-F2B9-4EEE-94C4-D631D0EFD2CB}" srcOrd="4" destOrd="0" presId="urn:microsoft.com/office/officeart/2016/7/layout/LinearArrowProcessNumbered"/>
    <dgm:cxn modelId="{45E6107C-A8B8-4606-9023-BFB67B981ECC}" type="presParOf" srcId="{899CF6F3-F2B9-4EEE-94C4-D631D0EFD2CB}" destId="{1AC388FD-9B3E-43B0-9708-AD4E08FB9F6A}" srcOrd="0" destOrd="0" presId="urn:microsoft.com/office/officeart/2016/7/layout/LinearArrowProcessNumbered"/>
    <dgm:cxn modelId="{FD82FDF5-5F5B-4537-BE9E-D031E31FB0CD}" type="presParOf" srcId="{899CF6F3-F2B9-4EEE-94C4-D631D0EFD2CB}" destId="{E703977C-3A28-4481-BC30-BD594B018606}" srcOrd="1" destOrd="0" presId="urn:microsoft.com/office/officeart/2016/7/layout/LinearArrowProcessNumbered"/>
    <dgm:cxn modelId="{652A2941-889A-4D72-B8CD-FCB643A5DA6C}" type="presParOf" srcId="{E703977C-3A28-4481-BC30-BD594B018606}" destId="{42D452CC-0109-4786-87EE-550507FC02A7}" srcOrd="0" destOrd="0" presId="urn:microsoft.com/office/officeart/2016/7/layout/LinearArrowProcessNumbered"/>
    <dgm:cxn modelId="{16791F10-B954-4454-9C1A-AF82E1A84195}" type="presParOf" srcId="{E703977C-3A28-4481-BC30-BD594B018606}" destId="{B12DEA12-B459-4ADE-8F7D-0575C5C4F7D1}" srcOrd="1" destOrd="0" presId="urn:microsoft.com/office/officeart/2016/7/layout/LinearArrowProcessNumbered"/>
    <dgm:cxn modelId="{A31778A2-5867-4D4D-824A-025EDD06C4F2}" type="presParOf" srcId="{E703977C-3A28-4481-BC30-BD594B018606}" destId="{D710438A-57AE-4EBC-AD30-6C97F626660A}" srcOrd="2" destOrd="0" presId="urn:microsoft.com/office/officeart/2016/7/layout/LinearArrowProcessNumbered"/>
    <dgm:cxn modelId="{83D56070-F5C8-4A87-A9D0-FEB48BBA5E2C}" type="presParOf" srcId="{E703977C-3A28-4481-BC30-BD594B018606}" destId="{0990E71E-DF18-408B-9BD7-65F0E3C8C033}" srcOrd="3" destOrd="0" presId="urn:microsoft.com/office/officeart/2016/7/layout/LinearArrowProcessNumbered"/>
    <dgm:cxn modelId="{1C6CF7A6-3EE0-4653-A44B-AA314816B266}" type="presParOf" srcId="{899CF6F3-F2B9-4EEE-94C4-D631D0EFD2CB}" destId="{3BAFE42B-35DD-45DD-B09C-526CB619C4E1}" srcOrd="2" destOrd="0" presId="urn:microsoft.com/office/officeart/2016/7/layout/LinearArrowProcessNumbered"/>
    <dgm:cxn modelId="{9BC3DA96-5165-4BA8-882C-4CB5AE1D6F10}" type="presParOf" srcId="{0F074EBB-5A1B-4012-BF4F-73C057F46F44}" destId="{F8034042-713A-4A08-BA3B-778C7D459864}" srcOrd="5" destOrd="0" presId="urn:microsoft.com/office/officeart/2016/7/layout/LinearArrowProcessNumbered"/>
    <dgm:cxn modelId="{8362FC58-93B1-48A7-A830-89FBC9BAEB9D}" type="presParOf" srcId="{0F074EBB-5A1B-4012-BF4F-73C057F46F44}" destId="{DBBF712C-5EB7-46FA-B399-146D298F57DA}" srcOrd="6" destOrd="0" presId="urn:microsoft.com/office/officeart/2016/7/layout/LinearArrowProcessNumbered"/>
    <dgm:cxn modelId="{AB36B232-7978-4797-B56F-3B89B02D976D}" type="presParOf" srcId="{DBBF712C-5EB7-46FA-B399-146D298F57DA}" destId="{6F739C6A-5A4F-4BB5-AF2E-9438A9FB5EC7}" srcOrd="0" destOrd="0" presId="urn:microsoft.com/office/officeart/2016/7/layout/LinearArrowProcessNumbered"/>
    <dgm:cxn modelId="{9CF7A516-FCF4-4120-9ABA-71F3B2F7194D}" type="presParOf" srcId="{DBBF712C-5EB7-46FA-B399-146D298F57DA}" destId="{EF4C0D6C-4DC9-432B-B745-0987BE74DCED}" srcOrd="1" destOrd="0" presId="urn:microsoft.com/office/officeart/2016/7/layout/LinearArrowProcessNumbered"/>
    <dgm:cxn modelId="{DB9B978E-75FD-4691-809B-2C311E29A5F4}" type="presParOf" srcId="{EF4C0D6C-4DC9-432B-B745-0987BE74DCED}" destId="{F73D6CE8-1571-4C80-B7BD-BBA404C594FD}" srcOrd="0" destOrd="0" presId="urn:microsoft.com/office/officeart/2016/7/layout/LinearArrowProcessNumbered"/>
    <dgm:cxn modelId="{1C2D4472-91BF-4AD5-8A05-98B3EA635AD3}" type="presParOf" srcId="{EF4C0D6C-4DC9-432B-B745-0987BE74DCED}" destId="{AA7487F8-8DF7-461E-BF93-11E333A62253}" srcOrd="1" destOrd="0" presId="urn:microsoft.com/office/officeart/2016/7/layout/LinearArrowProcessNumbered"/>
    <dgm:cxn modelId="{AA65BC07-7984-445B-B1C4-44BE770D746C}" type="presParOf" srcId="{EF4C0D6C-4DC9-432B-B745-0987BE74DCED}" destId="{ABE781F9-5BE9-4736-B169-ABA586016FD0}" srcOrd="2" destOrd="0" presId="urn:microsoft.com/office/officeart/2016/7/layout/LinearArrowProcessNumbered"/>
    <dgm:cxn modelId="{5A2CF505-5894-45A7-9B00-FB4CDFA62B85}" type="presParOf" srcId="{EF4C0D6C-4DC9-432B-B745-0987BE74DCED}" destId="{D2E6FECE-3DFB-49D3-8AC8-2B03D6EA4A23}" srcOrd="3" destOrd="0" presId="urn:microsoft.com/office/officeart/2016/7/layout/LinearArrowProcessNumbered"/>
    <dgm:cxn modelId="{1D5F9631-7ACF-4FF5-BA41-947A3310FA4E}" type="presParOf" srcId="{DBBF712C-5EB7-46FA-B399-146D298F57DA}" destId="{FB867403-E0A4-45C9-BA6C-6B7C3D4DF9E1}"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3DF67-28A8-47B0-B36D-154E89EB0EBC}">
      <dsp:nvSpPr>
        <dsp:cNvPr id="0" name=""/>
        <dsp:cNvSpPr/>
      </dsp:nvSpPr>
      <dsp:spPr>
        <a:xfrm>
          <a:off x="1314449" y="1110655"/>
          <a:ext cx="1051560"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61C125-6F5B-4648-BAF4-F07AE3264607}">
      <dsp:nvSpPr>
        <dsp:cNvPr id="0" name=""/>
        <dsp:cNvSpPr/>
      </dsp:nvSpPr>
      <dsp:spPr>
        <a:xfrm>
          <a:off x="2429103" y="1022357"/>
          <a:ext cx="120929" cy="227084"/>
        </a:xfrm>
        <a:prstGeom prst="chevron">
          <a:avLst>
            <a:gd name="adj" fmla="val 90000"/>
          </a:avLst>
        </a:prstGeom>
        <a:solidFill>
          <a:schemeClr val="accent5">
            <a:tint val="40000"/>
            <a:alpha val="90000"/>
            <a:hueOff val="-612706"/>
            <a:satOff val="-2076"/>
            <a:lumOff val="-266"/>
            <a:alphaOff val="0"/>
          </a:schemeClr>
        </a:solidFill>
        <a:ln w="12700" cap="flat" cmpd="sng" algn="ctr">
          <a:solidFill>
            <a:schemeClr val="accent5">
              <a:tint val="40000"/>
              <a:alpha val="90000"/>
              <a:hueOff val="-612706"/>
              <a:satOff val="-2076"/>
              <a:lumOff val="-266"/>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C66DC-AC93-498F-8F92-1C0D4D60477B}">
      <dsp:nvSpPr>
        <dsp:cNvPr id="0" name=""/>
        <dsp:cNvSpPr/>
      </dsp:nvSpPr>
      <dsp:spPr>
        <a:xfrm>
          <a:off x="634866" y="562552"/>
          <a:ext cx="1096277" cy="109627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Weiss Std" panose="0204050205050B020303" pitchFamily="18" charset="0"/>
            </a:rPr>
            <a:t>1</a:t>
          </a:r>
        </a:p>
      </dsp:txBody>
      <dsp:txXfrm>
        <a:off x="795412" y="723098"/>
        <a:ext cx="775185" cy="775185"/>
      </dsp:txXfrm>
    </dsp:sp>
    <dsp:sp modelId="{D6CC26A4-F2D1-41EB-A4D2-5653FAD3F3EE}">
      <dsp:nvSpPr>
        <dsp:cNvPr id="0" name=""/>
        <dsp:cNvSpPr/>
      </dsp:nvSpPr>
      <dsp:spPr>
        <a:xfrm>
          <a:off x="0" y="1824427"/>
          <a:ext cx="2366010" cy="1965600"/>
        </a:xfrm>
        <a:prstGeom prst="upArrowCallout">
          <a:avLst>
            <a:gd name="adj1" fmla="val 50000"/>
            <a:gd name="adj2" fmla="val 20000"/>
            <a:gd name="adj3" fmla="val 20000"/>
            <a:gd name="adj4" fmla="val 100000"/>
          </a:avLst>
        </a:prstGeom>
        <a:solidFill>
          <a:schemeClr val="accent5">
            <a:tint val="40000"/>
            <a:alpha val="90000"/>
            <a:hueOff val="-1225411"/>
            <a:satOff val="-4151"/>
            <a:lumOff val="-532"/>
            <a:alphaOff val="0"/>
          </a:schemeClr>
        </a:solidFill>
        <a:ln w="12700" cap="flat" cmpd="sng" algn="ctr">
          <a:solidFill>
            <a:schemeClr val="accent5">
              <a:tint val="40000"/>
              <a:alpha val="90000"/>
              <a:hueOff val="-1225411"/>
              <a:satOff val="-4151"/>
              <a:lumOff val="-5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roxima Nova" panose="02000506030000020004" pitchFamily="2" charset="0"/>
            </a:rPr>
            <a:t>Step 1</a:t>
          </a:r>
        </a:p>
        <a:p>
          <a:pPr marL="228600" lvl="1" indent="-228600" algn="l" defTabSz="889000">
            <a:lnSpc>
              <a:spcPct val="90000"/>
            </a:lnSpc>
            <a:spcBef>
              <a:spcPct val="0"/>
            </a:spcBef>
            <a:spcAft>
              <a:spcPct val="15000"/>
            </a:spcAft>
            <a:buChar char="•"/>
          </a:pPr>
          <a:r>
            <a:rPr lang="en-US" sz="2000" kern="1200" dirty="0">
              <a:latin typeface="Proxima Nova" panose="02000506030000020004" pitchFamily="2" charset="0"/>
            </a:rPr>
            <a:t>Interrupt</a:t>
          </a:r>
        </a:p>
      </dsp:txBody>
      <dsp:txXfrm>
        <a:off x="0" y="2217547"/>
        <a:ext cx="2366010" cy="1572480"/>
      </dsp:txXfrm>
    </dsp:sp>
    <dsp:sp modelId="{879F6183-3022-4E13-BF96-C47A960FC0DA}">
      <dsp:nvSpPr>
        <dsp:cNvPr id="0" name=""/>
        <dsp:cNvSpPr/>
      </dsp:nvSpPr>
      <dsp:spPr>
        <a:xfrm>
          <a:off x="2628899" y="1110619"/>
          <a:ext cx="2366010" cy="71"/>
        </a:xfrm>
        <a:prstGeom prst="rect">
          <a:avLst/>
        </a:prstGeom>
        <a:solidFill>
          <a:schemeClr val="accent5">
            <a:tint val="40000"/>
            <a:alpha val="90000"/>
            <a:hueOff val="-1838117"/>
            <a:satOff val="-6227"/>
            <a:lumOff val="-799"/>
            <a:alphaOff val="0"/>
          </a:schemeClr>
        </a:solidFill>
        <a:ln w="12700" cap="flat" cmpd="sng" algn="ctr">
          <a:solidFill>
            <a:schemeClr val="accent5">
              <a:tint val="40000"/>
              <a:alpha val="90000"/>
              <a:hueOff val="-1838117"/>
              <a:satOff val="-6227"/>
              <a:lumOff val="-7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F81682-6596-4031-9D3C-FFD449E7C09A}">
      <dsp:nvSpPr>
        <dsp:cNvPr id="0" name=""/>
        <dsp:cNvSpPr/>
      </dsp:nvSpPr>
      <dsp:spPr>
        <a:xfrm>
          <a:off x="5058003" y="1022324"/>
          <a:ext cx="120929" cy="227130"/>
        </a:xfrm>
        <a:prstGeom prst="chevron">
          <a:avLst>
            <a:gd name="adj" fmla="val 90000"/>
          </a:avLst>
        </a:prstGeom>
        <a:solidFill>
          <a:schemeClr val="accent5">
            <a:tint val="40000"/>
            <a:alpha val="90000"/>
            <a:hueOff val="-2450823"/>
            <a:satOff val="-8303"/>
            <a:lumOff val="-1065"/>
            <a:alphaOff val="0"/>
          </a:schemeClr>
        </a:solidFill>
        <a:ln w="12700" cap="flat" cmpd="sng" algn="ctr">
          <a:solidFill>
            <a:schemeClr val="accent5">
              <a:tint val="40000"/>
              <a:alpha val="90000"/>
              <a:hueOff val="-2450823"/>
              <a:satOff val="-8303"/>
              <a:lumOff val="-10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2E5F08-AC35-4EA4-86FF-FBEE42A4E958}">
      <dsp:nvSpPr>
        <dsp:cNvPr id="0" name=""/>
        <dsp:cNvSpPr/>
      </dsp:nvSpPr>
      <dsp:spPr>
        <a:xfrm>
          <a:off x="3263766" y="562516"/>
          <a:ext cx="1096277" cy="1096277"/>
        </a:xfrm>
        <a:prstGeom prst="ellips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Weiss Std" panose="0204050205050B020303" pitchFamily="18" charset="0"/>
            </a:rPr>
            <a:t>2</a:t>
          </a:r>
        </a:p>
      </dsp:txBody>
      <dsp:txXfrm>
        <a:off x="3424312" y="723062"/>
        <a:ext cx="775185" cy="775185"/>
      </dsp:txXfrm>
    </dsp:sp>
    <dsp:sp modelId="{3A4CF50D-F99F-424D-B0C5-71841CCF4151}">
      <dsp:nvSpPr>
        <dsp:cNvPr id="0" name=""/>
        <dsp:cNvSpPr/>
      </dsp:nvSpPr>
      <dsp:spPr>
        <a:xfrm>
          <a:off x="2628899" y="1824388"/>
          <a:ext cx="2366010" cy="1965600"/>
        </a:xfrm>
        <a:prstGeom prst="upArrowCallout">
          <a:avLst>
            <a:gd name="adj1" fmla="val 50000"/>
            <a:gd name="adj2" fmla="val 20000"/>
            <a:gd name="adj3" fmla="val 20000"/>
            <a:gd name="adj4" fmla="val 100000"/>
          </a:avLst>
        </a:prstGeom>
        <a:solidFill>
          <a:schemeClr val="accent5">
            <a:tint val="40000"/>
            <a:alpha val="90000"/>
            <a:hueOff val="-3063528"/>
            <a:satOff val="-10378"/>
            <a:lumOff val="-1331"/>
            <a:alphaOff val="0"/>
          </a:schemeClr>
        </a:solidFill>
        <a:ln w="12700" cap="flat" cmpd="sng" algn="ctr">
          <a:solidFill>
            <a:schemeClr val="accent5">
              <a:tint val="40000"/>
              <a:alpha val="90000"/>
              <a:hueOff val="-3063528"/>
              <a:satOff val="-10378"/>
              <a:lumOff val="-13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roxima Nova" panose="02000506030000020004" pitchFamily="2" charset="0"/>
            </a:rPr>
            <a:t>Step 2</a:t>
          </a:r>
        </a:p>
        <a:p>
          <a:pPr marL="228600" lvl="1" indent="-228600" algn="l" defTabSz="889000">
            <a:lnSpc>
              <a:spcPct val="90000"/>
            </a:lnSpc>
            <a:spcBef>
              <a:spcPct val="0"/>
            </a:spcBef>
            <a:spcAft>
              <a:spcPct val="15000"/>
            </a:spcAft>
            <a:buChar char="•"/>
          </a:pPr>
          <a:r>
            <a:rPr lang="en-US" sz="2000" kern="1200" dirty="0">
              <a:latin typeface="Proxima Nova" panose="02000506030000020004" pitchFamily="2" charset="0"/>
            </a:rPr>
            <a:t>Ensure Safety</a:t>
          </a:r>
        </a:p>
      </dsp:txBody>
      <dsp:txXfrm>
        <a:off x="2628899" y="2217508"/>
        <a:ext cx="2366010" cy="1572480"/>
      </dsp:txXfrm>
    </dsp:sp>
    <dsp:sp modelId="{42D452CC-0109-4786-87EE-550507FC02A7}">
      <dsp:nvSpPr>
        <dsp:cNvPr id="0" name=""/>
        <dsp:cNvSpPr/>
      </dsp:nvSpPr>
      <dsp:spPr>
        <a:xfrm>
          <a:off x="5257800" y="1110636"/>
          <a:ext cx="2366010" cy="72"/>
        </a:xfrm>
        <a:prstGeom prst="rect">
          <a:avLst/>
        </a:prstGeom>
        <a:solidFill>
          <a:schemeClr val="accent5">
            <a:tint val="40000"/>
            <a:alpha val="90000"/>
            <a:hueOff val="-3676234"/>
            <a:satOff val="-12454"/>
            <a:lumOff val="-1597"/>
            <a:alphaOff val="0"/>
          </a:schemeClr>
        </a:solidFill>
        <a:ln w="12700" cap="flat" cmpd="sng" algn="ctr">
          <a:solidFill>
            <a:schemeClr val="accent5">
              <a:tint val="40000"/>
              <a:alpha val="90000"/>
              <a:hueOff val="-3676234"/>
              <a:satOff val="-12454"/>
              <a:lumOff val="-1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2DEA12-B459-4ADE-8F7D-0575C5C4F7D1}">
      <dsp:nvSpPr>
        <dsp:cNvPr id="0" name=""/>
        <dsp:cNvSpPr/>
      </dsp:nvSpPr>
      <dsp:spPr>
        <a:xfrm>
          <a:off x="7686903" y="1022338"/>
          <a:ext cx="120929" cy="227143"/>
        </a:xfrm>
        <a:prstGeom prst="chevron">
          <a:avLst>
            <a:gd name="adj" fmla="val 90000"/>
          </a:avLst>
        </a:prstGeom>
        <a:solidFill>
          <a:schemeClr val="accent5">
            <a:tint val="40000"/>
            <a:alpha val="90000"/>
            <a:hueOff val="-4288939"/>
            <a:satOff val="-14529"/>
            <a:lumOff val="-1863"/>
            <a:alphaOff val="0"/>
          </a:schemeClr>
        </a:solidFill>
        <a:ln w="12700" cap="flat" cmpd="sng" algn="ctr">
          <a:solidFill>
            <a:schemeClr val="accent5">
              <a:tint val="40000"/>
              <a:alpha val="90000"/>
              <a:hueOff val="-4288939"/>
              <a:satOff val="-14529"/>
              <a:lumOff val="-1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0438A-57AE-4EBC-AD30-6C97F626660A}">
      <dsp:nvSpPr>
        <dsp:cNvPr id="0" name=""/>
        <dsp:cNvSpPr/>
      </dsp:nvSpPr>
      <dsp:spPr>
        <a:xfrm>
          <a:off x="5892666" y="562533"/>
          <a:ext cx="1096277" cy="1096277"/>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Weiss Std" panose="0204050205050B020303" pitchFamily="18" charset="0"/>
            </a:rPr>
            <a:t>3</a:t>
          </a:r>
        </a:p>
      </dsp:txBody>
      <dsp:txXfrm>
        <a:off x="6053212" y="723079"/>
        <a:ext cx="775185" cy="775185"/>
      </dsp:txXfrm>
    </dsp:sp>
    <dsp:sp modelId="{3BAFE42B-35DD-45DD-B09C-526CB619C4E1}">
      <dsp:nvSpPr>
        <dsp:cNvPr id="0" name=""/>
        <dsp:cNvSpPr/>
      </dsp:nvSpPr>
      <dsp:spPr>
        <a:xfrm>
          <a:off x="5257800" y="1824427"/>
          <a:ext cx="2366010" cy="1965600"/>
        </a:xfrm>
        <a:prstGeom prst="upArrowCallout">
          <a:avLst>
            <a:gd name="adj1" fmla="val 50000"/>
            <a:gd name="adj2" fmla="val 20000"/>
            <a:gd name="adj3" fmla="val 20000"/>
            <a:gd name="adj4" fmla="val 100000"/>
          </a:avLst>
        </a:prstGeom>
        <a:solidFill>
          <a:schemeClr val="accent5">
            <a:tint val="40000"/>
            <a:alpha val="90000"/>
            <a:hueOff val="-4901646"/>
            <a:satOff val="-16605"/>
            <a:lumOff val="-2129"/>
            <a:alphaOff val="0"/>
          </a:schemeClr>
        </a:solidFill>
        <a:ln w="12700" cap="flat" cmpd="sng" algn="ctr">
          <a:solidFill>
            <a:schemeClr val="accent5">
              <a:tint val="40000"/>
              <a:alpha val="90000"/>
              <a:hueOff val="-4901646"/>
              <a:satOff val="-16605"/>
              <a:lumOff val="-21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roxima Nova" panose="02000506030000020004" pitchFamily="2" charset="0"/>
            </a:rPr>
            <a:t>Step 3</a:t>
          </a:r>
        </a:p>
        <a:p>
          <a:pPr marL="228600" lvl="1" indent="-228600" algn="l" defTabSz="889000">
            <a:lnSpc>
              <a:spcPct val="90000"/>
            </a:lnSpc>
            <a:spcBef>
              <a:spcPct val="0"/>
            </a:spcBef>
            <a:spcAft>
              <a:spcPct val="15000"/>
            </a:spcAft>
            <a:buChar char="•"/>
          </a:pPr>
          <a:r>
            <a:rPr lang="en-US" sz="2000" kern="1200" dirty="0">
              <a:latin typeface="Proxima Nova" panose="02000506030000020004" pitchFamily="2" charset="0"/>
            </a:rPr>
            <a:t>Notify</a:t>
          </a:r>
        </a:p>
      </dsp:txBody>
      <dsp:txXfrm>
        <a:off x="5257800" y="2217547"/>
        <a:ext cx="2366010" cy="1572480"/>
      </dsp:txXfrm>
    </dsp:sp>
    <dsp:sp modelId="{F73D6CE8-1571-4C80-B7BD-BBA404C594FD}">
      <dsp:nvSpPr>
        <dsp:cNvPr id="0" name=""/>
        <dsp:cNvSpPr/>
      </dsp:nvSpPr>
      <dsp:spPr>
        <a:xfrm>
          <a:off x="7886700" y="1110636"/>
          <a:ext cx="1183005" cy="72"/>
        </a:xfrm>
        <a:prstGeom prst="rect">
          <a:avLst/>
        </a:prstGeom>
        <a:solidFill>
          <a:schemeClr val="accent5">
            <a:tint val="40000"/>
            <a:alpha val="90000"/>
            <a:hueOff val="-5514351"/>
            <a:satOff val="-18681"/>
            <a:lumOff val="-2396"/>
            <a:alphaOff val="0"/>
          </a:schemeClr>
        </a:solidFill>
        <a:ln w="12700" cap="flat" cmpd="sng" algn="ctr">
          <a:solidFill>
            <a:schemeClr val="accent5">
              <a:tint val="40000"/>
              <a:alpha val="90000"/>
              <a:hueOff val="-5514351"/>
              <a:satOff val="-18681"/>
              <a:lumOff val="-23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781F9-5BE9-4736-B169-ABA586016FD0}">
      <dsp:nvSpPr>
        <dsp:cNvPr id="0" name=""/>
        <dsp:cNvSpPr/>
      </dsp:nvSpPr>
      <dsp:spPr>
        <a:xfrm>
          <a:off x="8521566" y="562533"/>
          <a:ext cx="1096277" cy="1096277"/>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Weiss Std" panose="0204050205050B020303" pitchFamily="18" charset="0"/>
            </a:rPr>
            <a:t>4</a:t>
          </a:r>
        </a:p>
      </dsp:txBody>
      <dsp:txXfrm>
        <a:off x="8682112" y="723079"/>
        <a:ext cx="775185" cy="775185"/>
      </dsp:txXfrm>
    </dsp:sp>
    <dsp:sp modelId="{FB867403-E0A4-45C9-BA6C-6B7C3D4DF9E1}">
      <dsp:nvSpPr>
        <dsp:cNvPr id="0" name=""/>
        <dsp:cNvSpPr/>
      </dsp:nvSpPr>
      <dsp:spPr>
        <a:xfrm>
          <a:off x="7886700" y="1824427"/>
          <a:ext cx="2366010" cy="1965600"/>
        </a:xfrm>
        <a:prstGeom prst="upArrowCallout">
          <a:avLst>
            <a:gd name="adj1" fmla="val 50000"/>
            <a:gd name="adj2" fmla="val 20000"/>
            <a:gd name="adj3" fmla="val 20000"/>
            <a:gd name="adj4" fmla="val 10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roxima Nova" panose="02000506030000020004" pitchFamily="2" charset="0"/>
            </a:rPr>
            <a:t>Step 4</a:t>
          </a:r>
        </a:p>
        <a:p>
          <a:pPr marL="228600" lvl="1" indent="-228600" algn="l" defTabSz="889000">
            <a:lnSpc>
              <a:spcPct val="90000"/>
            </a:lnSpc>
            <a:spcBef>
              <a:spcPct val="0"/>
            </a:spcBef>
            <a:spcAft>
              <a:spcPct val="15000"/>
            </a:spcAft>
            <a:buChar char="•"/>
          </a:pPr>
          <a:r>
            <a:rPr lang="en-US" sz="2000" kern="1200" dirty="0">
              <a:latin typeface="Proxima Nova" panose="02000506030000020004" pitchFamily="2" charset="0"/>
            </a:rPr>
            <a:t>Report</a:t>
          </a:r>
        </a:p>
      </dsp:txBody>
      <dsp:txXfrm>
        <a:off x="7886700" y="2217547"/>
        <a:ext cx="2366010" cy="157248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E4D42-6066-42D2-A00C-BE561B1E4597}"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EFFE5-4D21-4A3A-8830-98F47A77FF7B}" type="slidenum">
              <a:rPr lang="en-US" smtClean="0"/>
              <a:t>‹#›</a:t>
            </a:fld>
            <a:endParaRPr lang="en-US"/>
          </a:p>
        </p:txBody>
      </p:sp>
    </p:spTree>
    <p:extLst>
      <p:ext uri="{BB962C8B-B14F-4D97-AF65-F5344CB8AC3E}">
        <p14:creationId xmlns:p14="http://schemas.microsoft.com/office/powerpoint/2010/main" val="302848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discuss </a:t>
            </a:r>
            <a:r>
              <a:rPr lang="en-US" sz="1800">
                <a:effectLst/>
                <a:latin typeface="Calibri" panose="020F0502020204030204" pitchFamily="34" charset="0"/>
                <a:ea typeface="Calibri" panose="020F0502020204030204" pitchFamily="34" charset="0"/>
                <a:cs typeface="Times New Roman" panose="02020603050405020304" pitchFamily="18" charset="0"/>
              </a:rPr>
              <a:t>the Bullying course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the Safe Church, Safe Communities series. This course is offered on Praesidium Academy.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Introduce learners to the Safe Church, Safe Communities series if needed.  </a:t>
            </a:r>
          </a:p>
        </p:txBody>
      </p:sp>
      <p:sp>
        <p:nvSpPr>
          <p:cNvPr id="4" name="Slide Number Placeholder 3"/>
          <p:cNvSpPr>
            <a:spLocks noGrp="1"/>
          </p:cNvSpPr>
          <p:nvPr>
            <p:ph type="sldNum" sz="quarter" idx="5"/>
          </p:nvPr>
        </p:nvSpPr>
        <p:spPr/>
        <p:txBody>
          <a:bodyPr/>
          <a:lstStyle/>
          <a:p>
            <a:fld id="{BC4EFFE5-4D21-4A3A-8830-98F47A77FF7B}" type="slidenum">
              <a:rPr lang="en-US" smtClean="0"/>
              <a:t>1</a:t>
            </a:fld>
            <a:endParaRPr lang="en-US" dirty="0"/>
          </a:p>
        </p:txBody>
      </p:sp>
    </p:spTree>
    <p:extLst>
      <p:ext uri="{BB962C8B-B14F-4D97-AF65-F5344CB8AC3E}">
        <p14:creationId xmlns:p14="http://schemas.microsoft.com/office/powerpoint/2010/main" val="3346588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Preventing Bullying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Preventing bullying presents a unique challenge because it is difficult sometimes to witness the behavior. However, you still play an important role in preventing bullying incidents.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Educate those in your organization about the prevalence and severity of bullying.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 for possible indicators of bullying in individuals including: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decrease interest in device use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sudden withdrawal from others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loss of interest in activities the person usually enjoys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emotional changes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unwillingness to communicate.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you have an understanding of other types of bullying, we will learn about how to respond and report bullying.</a:t>
            </a: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10</a:t>
            </a:fld>
            <a:endParaRPr lang="en-US"/>
          </a:p>
        </p:txBody>
      </p:sp>
    </p:spTree>
    <p:extLst>
      <p:ext uri="{BB962C8B-B14F-4D97-AF65-F5344CB8AC3E}">
        <p14:creationId xmlns:p14="http://schemas.microsoft.com/office/powerpoint/2010/main" val="2111509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Is the Behavior Bullying?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Often individuals do not always know when they are bullied or do not want to acknowledge they are being bullied. They might feel depressed, but don’t know how to talk about it. Those with disabilities that affect how they think, learn, or interact with others might need a very detailed explanation about how to recognize bullying when it happens to themselves or others. </a:t>
            </a:r>
          </a:p>
          <a:p>
            <a:pPr marL="0" marR="0">
              <a:spcBef>
                <a:spcPts val="0"/>
              </a:spcBef>
              <a:spcAft>
                <a:spcPts val="0"/>
              </a:spcAft>
            </a:pPr>
            <a:endParaRPr lang="en-US" sz="18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Ask the group: “Why do people sometimes not want to acknowledge they are being bullied?” Discuss how to support individuals in those situations.</a:t>
            </a:r>
          </a:p>
        </p:txBody>
      </p:sp>
      <p:sp>
        <p:nvSpPr>
          <p:cNvPr id="4" name="Slide Number Placeholder 3"/>
          <p:cNvSpPr>
            <a:spLocks noGrp="1"/>
          </p:cNvSpPr>
          <p:nvPr>
            <p:ph type="sldNum" sz="quarter" idx="5"/>
          </p:nvPr>
        </p:nvSpPr>
        <p:spPr/>
        <p:txBody>
          <a:bodyPr/>
          <a:lstStyle/>
          <a:p>
            <a:fld id="{BC4EFFE5-4D21-4A3A-8830-98F47A77FF7B}" type="slidenum">
              <a:rPr lang="en-US" smtClean="0"/>
              <a:t>11</a:t>
            </a:fld>
            <a:endParaRPr lang="en-US"/>
          </a:p>
        </p:txBody>
      </p:sp>
    </p:spTree>
    <p:extLst>
      <p:ext uri="{BB962C8B-B14F-4D97-AF65-F5344CB8AC3E}">
        <p14:creationId xmlns:p14="http://schemas.microsoft.com/office/powerpoint/2010/main" val="304606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Identifying Bullying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can you identify if the behavior is bullying? Bullying often involves two defining characteristics that make it a recurring problem for any individuals targeted. </a:t>
            </a:r>
          </a:p>
          <a:p>
            <a:pPr marL="0" marR="0">
              <a:lnSpc>
                <a:spcPct val="107000"/>
              </a:lnSpc>
              <a:spcBef>
                <a:spcPts val="0"/>
              </a:spcBef>
              <a:spcAft>
                <a:spcPts val="800"/>
              </a:spcAft>
            </a:pPr>
            <a:r>
              <a:rPr lang="en-US" sz="1800" i="1" u="sng" dirty="0">
                <a:effectLst/>
                <a:latin typeface="Calibri" panose="020F0502020204030204" pitchFamily="34" charset="0"/>
                <a:ea typeface="Calibri" panose="020F0502020204030204" pitchFamily="34" charset="0"/>
                <a:cs typeface="Times New Roman" panose="02020603050405020304" pitchFamily="18" charset="0"/>
              </a:rPr>
              <a:t>Power Imbalance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Bullying typically involves a real or perceived power imbalance.</a:t>
            </a:r>
          </a:p>
          <a:p>
            <a:pPr marL="0" marR="0">
              <a:lnSpc>
                <a:spcPct val="107000"/>
              </a:lnSpc>
              <a:spcBef>
                <a:spcPts val="0"/>
              </a:spcBef>
              <a:spcAft>
                <a:spcPts val="800"/>
              </a:spcAft>
            </a:pPr>
            <a:r>
              <a:rPr lang="en-US" sz="1800" i="1" u="sng" dirty="0">
                <a:effectLst/>
                <a:latin typeface="Calibri" panose="020F0502020204030204" pitchFamily="34" charset="0"/>
                <a:ea typeface="Calibri" panose="020F0502020204030204" pitchFamily="34" charset="0"/>
                <a:cs typeface="Times New Roman" panose="02020603050405020304" pitchFamily="18" charset="0"/>
              </a:rPr>
              <a:t>Repeated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behavior is usually repeated or has the potential to be repeated over time toward the same victim or victims.</a:t>
            </a:r>
          </a:p>
          <a:p>
            <a:pPr marL="0" marR="0">
              <a:spcBef>
                <a:spcPts val="0"/>
              </a:spcBef>
              <a:spcAft>
                <a:spcPts val="0"/>
              </a:spcAft>
            </a:pPr>
            <a:endParaRPr lang="en-US" sz="18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12</a:t>
            </a:fld>
            <a:endParaRPr lang="en-US"/>
          </a:p>
        </p:txBody>
      </p:sp>
    </p:spTree>
    <p:extLst>
      <p:ext uri="{BB962C8B-B14F-4D97-AF65-F5344CB8AC3E}">
        <p14:creationId xmlns:p14="http://schemas.microsoft.com/office/powerpoint/2010/main" val="391656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Responding &amp; Reporting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steps you’ll want to take to respond to and report incidents of bullying. Remember – depending on your role your response may vary, but it’s important to take action and report if you witness or suspect bullying.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1. Interrupt.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Interrupting may be as simple as calling someone over who looked like they were in an uncomfortable situation. Sometimes you may hear about an incident and though you may not be able to interrupt at that point, you can still ensure safety of the person who is reporting the information to you. Do not dismiss any incident as gossip or false rumors.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2. Ensure Safety.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Ensuring safety is about making sure someone is not left alone with or has to have contact with anyone that has made them feel uncomfortable. For example, after interrupting the situation, stay with the person until you are able to locate their guardian.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3. Notify.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witnessed, suspected, or disclosed abuse, neglect, or incident of a boundary violation or bullying, should involve some level of notification. Even if you are unsure that what you saw, heard, or suspected is a true violation or abuse, notifying someone in charge will help to discern and make it possible to monitor suspicious behaviors or potentially link someone to repeated incidents.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4. Report.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a member of The Episcopal Church, you always have a moral responsibility to report </a:t>
            </a:r>
          </a:p>
          <a:p>
            <a:endParaRPr lang="en-US" sz="18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13</a:t>
            </a:fld>
            <a:endParaRPr lang="en-US"/>
          </a:p>
        </p:txBody>
      </p:sp>
    </p:spTree>
    <p:extLst>
      <p:ext uri="{BB962C8B-B14F-4D97-AF65-F5344CB8AC3E}">
        <p14:creationId xmlns:p14="http://schemas.microsoft.com/office/powerpoint/2010/main" val="881826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Responding &amp; Reporting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steps you’ll want to take to respond to and report incidents of bullying. Remember – depending on your role your response may vary, but it’s important to take action and report if you witness or suspect bullying.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1. Interrupt.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Interrupting may be as simple as calling someone over who looked like they were in an uncomfortable situation. Sometimes you may hear about an incident and though you may not be able to interrupt at that point, you can still ensure safety of the person who is reporting the information to you. Do not dismiss any incident as gossip or false rumors.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2. Ensure Safety.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Ensuring safety is about making sure someone is not left alone with or has to have contact with anyone that has made them feel uncomfortable. For example, after interrupting the situation, stay with the person until you are able to locate their guardian.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3. Notify.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witnessed, suspected, or disclosed abuse, neglect, or incident of a boundary violation or bullying, should involve some level of notification. Even if you are unsure that what you saw, heard, or suspected is a true violation or abuse, notifying someone in charge will help to discern and make it possible to monitor suspicious behaviors or potentially link someone to repeated incidents.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4. Report.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a member of The Episcopal Church, you always have a moral responsibility to report </a:t>
            </a:r>
          </a:p>
          <a:p>
            <a:endParaRPr lang="en-US" sz="18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14</a:t>
            </a:fld>
            <a:endParaRPr lang="en-US"/>
          </a:p>
        </p:txBody>
      </p:sp>
    </p:spTree>
    <p:extLst>
      <p:ext uri="{BB962C8B-B14F-4D97-AF65-F5344CB8AC3E}">
        <p14:creationId xmlns:p14="http://schemas.microsoft.com/office/powerpoint/2010/main" val="207613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Responding &amp; Reporting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steps you’ll want to take to respond to and report incidents of bullying. Remember – depending on your role your response may vary, but it’s important to take action and report if you witness or suspect bullying.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1. Interrupt.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Interrupting may be as simple as calling someone over who looked like they were in an uncomfortable situation. Sometimes you may hear about an incident and though you may not be able to interrupt at that point, you can still ensure safety of the person who is reporting the information to you. Do not dismiss any incident as gossip or false rumors.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2. Ensure Safety.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Ensuring safety is about making sure someone is not left alone with or has to have contact with anyone that has made them feel uncomfortable. For example, after interrupting the situation, stay with the person until you are able to locate their guardian.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3. Notify.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witnessed, suspected, or disclosed abuse, neglect, or incident of a boundary violation or bullying, should involve some level of notification. Even if you are unsure that what you saw, heard, or suspected is a true violation or abuse, notifying someone in charge will help to discern and make it possible to monitor suspicious behaviors or potentially link someone to repeated incidents.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4. Report.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a member of The Episcopal Church, you always have a moral responsibility to report </a:t>
            </a:r>
          </a:p>
          <a:p>
            <a:endParaRPr lang="en-US" sz="18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15</a:t>
            </a:fld>
            <a:endParaRPr lang="en-US"/>
          </a:p>
        </p:txBody>
      </p:sp>
    </p:spTree>
    <p:extLst>
      <p:ext uri="{BB962C8B-B14F-4D97-AF65-F5344CB8AC3E}">
        <p14:creationId xmlns:p14="http://schemas.microsoft.com/office/powerpoint/2010/main" val="4045547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Responding &amp; Reporting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steps you’ll want to take to respond to and report incidents of bullying. Remember – depending on your role your response may vary, but it’s important to take action and report if you witness or suspect bullying.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1. Interrupt.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Interrupting may be as simple as calling someone over who looked like they were in an uncomfortable situation. Sometimes you may hear about an incident and though you may not be able to interrupt at that point, you can still ensure safety of the person who is reporting the information to you. Do not dismiss any incident as gossip or false rumors.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2. Ensure Safety.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Ensuring safety is about making sure someone is not left alone with or has to have contact with anyone that has made them feel uncomfortable. For example, after interrupting the situation, stay with the person until you are able to locate their guardian.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3. Notify.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witnessed, suspected, or disclosed abuse, neglect, or incident of a boundary violation or bullying, should involve some level of notification. Even if you are unsure that what you saw, heard, or suspected is a true violation or abuse, notifying someone in charge will help to discern and make it possible to monitor suspicious behaviors or potentially link someone to repeated incidents.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4. Report.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a member of The Episcopal Church, you always have a moral responsibility to report </a:t>
            </a:r>
          </a:p>
          <a:p>
            <a:endParaRPr lang="en-US" sz="18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16</a:t>
            </a:fld>
            <a:endParaRPr lang="en-US"/>
          </a:p>
        </p:txBody>
      </p:sp>
    </p:spTree>
    <p:extLst>
      <p:ext uri="{BB962C8B-B14F-4D97-AF65-F5344CB8AC3E}">
        <p14:creationId xmlns:p14="http://schemas.microsoft.com/office/powerpoint/2010/main" val="145523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Responding &amp; Reporting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the steps you’ll want to take to respond to and report incidents of bullying. Remember – depending on your role your response may vary, but it’s important to take action and report if you witness or suspect bullying.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1. Interrupt.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Interrupting may be as simple as calling someone over who looked like they were in an uncomfortable situation. Sometimes you may hear about an incident and though you may not be able to interrupt at that point, you can still ensure safety of the person who is reporting the information to you. Do not dismiss any incident as gossip or false rumors.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2. Ensure Safety.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Ensuring safety is about making sure someone is not left alone with or has to have contact with anyone that has made them feel uncomfortable. For example, after interrupting the situation, stay with the person until you are able to locate their guardian.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3. Notify.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witnessed, suspected, or disclosed abuse, neglect, or incident of a boundary violation or bullying, should involve some level of notification. Even if you are unsure that what you saw, heard, or suspected is a true violation or abuse, notifying someone in charge will help to discern and make it possible to monitor suspicious behaviors or potentially link someone to repeated incidents.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4. Report.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a member of The Episcopal Church, you always have a moral responsibility to report </a:t>
            </a:r>
          </a:p>
          <a:p>
            <a:endParaRPr lang="en-US" sz="18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17</a:t>
            </a:fld>
            <a:endParaRPr lang="en-US"/>
          </a:p>
        </p:txBody>
      </p:sp>
    </p:spTree>
    <p:extLst>
      <p:ext uri="{BB962C8B-B14F-4D97-AF65-F5344CB8AC3E}">
        <p14:creationId xmlns:p14="http://schemas.microsoft.com/office/powerpoint/2010/main" val="1892409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Questions and Comments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will conclude our discussion on this Safe Church, Safe Communities course: Bullying.</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questions or comments do you have?</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Allow participants to answer the first question fully before moving onto the second question:</a:t>
            </a:r>
          </a:p>
          <a:p>
            <a:pPr marL="0" marR="0" indent="0">
              <a:spcBef>
                <a:spcPts val="0"/>
              </a:spcBef>
              <a:spcAft>
                <a:spcPts val="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have you learned about bullying that you maybe did not know before this training?</a:t>
            </a:r>
          </a:p>
          <a:p>
            <a:endParaRPr lang="en-US" dirty="0"/>
          </a:p>
          <a:p>
            <a:r>
              <a:rPr lang="en-US" b="1" dirty="0"/>
              <a:t>Facilitator Note:</a:t>
            </a:r>
          </a:p>
          <a:p>
            <a:r>
              <a:rPr lang="en-US" dirty="0"/>
              <a:t>As you wrap up the discussion, be sure to:</a:t>
            </a:r>
          </a:p>
          <a:p>
            <a:pPr marL="171450" indent="-171450">
              <a:buFont typeface="Arial" panose="020B0604020202020204" pitchFamily="34" charset="0"/>
              <a:buChar char="•"/>
            </a:pPr>
            <a:r>
              <a:rPr lang="en-US" dirty="0"/>
              <a:t>Tell participants who they can reach out to if they have further questions or comments about the content covered in this training.</a:t>
            </a:r>
          </a:p>
          <a:p>
            <a:pPr marL="171450" indent="-171450">
              <a:buFont typeface="Arial" panose="020B0604020202020204" pitchFamily="34" charset="0"/>
              <a:buChar char="•"/>
            </a:pPr>
            <a:r>
              <a:rPr lang="en-US" dirty="0"/>
              <a:t>Conclude by thanking participants for their time and dedication.</a:t>
            </a:r>
          </a:p>
        </p:txBody>
      </p:sp>
      <p:sp>
        <p:nvSpPr>
          <p:cNvPr id="4" name="Slide Number Placeholder 3"/>
          <p:cNvSpPr>
            <a:spLocks noGrp="1"/>
          </p:cNvSpPr>
          <p:nvPr>
            <p:ph type="sldNum" sz="quarter" idx="5"/>
          </p:nvPr>
        </p:nvSpPr>
        <p:spPr/>
        <p:txBody>
          <a:bodyPr/>
          <a:lstStyle/>
          <a:p>
            <a:fld id="{BC4EFFE5-4D21-4A3A-8830-98F47A77FF7B}" type="slidenum">
              <a:rPr lang="en-US" smtClean="0"/>
              <a:t>18</a:t>
            </a:fld>
            <a:endParaRPr lang="en-US"/>
          </a:p>
        </p:txBody>
      </p:sp>
    </p:spTree>
    <p:extLst>
      <p:ext uri="{BB962C8B-B14F-4D97-AF65-F5344CB8AC3E}">
        <p14:creationId xmlns:p14="http://schemas.microsoft.com/office/powerpoint/2010/main" val="126803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course will walk you through identifying types of bullying, and how to respond and report bullying.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Bullying is a widespread issue. Bullying negatively impacts those who are bullied, those who bully, and those who view the bullying as bystanders. Bullying also can affect a range of individuals from children to youth to adults, and span through organizations and demographic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If you haven’t already done so, this is a good time to set norms surrounding the training session (location of restroom, electronic device expectations, </a:t>
            </a:r>
            <a:r>
              <a:rPr lang="en-US" sz="1800" b="0" dirty="0" err="1">
                <a:solidFill>
                  <a:srgbClr val="000000"/>
                </a:solidFill>
                <a:effectLst/>
                <a:latin typeface="Calibri" panose="020F0502020204030204" pitchFamily="34" charset="0"/>
                <a:ea typeface="MS Mincho" panose="02020609040205080304" pitchFamily="49" charset="-128"/>
                <a:cs typeface="Calibri" panose="020F0502020204030204" pitchFamily="34" charset="0"/>
              </a:rPr>
              <a:t>etc</a:t>
            </a:r>
            <a:r>
              <a:rPr lang="en-US" sz="18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BC4EFFE5-4D21-4A3A-8830-98F47A77FF7B}" type="slidenum">
              <a:rPr lang="en-US" smtClean="0"/>
              <a:t>2</a:t>
            </a:fld>
            <a:endParaRPr lang="en-US"/>
          </a:p>
        </p:txBody>
      </p:sp>
    </p:spTree>
    <p:extLst>
      <p:ext uri="{BB962C8B-B14F-4D97-AF65-F5344CB8AC3E}">
        <p14:creationId xmlns:p14="http://schemas.microsoft.com/office/powerpoint/2010/main" val="308622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Identifying bullying starts with an awareness of common types of bullying. You may be familiar with a few already. Let’s look at this scenario. </a:t>
            </a:r>
          </a:p>
          <a:p>
            <a:endParaRPr lang="en-US" sz="1800" dirty="0">
              <a:solidFill>
                <a:srgbClr val="464646"/>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James isn't great at basketball. He tries his best, but he misses many of his shots and often trips over his own feet. The guys often yell, “Watch where you’re going, you big klutz.”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James says, “At basketball camp, one of the high school guys tied me up in the locker room. "Hope this will keep you and your two left feet off the court," the bully said.”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type of bullying is James experiencing? Physical bullying, verbal bullying, or both.</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Discuss the question with the group. What evidence can they find that indicates this is physical bullying? Verbal?</a:t>
            </a:r>
          </a:p>
          <a:p>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a:t>
            </a:fld>
            <a:endParaRPr lang="en-US"/>
          </a:p>
        </p:txBody>
      </p:sp>
    </p:spTree>
    <p:extLst>
      <p:ext uri="{BB962C8B-B14F-4D97-AF65-F5344CB8AC3E}">
        <p14:creationId xmlns:p14="http://schemas.microsoft.com/office/powerpoint/2010/main" val="239155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James is experiencing both physical and verbal bullying.</a:t>
            </a:r>
          </a:p>
          <a:p>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4</a:t>
            </a:fld>
            <a:endParaRPr lang="en-US"/>
          </a:p>
        </p:txBody>
      </p:sp>
    </p:spTree>
    <p:extLst>
      <p:ext uri="{BB962C8B-B14F-4D97-AF65-F5344CB8AC3E}">
        <p14:creationId xmlns:p14="http://schemas.microsoft.com/office/powerpoint/2010/main" val="1560836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learned in the scenario, many bullying relationships involve multiple types of bullying. The scenario was an example of both physical and verbal bullying.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Physical bullying includes things like hitting, kicking, and tripping.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Verbal bullying includes things like name-calling and teasing.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many different types of bullying that can be experienced by children and adults alike.</a:t>
            </a:r>
          </a:p>
          <a:p>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What other types of bullying can you think of? Put learners in small groups or pairs, then give them five minutes to discuss and write down an answer to the question. Then, have each group/pair share their responses.</a:t>
            </a:r>
          </a:p>
        </p:txBody>
      </p:sp>
      <p:sp>
        <p:nvSpPr>
          <p:cNvPr id="4" name="Slide Number Placeholder 3"/>
          <p:cNvSpPr>
            <a:spLocks noGrp="1"/>
          </p:cNvSpPr>
          <p:nvPr>
            <p:ph type="sldNum" sz="quarter" idx="5"/>
          </p:nvPr>
        </p:nvSpPr>
        <p:spPr/>
        <p:txBody>
          <a:bodyPr/>
          <a:lstStyle/>
          <a:p>
            <a:fld id="{BC4EFFE5-4D21-4A3A-8830-98F47A77FF7B}" type="slidenum">
              <a:rPr lang="en-US" smtClean="0"/>
              <a:t>5</a:t>
            </a:fld>
            <a:endParaRPr lang="en-US"/>
          </a:p>
        </p:txBody>
      </p:sp>
    </p:spTree>
    <p:extLst>
      <p:ext uri="{BB962C8B-B14F-4D97-AF65-F5344CB8AC3E}">
        <p14:creationId xmlns:p14="http://schemas.microsoft.com/office/powerpoint/2010/main" val="1205738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talk about other types of bullying.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Relational bullying, also referred to as social bullying, involves hurting a person’s reputation or relationships. Relational bullying includes: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Leaving the person out on purpose.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Telling others not to be friends with the person, spreading rumors about the person, or embarrassing the person in public or online.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Relational bullying also can come in the form of electronic aggression (example: cyberbullying using the Internet or cell phones). It can include threatening, embarrassing, or insulting emails, texts.</a:t>
            </a:r>
          </a:p>
          <a:p>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6</a:t>
            </a:fld>
            <a:endParaRPr lang="en-US"/>
          </a:p>
        </p:txBody>
      </p:sp>
    </p:spTree>
    <p:extLst>
      <p:ext uri="{BB962C8B-B14F-4D97-AF65-F5344CB8AC3E}">
        <p14:creationId xmlns:p14="http://schemas.microsoft.com/office/powerpoint/2010/main" val="195430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Sexualized Bullying.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Bullying behaviors can quickly turn sexual in nature. Individuals who display sexual aggression often have a history of engaging in bullying behaviors. Left uninterrupted, bullying can progress to sexual abuse or assault.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Sexualized bullying can be: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Physical or non-physical.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Carried out by any gender towards any gender, regardless of sexuality.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Carried out to a person's face, behind their back, or through technology.</a:t>
            </a:r>
          </a:p>
          <a:p>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7</a:t>
            </a:fld>
            <a:endParaRPr lang="en-US"/>
          </a:p>
        </p:txBody>
      </p:sp>
    </p:spTree>
    <p:extLst>
      <p:ext uri="{BB962C8B-B14F-4D97-AF65-F5344CB8AC3E}">
        <p14:creationId xmlns:p14="http://schemas.microsoft.com/office/powerpoint/2010/main" val="337116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Cyberbullying is a form of bullying using electronic means. Cyberbullying is also known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cyberharassment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online bullying. It has become increasingly common as generations have grown up with having immediate access to smartphones and the internet, and as technology has advanced.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Cyberbullying is when a person bullies or harasses others on the internet and other digital spaces, particularly on social media sites. Harmful bullying behavior can include posting rumors, threats, hate speech, sexual remarks, or a victim’s personal information.</a:t>
            </a:r>
          </a:p>
          <a:p>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8</a:t>
            </a:fld>
            <a:endParaRPr lang="en-US"/>
          </a:p>
        </p:txBody>
      </p:sp>
    </p:spTree>
    <p:extLst>
      <p:ext uri="{BB962C8B-B14F-4D97-AF65-F5344CB8AC3E}">
        <p14:creationId xmlns:p14="http://schemas.microsoft.com/office/powerpoint/2010/main" val="73799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Workplace Bullying.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let’s discuss workplace bullying. Workplace bullying is an inherently toxic and targeted behavior that happens in the workplace. It may be a mocking, spiteful, intimidating, or offensive pattern that is directed toward one person or a few people.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Examples of workplace bullying include: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Verbal abuse (mockery, humiliation, jokes, gossip, or other spoken abuse).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Intimidation (threats, social exclusion in the workplace, spying, or other invasions of privacy).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Related to work performance (wrongful blame, work sabotage or interference, or stealing or taking credit for ideas).</a:t>
            </a:r>
          </a:p>
          <a:p>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9</a:t>
            </a:fld>
            <a:endParaRPr lang="en-US"/>
          </a:p>
        </p:txBody>
      </p:sp>
    </p:spTree>
    <p:extLst>
      <p:ext uri="{BB962C8B-B14F-4D97-AF65-F5344CB8AC3E}">
        <p14:creationId xmlns:p14="http://schemas.microsoft.com/office/powerpoint/2010/main" val="138867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4B77-5B95-48D5-8FB5-CC935395A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4A3671-B77C-4519-979E-33054D17B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D9FA2F-28EC-467F-BD1D-5FB87BFA7B01}"/>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5" name="Footer Placeholder 4">
            <a:extLst>
              <a:ext uri="{FF2B5EF4-FFF2-40B4-BE49-F238E27FC236}">
                <a16:creationId xmlns:a16="http://schemas.microsoft.com/office/drawing/2014/main" id="{B7A39089-5B90-49CD-8B6F-97757B2F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2B2BE-EE82-43F6-B6CC-E2599EDA5A58}"/>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19178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3C59-0038-4EE6-8F67-1EFBED6E5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8A281-6A13-451F-97B3-41D748B05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BCB30-CE99-4936-A889-8632D078C4F0}"/>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5" name="Footer Placeholder 4">
            <a:extLst>
              <a:ext uri="{FF2B5EF4-FFF2-40B4-BE49-F238E27FC236}">
                <a16:creationId xmlns:a16="http://schemas.microsoft.com/office/drawing/2014/main" id="{3CE77484-30E1-42CD-BDAE-206B8F0D3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91131-5BF2-4C1F-9203-ACF8CF5767B7}"/>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409344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F9C31-0115-428C-ADAD-9712E9E7CD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4637A-F067-4ECF-ADDA-037AFC070D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60605-DC1B-42FE-968D-FDFAEB57D551}"/>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5" name="Footer Placeholder 4">
            <a:extLst>
              <a:ext uri="{FF2B5EF4-FFF2-40B4-BE49-F238E27FC236}">
                <a16:creationId xmlns:a16="http://schemas.microsoft.com/office/drawing/2014/main" id="{1B37FE93-32C7-4639-9D91-C10097809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B6540-EF92-4B5C-814D-8A98AF859F5A}"/>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58960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3B8C-112F-44AA-91C6-239868DD39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28D190-FC90-46B6-AE01-F4E6794231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579CB-9694-4D45-95EA-4BC93FDC21E1}"/>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5" name="Footer Placeholder 4">
            <a:extLst>
              <a:ext uri="{FF2B5EF4-FFF2-40B4-BE49-F238E27FC236}">
                <a16:creationId xmlns:a16="http://schemas.microsoft.com/office/drawing/2014/main" id="{DE19B0C1-945F-4851-95EF-A5FBBA39E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49B0F-397F-4E22-9BC8-5DE5D24B51C4}"/>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05550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4CEF-12F2-456F-A8E7-7D5F8B474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E4040E-066A-4195-9F55-8CD39DBA4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198E59-B049-4F34-B754-6CACF180EB64}"/>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5" name="Footer Placeholder 4">
            <a:extLst>
              <a:ext uri="{FF2B5EF4-FFF2-40B4-BE49-F238E27FC236}">
                <a16:creationId xmlns:a16="http://schemas.microsoft.com/office/drawing/2014/main" id="{FF02AB24-996D-4325-8CDA-90940B7EF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91F2C-8799-4C9B-94A7-A68CE080F9A8}"/>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1045796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CEFB-8A30-4A0A-8C43-D7EB33732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D7EA8-8B93-42F4-B219-24736794C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66A7F-5476-4671-9B0D-E9A6314D05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FB2A9-F412-4A99-B78E-CD8AAFDEA630}"/>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6" name="Footer Placeholder 5">
            <a:extLst>
              <a:ext uri="{FF2B5EF4-FFF2-40B4-BE49-F238E27FC236}">
                <a16:creationId xmlns:a16="http://schemas.microsoft.com/office/drawing/2014/main" id="{BCF812B2-F052-4B0B-950A-1CF24F986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DF535D-3F35-4551-A319-CB9A9291F3F0}"/>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45348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5048-15BA-45E7-BC4E-15771237AA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B050E3-5496-4F8A-BBF2-DBE3A27E8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4E8A99-3278-444F-B30D-5D432E3488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677C73-0AC4-44E7-822A-862E14304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EAEB99-744B-4130-A827-0CBCEDBC9F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93C9A-FF46-43D5-B2A5-D90A8FFF6BB3}"/>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8" name="Footer Placeholder 7">
            <a:extLst>
              <a:ext uri="{FF2B5EF4-FFF2-40B4-BE49-F238E27FC236}">
                <a16:creationId xmlns:a16="http://schemas.microsoft.com/office/drawing/2014/main" id="{11CA2C69-E927-4886-AD21-080AF0645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79B7B-0C6A-4355-A839-01981806301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96241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BD9F-8F83-4608-B5AA-860BD17D2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2E01F-F296-43CB-9DF8-B1D739928A9F}"/>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4" name="Footer Placeholder 3">
            <a:extLst>
              <a:ext uri="{FF2B5EF4-FFF2-40B4-BE49-F238E27FC236}">
                <a16:creationId xmlns:a16="http://schemas.microsoft.com/office/drawing/2014/main" id="{2813379B-3249-4EF0-AA31-9E571FA42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B8B3E-FFD8-43BF-B3A7-90B4AF2CE78D}"/>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17077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A7BCF-EB0B-48C9-AB30-C084F227165C}"/>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3" name="Footer Placeholder 2">
            <a:extLst>
              <a:ext uri="{FF2B5EF4-FFF2-40B4-BE49-F238E27FC236}">
                <a16:creationId xmlns:a16="http://schemas.microsoft.com/office/drawing/2014/main" id="{B5F9E1AB-9A19-48A8-8B77-F7B1A9261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084CE-5301-4921-8E5A-53B7009E1DEE}"/>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75336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705C-F42D-4A38-B84F-053C1BECA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6BC548-CD2F-4B58-AB9F-E8233F60C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2FD839-720D-4F57-B70F-0A16E393D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A0E67-90C9-4891-A631-5FD75DF02AF2}"/>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6" name="Footer Placeholder 5">
            <a:extLst>
              <a:ext uri="{FF2B5EF4-FFF2-40B4-BE49-F238E27FC236}">
                <a16:creationId xmlns:a16="http://schemas.microsoft.com/office/drawing/2014/main" id="{7E9DE7B3-7D32-4369-9A3D-7E2531D51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496EF-408C-4EDA-AEAE-ACAB121F3F2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92249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473C-E2CD-4C42-9370-2B72F5979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2F7C6-A211-4C47-8478-4249DC059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24B204-14EE-4B21-BFC1-CD025D050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73EB7-8991-4819-A8A1-270DA50B716B}"/>
              </a:ext>
            </a:extLst>
          </p:cNvPr>
          <p:cNvSpPr>
            <a:spLocks noGrp="1"/>
          </p:cNvSpPr>
          <p:nvPr>
            <p:ph type="dt" sz="half" idx="10"/>
          </p:nvPr>
        </p:nvSpPr>
        <p:spPr/>
        <p:txBody>
          <a:bodyPr/>
          <a:lstStyle/>
          <a:p>
            <a:fld id="{F9C4DF6F-DC69-4F06-A0F8-80776393CB1B}" type="datetimeFigureOut">
              <a:rPr lang="en-US" smtClean="0"/>
              <a:t>1/18/2023</a:t>
            </a:fld>
            <a:endParaRPr lang="en-US"/>
          </a:p>
        </p:txBody>
      </p:sp>
      <p:sp>
        <p:nvSpPr>
          <p:cNvPr id="6" name="Footer Placeholder 5">
            <a:extLst>
              <a:ext uri="{FF2B5EF4-FFF2-40B4-BE49-F238E27FC236}">
                <a16:creationId xmlns:a16="http://schemas.microsoft.com/office/drawing/2014/main" id="{ECC59898-E6F2-4722-8BF0-EF02B7946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8733C-F8D7-404F-94F9-95F2F652502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6946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87622-29C4-465C-AE46-1129DC7B7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945E3-9594-4494-8BF7-24B7637C6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A8340-F8FF-4B17-80EF-ACAA0565DD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4DF6F-DC69-4F06-A0F8-80776393CB1B}" type="datetimeFigureOut">
              <a:rPr lang="en-US" smtClean="0"/>
              <a:t>1/18/2023</a:t>
            </a:fld>
            <a:endParaRPr lang="en-US"/>
          </a:p>
        </p:txBody>
      </p:sp>
      <p:sp>
        <p:nvSpPr>
          <p:cNvPr id="5" name="Footer Placeholder 4">
            <a:extLst>
              <a:ext uri="{FF2B5EF4-FFF2-40B4-BE49-F238E27FC236}">
                <a16:creationId xmlns:a16="http://schemas.microsoft.com/office/drawing/2014/main" id="{481CFDDE-4A6F-40B5-8D07-CBFD2534E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619746-ADCB-473B-BCDE-8740F56762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CD2AD-9870-4816-B952-35C030B324E4}" type="slidenum">
              <a:rPr lang="en-US" smtClean="0"/>
              <a:t>‹#›</a:t>
            </a:fld>
            <a:endParaRPr lang="en-US"/>
          </a:p>
        </p:txBody>
      </p:sp>
    </p:spTree>
    <p:extLst>
      <p:ext uri="{BB962C8B-B14F-4D97-AF65-F5344CB8AC3E}">
        <p14:creationId xmlns:p14="http://schemas.microsoft.com/office/powerpoint/2010/main" val="336469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39FE4B-2075-BB43-1892-4AEA23C8220E}"/>
              </a:ext>
            </a:extLst>
          </p:cNvPr>
          <p:cNvPicPr>
            <a:picLocks noChangeAspect="1"/>
          </p:cNvPicPr>
          <p:nvPr/>
        </p:nvPicPr>
        <p:blipFill>
          <a:blip r:embed="rId4">
            <a:alphaModFix amt="38000"/>
          </a:blip>
          <a:stretch>
            <a:fillRect/>
          </a:stretch>
        </p:blipFill>
        <p:spPr>
          <a:xfrm>
            <a:off x="0" y="-1758624"/>
            <a:ext cx="12200113" cy="865294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B2BD563-0B4B-484B-B5E5-CB45EA0CE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08" y="3648817"/>
            <a:ext cx="14931300" cy="2924899"/>
          </a:xfrm>
          <a:prstGeom prst="rect">
            <a:avLst/>
          </a:prstGeom>
        </p:spPr>
      </p:pic>
      <p:sp>
        <p:nvSpPr>
          <p:cNvPr id="2" name="TextBox 1">
            <a:extLst>
              <a:ext uri="{FF2B5EF4-FFF2-40B4-BE49-F238E27FC236}">
                <a16:creationId xmlns:a16="http://schemas.microsoft.com/office/drawing/2014/main" id="{56F28E78-E6E0-4911-8C46-C1C3F6D7BF02}"/>
              </a:ext>
            </a:extLst>
          </p:cNvPr>
          <p:cNvSpPr txBox="1"/>
          <p:nvPr/>
        </p:nvSpPr>
        <p:spPr>
          <a:xfrm>
            <a:off x="3102126" y="4383617"/>
            <a:ext cx="9097987" cy="1015663"/>
          </a:xfrm>
          <a:prstGeom prst="rect">
            <a:avLst/>
          </a:prstGeom>
          <a:noFill/>
        </p:spPr>
        <p:txBody>
          <a:bodyPr wrap="square" rtlCol="0">
            <a:spAutoFit/>
          </a:bodyPr>
          <a:lstStyle/>
          <a:p>
            <a:pPr algn="ctr"/>
            <a:r>
              <a:rPr lang="en-US" sz="6000" dirty="0">
                <a:latin typeface="Verdana" panose="020B0604030504040204" pitchFamily="34" charset="0"/>
                <a:ea typeface="Verdana" panose="020B0604030504040204" pitchFamily="34" charset="0"/>
              </a:rPr>
              <a:t>Bullying</a:t>
            </a:r>
          </a:p>
        </p:txBody>
      </p:sp>
      <p:pic>
        <p:nvPicPr>
          <p:cNvPr id="11" name="Picture 10" descr="Diagram&#10;&#10;Description automatically generated with medium confidence">
            <a:extLst>
              <a:ext uri="{FF2B5EF4-FFF2-40B4-BE49-F238E27FC236}">
                <a16:creationId xmlns:a16="http://schemas.microsoft.com/office/drawing/2014/main" id="{010EDB06-4CFA-4AEF-8E72-C349DA3D9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212" y="3851935"/>
            <a:ext cx="1012659" cy="1259332"/>
          </a:xfrm>
          <a:prstGeom prst="rect">
            <a:avLst/>
          </a:prstGeom>
        </p:spPr>
      </p:pic>
      <p:pic>
        <p:nvPicPr>
          <p:cNvPr id="13" name="Picture 12">
            <a:extLst>
              <a:ext uri="{FF2B5EF4-FFF2-40B4-BE49-F238E27FC236}">
                <a16:creationId xmlns:a16="http://schemas.microsoft.com/office/drawing/2014/main" id="{98F7234B-DA36-4673-83B5-0DA0E6C46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209" y="5534201"/>
            <a:ext cx="2720667" cy="271449"/>
          </a:xfrm>
          <a:prstGeom prst="rect">
            <a:avLst/>
          </a:prstGeom>
        </p:spPr>
      </p:pic>
    </p:spTree>
    <p:custDataLst>
      <p:tags r:id="rId1"/>
    </p:custDataLst>
    <p:extLst>
      <p:ext uri="{BB962C8B-B14F-4D97-AF65-F5344CB8AC3E}">
        <p14:creationId xmlns:p14="http://schemas.microsoft.com/office/powerpoint/2010/main" val="415491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eople using sign language">
            <a:extLst>
              <a:ext uri="{FF2B5EF4-FFF2-40B4-BE49-F238E27FC236}">
                <a16:creationId xmlns:a16="http://schemas.microsoft.com/office/drawing/2014/main" id="{090FFBBF-9C98-74BC-3653-68040C15E00C}"/>
              </a:ext>
            </a:extLst>
          </p:cNvPr>
          <p:cNvPicPr>
            <a:picLocks noChangeAspect="1"/>
          </p:cNvPicPr>
          <p:nvPr/>
        </p:nvPicPr>
        <p:blipFill rotWithShape="1">
          <a:blip r:embed="rId3">
            <a:extLst>
              <a:ext uri="{28A0092B-C50C-407E-A947-70E740481C1C}">
                <a14:useLocalDpi xmlns:a14="http://schemas.microsoft.com/office/drawing/2010/main" val="0"/>
              </a:ext>
            </a:extLst>
          </a:blip>
          <a:srcRect l="860" r="14609" b="-1"/>
          <a:stretch/>
        </p:blipFill>
        <p:spPr>
          <a:xfrm>
            <a:off x="20" y="431"/>
            <a:ext cx="8115280" cy="6408311"/>
          </a:xfrm>
          <a:prstGeom prst="rect">
            <a:avLst/>
          </a:prstGeom>
        </p:spPr>
      </p:pic>
      <p:sp>
        <p:nvSpPr>
          <p:cNvPr id="5" name="TextBox 4">
            <a:extLst>
              <a:ext uri="{FF2B5EF4-FFF2-40B4-BE49-F238E27FC236}">
                <a16:creationId xmlns:a16="http://schemas.microsoft.com/office/drawing/2014/main" id="{F56FF851-95FB-04D2-8FBC-4BDDB0A2CCEC}"/>
              </a:ext>
            </a:extLst>
          </p:cNvPr>
          <p:cNvSpPr txBox="1"/>
          <p:nvPr/>
        </p:nvSpPr>
        <p:spPr>
          <a:xfrm>
            <a:off x="8115296" y="442124"/>
            <a:ext cx="4076704" cy="5958673"/>
          </a:xfrm>
          <a:prstGeom prst="rect">
            <a:avLst/>
          </a:prstGeom>
        </p:spPr>
        <p:txBody>
          <a:bodyPr vert="horz" lIns="91440" tIns="45720" rIns="91440" bIns="45720" rtlCol="0">
            <a:normAutofit fontScale="85000" lnSpcReduction="10000"/>
          </a:bodyPr>
          <a:lstStyle/>
          <a:p>
            <a:pPr marR="0" algn="ctr">
              <a:lnSpc>
                <a:spcPct val="90000"/>
              </a:lnSpc>
              <a:spcBef>
                <a:spcPts val="0"/>
              </a:spcBef>
              <a:spcAft>
                <a:spcPts val="800"/>
              </a:spcAft>
            </a:pPr>
            <a:r>
              <a:rPr lang="en-US" sz="3500" b="1" dirty="0">
                <a:effectLst/>
                <a:latin typeface="Proxima Nova" panose="02000506030000020004" pitchFamily="2" charset="0"/>
              </a:rPr>
              <a:t>Preventing Bullying</a:t>
            </a:r>
          </a:p>
          <a:p>
            <a:pPr marR="0" algn="ctr">
              <a:lnSpc>
                <a:spcPct val="90000"/>
              </a:lnSpc>
              <a:spcBef>
                <a:spcPts val="0"/>
              </a:spcBef>
              <a:spcAft>
                <a:spcPts val="800"/>
              </a:spcAft>
            </a:pPr>
            <a:endParaRPr lang="en-US" sz="3500" dirty="0">
              <a:effectLst/>
              <a:latin typeface="Proxima Nova" panose="02000506030000020004" pitchFamily="2" charset="0"/>
            </a:endParaRPr>
          </a:p>
          <a:p>
            <a:pPr marL="0" marR="0" indent="-228600">
              <a:lnSpc>
                <a:spcPct val="90000"/>
              </a:lnSpc>
              <a:spcBef>
                <a:spcPts val="0"/>
              </a:spcBef>
              <a:spcAft>
                <a:spcPts val="800"/>
              </a:spcAft>
              <a:buFont typeface="Arial" panose="020B0604020202020204" pitchFamily="34" charset="0"/>
              <a:buChar char="•"/>
            </a:pPr>
            <a:r>
              <a:rPr lang="en-US" sz="2400" dirty="0">
                <a:effectLst/>
                <a:latin typeface="Proxima Nova" panose="02000506030000020004" pitchFamily="2" charset="0"/>
              </a:rPr>
              <a:t>Behaviors often go unwitnessed</a:t>
            </a:r>
          </a:p>
          <a:p>
            <a:pPr marL="0" marR="0" indent="-228600">
              <a:lnSpc>
                <a:spcPct val="90000"/>
              </a:lnSpc>
              <a:spcBef>
                <a:spcPts val="0"/>
              </a:spcBef>
              <a:spcAft>
                <a:spcPts val="800"/>
              </a:spcAft>
              <a:buFont typeface="Arial" panose="020B0604020202020204" pitchFamily="34" charset="0"/>
              <a:buChar char="•"/>
            </a:pPr>
            <a:r>
              <a:rPr lang="en-US" sz="2400" b="1" dirty="0">
                <a:latin typeface="Proxima Nova" panose="02000506030000020004" pitchFamily="2" charset="0"/>
              </a:rPr>
              <a:t>You still play an important role in preventing bullying incidents</a:t>
            </a:r>
            <a:endParaRPr lang="en-US" sz="2400" b="1" dirty="0">
              <a:effectLst/>
              <a:latin typeface="Proxima Nova" panose="02000506030000020004" pitchFamily="2" charset="0"/>
            </a:endParaRPr>
          </a:p>
          <a:p>
            <a:pPr marL="0" marR="0" indent="-228600">
              <a:lnSpc>
                <a:spcPct val="90000"/>
              </a:lnSpc>
              <a:spcBef>
                <a:spcPts val="0"/>
              </a:spcBef>
              <a:spcAft>
                <a:spcPts val="800"/>
              </a:spcAft>
              <a:buFont typeface="Arial" panose="020B0604020202020204" pitchFamily="34" charset="0"/>
              <a:buChar char="•"/>
            </a:pPr>
            <a:r>
              <a:rPr lang="en-US" sz="2400" dirty="0">
                <a:effectLst/>
                <a:latin typeface="Proxima Nova" panose="02000506030000020004" pitchFamily="2" charset="0"/>
              </a:rPr>
              <a:t>Educate those in your organization about the prevalence and severity of bullying.</a:t>
            </a:r>
          </a:p>
          <a:p>
            <a:pPr marR="0">
              <a:lnSpc>
                <a:spcPct val="90000"/>
              </a:lnSpc>
              <a:spcBef>
                <a:spcPts val="0"/>
              </a:spcBef>
              <a:spcAft>
                <a:spcPts val="800"/>
              </a:spcAft>
            </a:pPr>
            <a:endParaRPr lang="en-US" sz="2400" dirty="0">
              <a:effectLst/>
              <a:latin typeface="Proxima Nova" panose="02000506030000020004" pitchFamily="2" charset="0"/>
            </a:endParaRPr>
          </a:p>
          <a:p>
            <a:pPr marR="0">
              <a:lnSpc>
                <a:spcPct val="90000"/>
              </a:lnSpc>
              <a:spcBef>
                <a:spcPts val="0"/>
              </a:spcBef>
              <a:spcAft>
                <a:spcPts val="800"/>
              </a:spcAft>
            </a:pPr>
            <a:r>
              <a:rPr lang="en-US" sz="2400" dirty="0">
                <a:effectLst/>
                <a:latin typeface="Proxima Nova" panose="02000506030000020004" pitchFamily="2" charset="0"/>
              </a:rPr>
              <a:t>Look for possible indicators of bullying in individuals including: </a:t>
            </a:r>
          </a:p>
          <a:p>
            <a:pPr marL="342900" marR="0" lvl="0" indent="-228600">
              <a:lnSpc>
                <a:spcPct val="90000"/>
              </a:lnSpc>
              <a:spcBef>
                <a:spcPts val="0"/>
              </a:spcBef>
              <a:spcAft>
                <a:spcPts val="0"/>
              </a:spcAft>
              <a:buFont typeface="Arial" panose="020B0604020202020204" pitchFamily="34" charset="0"/>
              <a:buChar char="•"/>
            </a:pPr>
            <a:r>
              <a:rPr lang="en-US" sz="2400" dirty="0">
                <a:effectLst/>
                <a:latin typeface="Proxima Nova" panose="02000506030000020004" pitchFamily="2" charset="0"/>
              </a:rPr>
              <a:t>decrease interest in device use</a:t>
            </a:r>
          </a:p>
          <a:p>
            <a:pPr marL="342900" marR="0" lvl="0" indent="-228600">
              <a:lnSpc>
                <a:spcPct val="90000"/>
              </a:lnSpc>
              <a:spcBef>
                <a:spcPts val="0"/>
              </a:spcBef>
              <a:spcAft>
                <a:spcPts val="0"/>
              </a:spcAft>
              <a:buFont typeface="Arial" panose="020B0604020202020204" pitchFamily="34" charset="0"/>
              <a:buChar char="•"/>
            </a:pPr>
            <a:r>
              <a:rPr lang="en-US" sz="2400" dirty="0">
                <a:effectLst/>
                <a:latin typeface="Proxima Nova" panose="02000506030000020004" pitchFamily="2" charset="0"/>
              </a:rPr>
              <a:t>sudden withdrawal from others</a:t>
            </a:r>
          </a:p>
          <a:p>
            <a:pPr marL="342900" marR="0" lvl="0" indent="-228600">
              <a:lnSpc>
                <a:spcPct val="90000"/>
              </a:lnSpc>
              <a:spcBef>
                <a:spcPts val="0"/>
              </a:spcBef>
              <a:spcAft>
                <a:spcPts val="0"/>
              </a:spcAft>
              <a:buFont typeface="Arial" panose="020B0604020202020204" pitchFamily="34" charset="0"/>
              <a:buChar char="•"/>
            </a:pPr>
            <a:r>
              <a:rPr lang="en-US" sz="2400" dirty="0">
                <a:effectLst/>
                <a:latin typeface="Proxima Nova" panose="02000506030000020004" pitchFamily="2" charset="0"/>
              </a:rPr>
              <a:t>loss of interest in activities the person usually enjoys</a:t>
            </a:r>
          </a:p>
          <a:p>
            <a:pPr marL="342900" marR="0" lvl="0" indent="-228600">
              <a:lnSpc>
                <a:spcPct val="90000"/>
              </a:lnSpc>
              <a:spcBef>
                <a:spcPts val="0"/>
              </a:spcBef>
              <a:spcAft>
                <a:spcPts val="0"/>
              </a:spcAft>
              <a:buFont typeface="Arial" panose="020B0604020202020204" pitchFamily="34" charset="0"/>
              <a:buChar char="•"/>
            </a:pPr>
            <a:r>
              <a:rPr lang="en-US" sz="2400" dirty="0">
                <a:effectLst/>
                <a:latin typeface="Proxima Nova" panose="02000506030000020004" pitchFamily="2" charset="0"/>
              </a:rPr>
              <a:t>emotional changes</a:t>
            </a:r>
          </a:p>
          <a:p>
            <a:pPr marL="342900" marR="0" lvl="0" indent="-228600">
              <a:lnSpc>
                <a:spcPct val="90000"/>
              </a:lnSpc>
              <a:spcBef>
                <a:spcPts val="0"/>
              </a:spcBef>
              <a:spcAft>
                <a:spcPts val="800"/>
              </a:spcAft>
              <a:buFont typeface="Arial" panose="020B0604020202020204" pitchFamily="34" charset="0"/>
              <a:buChar char="•"/>
            </a:pPr>
            <a:r>
              <a:rPr lang="en-US" sz="2400" dirty="0">
                <a:effectLst/>
                <a:latin typeface="Proxima Nova" panose="02000506030000020004" pitchFamily="2" charset="0"/>
              </a:rPr>
              <a:t>and unwillingness to communicate.</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34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9A5F1DC-63CD-39D2-024E-6DB771F33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eople talking on couch">
            <a:extLst>
              <a:ext uri="{FF2B5EF4-FFF2-40B4-BE49-F238E27FC236}">
                <a16:creationId xmlns:a16="http://schemas.microsoft.com/office/drawing/2014/main" id="{2155FE3E-4553-89B1-7513-C930261646FF}"/>
              </a:ext>
            </a:extLst>
          </p:cNvPr>
          <p:cNvPicPr>
            <a:picLocks noChangeAspect="1"/>
          </p:cNvPicPr>
          <p:nvPr/>
        </p:nvPicPr>
        <p:blipFill>
          <a:blip r:embed="rId3">
            <a:extLst>
              <a:ext uri="{28A0092B-C50C-407E-A947-70E740481C1C}">
                <a14:useLocalDpi xmlns:a14="http://schemas.microsoft.com/office/drawing/2010/main" val="0"/>
              </a:ext>
            </a:extLst>
          </a:blip>
          <a:srcRect l="7179" r="7179"/>
          <a:stretch/>
        </p:blipFill>
        <p:spPr>
          <a:xfrm>
            <a:off x="20" y="431"/>
            <a:ext cx="8115280" cy="6408311"/>
          </a:xfrm>
          <a:prstGeom prst="rect">
            <a:avLst/>
          </a:prstGeom>
        </p:spPr>
      </p:pic>
      <p:sp>
        <p:nvSpPr>
          <p:cNvPr id="5" name="TextBox 4">
            <a:extLst>
              <a:ext uri="{FF2B5EF4-FFF2-40B4-BE49-F238E27FC236}">
                <a16:creationId xmlns:a16="http://schemas.microsoft.com/office/drawing/2014/main" id="{8B933116-5E1B-4A2A-0E3E-CBE723F7DB68}"/>
              </a:ext>
            </a:extLst>
          </p:cNvPr>
          <p:cNvSpPr txBox="1"/>
          <p:nvPr/>
        </p:nvSpPr>
        <p:spPr>
          <a:xfrm>
            <a:off x="8115296" y="442124"/>
            <a:ext cx="4076704" cy="5958673"/>
          </a:xfrm>
          <a:prstGeom prst="rect">
            <a:avLst/>
          </a:prstGeom>
        </p:spPr>
        <p:txBody>
          <a:bodyPr vert="horz" lIns="91440" tIns="45720" rIns="91440" bIns="45720" rtlCol="0">
            <a:normAutofit/>
          </a:bodyPr>
          <a:lstStyle/>
          <a:p>
            <a:pPr marR="0" algn="ctr">
              <a:lnSpc>
                <a:spcPct val="90000"/>
              </a:lnSpc>
              <a:spcBef>
                <a:spcPts val="0"/>
              </a:spcBef>
              <a:spcAft>
                <a:spcPts val="800"/>
              </a:spcAft>
            </a:pPr>
            <a:r>
              <a:rPr lang="en-US" sz="3500" b="1" dirty="0">
                <a:effectLst/>
                <a:latin typeface="Proxima Nova" panose="02000506030000020004" pitchFamily="2" charset="0"/>
              </a:rPr>
              <a:t>Is the behavior bullying?</a:t>
            </a:r>
          </a:p>
          <a:p>
            <a:pPr marR="0" algn="ctr">
              <a:lnSpc>
                <a:spcPct val="90000"/>
              </a:lnSpc>
              <a:spcBef>
                <a:spcPts val="0"/>
              </a:spcBef>
              <a:spcAft>
                <a:spcPts val="800"/>
              </a:spcAft>
            </a:pPr>
            <a:endParaRPr lang="en-US" sz="3500" dirty="0">
              <a:effectLst/>
              <a:latin typeface="Proxima Nova" panose="02000506030000020004" pitchFamily="2" charset="0"/>
            </a:endParaRPr>
          </a:p>
          <a:p>
            <a:pPr marL="0" marR="0" indent="-228600">
              <a:lnSpc>
                <a:spcPct val="90000"/>
              </a:lnSpc>
              <a:spcBef>
                <a:spcPts val="0"/>
              </a:spcBef>
              <a:spcAft>
                <a:spcPts val="800"/>
              </a:spcAft>
              <a:buFont typeface="Arial" panose="020B0604020202020204" pitchFamily="34" charset="0"/>
              <a:buChar char="•"/>
            </a:pPr>
            <a:r>
              <a:rPr lang="en-US" sz="2400" dirty="0">
                <a:effectLst/>
                <a:latin typeface="Proxima Nova" panose="02000506030000020004" pitchFamily="2" charset="0"/>
              </a:rPr>
              <a:t>Sometimes individuals do not know they are bullied or do not want to acknowledge it</a:t>
            </a:r>
          </a:p>
          <a:p>
            <a:pPr marL="0" marR="0" indent="-228600">
              <a:lnSpc>
                <a:spcPct val="90000"/>
              </a:lnSpc>
              <a:spcBef>
                <a:spcPts val="0"/>
              </a:spcBef>
              <a:spcAft>
                <a:spcPts val="800"/>
              </a:spcAft>
              <a:buFont typeface="Arial" panose="020B0604020202020204" pitchFamily="34" charset="0"/>
              <a:buChar char="•"/>
            </a:pPr>
            <a:r>
              <a:rPr lang="en-US" sz="2400" dirty="0">
                <a:latin typeface="Proxima Nova" panose="02000506030000020004" pitchFamily="2" charset="0"/>
              </a:rPr>
              <a:t>May feel depressed</a:t>
            </a:r>
          </a:p>
          <a:p>
            <a:pPr marL="0" marR="0" indent="-228600">
              <a:lnSpc>
                <a:spcPct val="90000"/>
              </a:lnSpc>
              <a:spcBef>
                <a:spcPts val="0"/>
              </a:spcBef>
              <a:spcAft>
                <a:spcPts val="800"/>
              </a:spcAft>
              <a:buFont typeface="Arial" panose="020B0604020202020204" pitchFamily="34" charset="0"/>
              <a:buChar char="•"/>
            </a:pPr>
            <a:r>
              <a:rPr lang="en-US" sz="2400" dirty="0">
                <a:effectLst/>
                <a:latin typeface="Proxima Nova" panose="02000506030000020004" pitchFamily="2" charset="0"/>
              </a:rPr>
              <a:t>Those with disabilities which affect thinking, learning, or interacting with others may need detailed descriptions about how to recognize bullying</a:t>
            </a:r>
          </a:p>
        </p:txBody>
      </p:sp>
      <p:sp>
        <p:nvSpPr>
          <p:cNvPr id="6" name="Rectangle 5">
            <a:extLst>
              <a:ext uri="{FF2B5EF4-FFF2-40B4-BE49-F238E27FC236}">
                <a16:creationId xmlns:a16="http://schemas.microsoft.com/office/drawing/2014/main" id="{6D0B54A5-5BFD-4D18-8AB3-2F865B722B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a:extLst>
              <a:ext uri="{FF2B5EF4-FFF2-40B4-BE49-F238E27FC236}">
                <a16:creationId xmlns:a16="http://schemas.microsoft.com/office/drawing/2014/main" id="{DFF33D86-4EBC-8294-61FC-0716BA9DE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570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0"/>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375" y="500244"/>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7967" y="664836"/>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293E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30BF547-7917-1CE7-81B4-4BFC051E0062}"/>
              </a:ext>
            </a:extLst>
          </p:cNvPr>
          <p:cNvSpPr txBox="1"/>
          <p:nvPr/>
        </p:nvSpPr>
        <p:spPr>
          <a:xfrm>
            <a:off x="-565364" y="4333352"/>
            <a:ext cx="4996329" cy="2024404"/>
          </a:xfrm>
          <a:prstGeom prst="rect">
            <a:avLst/>
          </a:prstGeom>
        </p:spPr>
        <p:txBody>
          <a:bodyPr vert="horz" lIns="91440" tIns="45720" rIns="91440" bIns="45720" rtlCol="0" anchor="b">
            <a:normAutofit/>
          </a:bodyPr>
          <a:lstStyle/>
          <a:p>
            <a:pPr marR="0" algn="ctr">
              <a:lnSpc>
                <a:spcPct val="90000"/>
              </a:lnSpc>
              <a:spcBef>
                <a:spcPct val="0"/>
              </a:spcBef>
              <a:spcAft>
                <a:spcPts val="800"/>
              </a:spcAft>
            </a:pPr>
            <a:r>
              <a:rPr lang="en-US" sz="6000" b="1" kern="1200" dirty="0">
                <a:solidFill>
                  <a:srgbClr val="FFFFFF"/>
                </a:solidFill>
                <a:effectLst/>
                <a:latin typeface="Weiss Std" panose="0204050205050B020303" pitchFamily="18" charset="0"/>
                <a:ea typeface="+mj-ea"/>
                <a:cs typeface="+mj-cs"/>
              </a:rPr>
              <a:t>Identifying Bullying</a:t>
            </a:r>
          </a:p>
        </p:txBody>
      </p:sp>
      <p:pic>
        <p:nvPicPr>
          <p:cNvPr id="3" name="Picture 2" descr="Group sharing session">
            <a:extLst>
              <a:ext uri="{FF2B5EF4-FFF2-40B4-BE49-F238E27FC236}">
                <a16:creationId xmlns:a16="http://schemas.microsoft.com/office/drawing/2014/main" id="{74D06BA5-C944-4456-D565-646BA89FA808}"/>
              </a:ext>
            </a:extLst>
          </p:cNvPr>
          <p:cNvPicPr>
            <a:picLocks noChangeAspect="1"/>
          </p:cNvPicPr>
          <p:nvPr/>
        </p:nvPicPr>
        <p:blipFill>
          <a:blip r:embed="rId3">
            <a:extLst>
              <a:ext uri="{28A0092B-C50C-407E-A947-70E740481C1C}">
                <a14:useLocalDpi xmlns:a14="http://schemas.microsoft.com/office/drawing/2010/main" val="0"/>
              </a:ext>
            </a:extLst>
          </a:blip>
          <a:srcRect t="14993" b="14993"/>
          <a:stretch/>
        </p:blipFill>
        <p:spPr>
          <a:xfrm>
            <a:off x="979868" y="10"/>
            <a:ext cx="6069184" cy="2839773"/>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sp>
        <p:nvSpPr>
          <p:cNvPr id="10" name="TextBox 9">
            <a:extLst>
              <a:ext uri="{FF2B5EF4-FFF2-40B4-BE49-F238E27FC236}">
                <a16:creationId xmlns:a16="http://schemas.microsoft.com/office/drawing/2014/main" id="{8B636925-7EA2-8A2E-7742-565AB6FF6724}"/>
              </a:ext>
            </a:extLst>
          </p:cNvPr>
          <p:cNvSpPr txBox="1"/>
          <p:nvPr/>
        </p:nvSpPr>
        <p:spPr>
          <a:xfrm>
            <a:off x="6939335" y="2050165"/>
            <a:ext cx="4893224" cy="675476"/>
          </a:xfrm>
          <a:prstGeom prst="rect">
            <a:avLst/>
          </a:prstGeom>
        </p:spPr>
        <p:txBody>
          <a:bodyPr vert="horz" lIns="91440" tIns="45720" rIns="91440" bIns="45720" rtlCol="0">
            <a:noAutofit/>
          </a:bodyPr>
          <a:lstStyle/>
          <a:p>
            <a:pPr marL="0" marR="0" algn="ctr">
              <a:lnSpc>
                <a:spcPct val="107000"/>
              </a:lnSpc>
              <a:spcBef>
                <a:spcPts val="0"/>
              </a:spcBef>
              <a:spcAft>
                <a:spcPts val="800"/>
              </a:spcAft>
            </a:pPr>
            <a:r>
              <a:rPr lang="en-US" sz="3200" b="1" i="1" u="sng"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Power Imbalance</a:t>
            </a:r>
            <a:endParaRPr lang="en-US" sz="3200" b="1"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Bullying typically involves a real or perceived power imbalance.</a:t>
            </a:r>
          </a:p>
          <a:p>
            <a:pPr marL="0" marR="0">
              <a:lnSpc>
                <a:spcPct val="107000"/>
              </a:lnSpc>
              <a:spcBef>
                <a:spcPts val="0"/>
              </a:spcBef>
              <a:spcAft>
                <a:spcPts val="800"/>
              </a:spcAft>
            </a:pPr>
            <a:endParaRPr lang="en-US" sz="24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3200" b="1" i="1" u="sng"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Repeated</a:t>
            </a:r>
            <a:endParaRPr lang="en-US" sz="3200" b="1"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chemeClr val="bg1"/>
                </a:solidFill>
                <a:effectLst/>
                <a:latin typeface="Proxima Nova" panose="02000506030000020004" pitchFamily="2" charset="0"/>
                <a:ea typeface="Calibri" panose="020F0502020204030204" pitchFamily="34" charset="0"/>
                <a:cs typeface="Times New Roman" panose="02020603050405020304" pitchFamily="18" charset="0"/>
              </a:rPr>
              <a:t>The behavior is usually repeated or has the potential to be repeated over time toward the same victim or victims.</a:t>
            </a:r>
          </a:p>
        </p:txBody>
      </p:sp>
      <p:pic>
        <p:nvPicPr>
          <p:cNvPr id="13" name="Picture 12" descr="People holding hands">
            <a:extLst>
              <a:ext uri="{FF2B5EF4-FFF2-40B4-BE49-F238E27FC236}">
                <a16:creationId xmlns:a16="http://schemas.microsoft.com/office/drawing/2014/main" id="{42659D69-AC2D-63CF-A74A-2D865F03B3A1}"/>
              </a:ext>
            </a:extLst>
          </p:cNvPr>
          <p:cNvPicPr>
            <a:picLocks noChangeAspect="1"/>
          </p:cNvPicPr>
          <p:nvPr/>
        </p:nvPicPr>
        <p:blipFill rotWithShape="1">
          <a:blip r:embed="rId4">
            <a:extLst>
              <a:ext uri="{28A0092B-C50C-407E-A947-70E740481C1C}">
                <a14:useLocalDpi xmlns:a14="http://schemas.microsoft.com/office/drawing/2010/main" val="0"/>
              </a:ext>
            </a:extLst>
          </a:blip>
          <a:srcRect l="16689" r="15082"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 name="Freeform: Shape 9">
            <a:extLst>
              <a:ext uri="{FF2B5EF4-FFF2-40B4-BE49-F238E27FC236}">
                <a16:creationId xmlns:a16="http://schemas.microsoft.com/office/drawing/2014/main" id="{33C71D58-7E9A-3DAD-48E4-C3C80B317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1">
            <a:extLst>
              <a:ext uri="{FF2B5EF4-FFF2-40B4-BE49-F238E27FC236}">
                <a16:creationId xmlns:a16="http://schemas.microsoft.com/office/drawing/2014/main" id="{45DEE75E-FDD4-AFA3-8759-103818FA0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3F47F87F-BCF7-62FF-B08B-64352ECABF3F}"/>
              </a:ext>
            </a:extLst>
          </p:cNvPr>
          <p:cNvSpPr/>
          <p:nvPr/>
        </p:nvSpPr>
        <p:spPr>
          <a:xfrm>
            <a:off x="6720114" y="1320800"/>
            <a:ext cx="5021841" cy="188050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C9FF0E-BC61-F6F1-5942-44B2BD26847A}"/>
              </a:ext>
            </a:extLst>
          </p:cNvPr>
          <p:cNvSpPr/>
          <p:nvPr/>
        </p:nvSpPr>
        <p:spPr>
          <a:xfrm>
            <a:off x="6720114" y="3455005"/>
            <a:ext cx="5021841" cy="230716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90073E0-0D56-9E9D-B88F-694B12F15F59}"/>
              </a:ext>
            </a:extLst>
          </p:cNvPr>
          <p:cNvSpPr txBox="1"/>
          <p:nvPr/>
        </p:nvSpPr>
        <p:spPr>
          <a:xfrm>
            <a:off x="6801435" y="319313"/>
            <a:ext cx="4819951" cy="6429829"/>
          </a:xfrm>
          <a:prstGeom prst="rect">
            <a:avLst/>
          </a:prstGeom>
        </p:spPr>
        <p:txBody>
          <a:bodyPr vert="horz" lIns="91440" tIns="45720" rIns="91440" bIns="45720" rtlCol="0" anchor="t">
            <a:normAutofit/>
          </a:bodyPr>
          <a:lstStyle/>
          <a:p>
            <a:pPr marR="0" algn="ctr">
              <a:lnSpc>
                <a:spcPct val="90000"/>
              </a:lnSpc>
              <a:spcBef>
                <a:spcPts val="0"/>
              </a:spcBef>
              <a:spcAft>
                <a:spcPts val="800"/>
              </a:spcAft>
            </a:pPr>
            <a:r>
              <a:rPr lang="en-US" sz="3600" b="1" dirty="0">
                <a:effectLst/>
                <a:latin typeface="Proxima Nova" panose="02000506030000020004" pitchFamily="2" charset="0"/>
              </a:rPr>
              <a:t>Identifying Bullying</a:t>
            </a:r>
            <a:endParaRPr lang="en-US" sz="3600" b="1" dirty="0">
              <a:latin typeface="Proxima Nova" panose="02000506030000020004" pitchFamily="2" charset="0"/>
            </a:endParaRPr>
          </a:p>
          <a:p>
            <a:pPr marR="0" algn="ctr">
              <a:lnSpc>
                <a:spcPct val="90000"/>
              </a:lnSpc>
              <a:spcBef>
                <a:spcPts val="0"/>
              </a:spcBef>
              <a:spcAft>
                <a:spcPts val="800"/>
              </a:spcAft>
            </a:pPr>
            <a:endParaRPr lang="en-US" sz="4400" b="1" dirty="0">
              <a:latin typeface="Proxima Nova" panose="02000506030000020004" pitchFamily="2" charset="0"/>
            </a:endParaRPr>
          </a:p>
          <a:p>
            <a:pPr marL="0" marR="0" algn="ctr">
              <a:lnSpc>
                <a:spcPct val="107000"/>
              </a:lnSpc>
              <a:spcBef>
                <a:spcPts val="0"/>
              </a:spcBef>
              <a:spcAft>
                <a:spcPts val="800"/>
              </a:spcAft>
            </a:pPr>
            <a:r>
              <a:rPr lang="en-US" sz="2400" b="1" i="1" u="sng" dirty="0">
                <a:effectLst/>
                <a:latin typeface="Proxima Nova" panose="02000506030000020004" pitchFamily="2" charset="0"/>
                <a:ea typeface="Calibri" panose="020F0502020204030204" pitchFamily="34" charset="0"/>
                <a:cs typeface="Times New Roman" panose="02020603050405020304" pitchFamily="18" charset="0"/>
              </a:rPr>
              <a:t>Power Imbalance</a:t>
            </a:r>
            <a:endParaRPr lang="en-US" sz="2400" b="1" dirty="0">
              <a:effectLst/>
              <a:latin typeface="Proxima Nova" panose="02000506030000020004"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dirty="0">
                <a:effectLst/>
                <a:latin typeface="Proxima Nova" panose="02000506030000020004" pitchFamily="2" charset="0"/>
                <a:ea typeface="Calibri" panose="020F0502020204030204" pitchFamily="34" charset="0"/>
                <a:cs typeface="Times New Roman" panose="02020603050405020304" pitchFamily="18" charset="0"/>
              </a:rPr>
              <a:t>Bullying typically involves a real or perceived power imbalance.</a:t>
            </a:r>
            <a:endParaRPr lang="en-US" sz="1400" dirty="0">
              <a:latin typeface="Proxima Nova" panose="02000506030000020004"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2400" dirty="0">
              <a:effectLst/>
              <a:latin typeface="Proxima Nova" panose="02000506030000020004"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i="1" u="sng" dirty="0">
                <a:effectLst/>
                <a:latin typeface="Proxima Nova" panose="02000506030000020004" pitchFamily="2" charset="0"/>
                <a:ea typeface="Calibri" panose="020F0502020204030204" pitchFamily="34" charset="0"/>
                <a:cs typeface="Times New Roman" panose="02020603050405020304" pitchFamily="18" charset="0"/>
              </a:rPr>
              <a:t>Repeated</a:t>
            </a:r>
            <a:endParaRPr lang="en-US" sz="2400" b="1" dirty="0">
              <a:effectLst/>
              <a:latin typeface="Proxima Nova" panose="02000506030000020004"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dirty="0">
                <a:effectLst/>
                <a:latin typeface="Proxima Nova" panose="02000506030000020004" pitchFamily="2" charset="0"/>
                <a:ea typeface="Calibri" panose="020F0502020204030204" pitchFamily="34" charset="0"/>
                <a:cs typeface="Times New Roman" panose="02020603050405020304" pitchFamily="18" charset="0"/>
              </a:rPr>
              <a:t>The behavior is usually repeated or has the potential to be repeated over time toward the same victim or victims.</a:t>
            </a:r>
          </a:p>
          <a:p>
            <a:pPr indent="-228600">
              <a:lnSpc>
                <a:spcPct val="90000"/>
              </a:lnSpc>
              <a:buFont typeface="Arial" panose="020B0604020202020204" pitchFamily="34" charset="0"/>
              <a:buChar char="•"/>
            </a:pPr>
            <a:endParaRPr lang="en-US" sz="700" dirty="0"/>
          </a:p>
        </p:txBody>
      </p:sp>
    </p:spTree>
    <p:extLst>
      <p:ext uri="{BB962C8B-B14F-4D97-AF65-F5344CB8AC3E}">
        <p14:creationId xmlns:p14="http://schemas.microsoft.com/office/powerpoint/2010/main" val="1533285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74596C-F3D5-7D43-995F-918C95E0D048}"/>
              </a:ext>
            </a:extLst>
          </p:cNvPr>
          <p:cNvSpPr txBox="1"/>
          <p:nvPr/>
        </p:nvSpPr>
        <p:spPr>
          <a:xfrm>
            <a:off x="838200" y="557188"/>
            <a:ext cx="10515600" cy="1133499"/>
          </a:xfrm>
          <a:prstGeom prst="rect">
            <a:avLst/>
          </a:prstGeom>
        </p:spPr>
        <p:txBody>
          <a:bodyPr vert="horz" lIns="91440" tIns="45720" rIns="91440" bIns="45720" rtlCol="0" anchor="ctr">
            <a:normAutofit/>
          </a:bodyPr>
          <a:lstStyle/>
          <a:p>
            <a:pPr marR="0" algn="ctr">
              <a:lnSpc>
                <a:spcPct val="90000"/>
              </a:lnSpc>
              <a:spcBef>
                <a:spcPct val="0"/>
              </a:spcBef>
              <a:spcAft>
                <a:spcPts val="800"/>
              </a:spcAft>
            </a:pPr>
            <a:r>
              <a:rPr lang="en-US" sz="5200" kern="1200" dirty="0">
                <a:solidFill>
                  <a:schemeClr val="tx1"/>
                </a:solidFill>
                <a:effectLst/>
                <a:latin typeface="Proxima Nova" panose="02000506030000020004" pitchFamily="2" charset="0"/>
                <a:ea typeface="+mj-ea"/>
                <a:cs typeface="+mj-cs"/>
              </a:rPr>
              <a:t>Responding &amp; Reporting</a:t>
            </a:r>
            <a:endParaRPr lang="en-US" sz="5200" kern="1200" dirty="0">
              <a:solidFill>
                <a:schemeClr val="tx1"/>
              </a:solidFill>
              <a:latin typeface="Proxima Nova" panose="02000506030000020004" pitchFamily="2" charset="0"/>
              <a:ea typeface="+mj-ea"/>
              <a:cs typeface="+mj-cs"/>
            </a:endParaRPr>
          </a:p>
          <a:p>
            <a:pPr algn="ctr">
              <a:lnSpc>
                <a:spcPct val="90000"/>
              </a:lnSpc>
              <a:spcBef>
                <a:spcPct val="0"/>
              </a:spcBef>
            </a:pPr>
            <a:endParaRPr lang="en-US" sz="5200" kern="1200" dirty="0">
              <a:solidFill>
                <a:schemeClr val="tx1"/>
              </a:solidFill>
              <a:latin typeface="+mj-lt"/>
              <a:ea typeface="+mj-ea"/>
              <a:cs typeface="+mj-cs"/>
            </a:endParaRPr>
          </a:p>
        </p:txBody>
      </p:sp>
      <p:graphicFrame>
        <p:nvGraphicFramePr>
          <p:cNvPr id="7" name="Diagram 6">
            <a:extLst>
              <a:ext uri="{FF2B5EF4-FFF2-40B4-BE49-F238E27FC236}">
                <a16:creationId xmlns:a16="http://schemas.microsoft.com/office/drawing/2014/main" id="{52549EA6-DF78-45E8-9947-AE3D1509F297}"/>
              </a:ext>
            </a:extLst>
          </p:cNvPr>
          <p:cNvGraphicFramePr/>
          <p:nvPr>
            <p:extLst>
              <p:ext uri="{D42A27DB-BD31-4B8C-83A1-F6EECF244321}">
                <p14:modId xmlns:p14="http://schemas.microsoft.com/office/powerpoint/2010/main" val="213858623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8010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4596C-F3D5-7D43-995F-918C95E0D048}"/>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marR="0" algn="ctr">
              <a:lnSpc>
                <a:spcPct val="90000"/>
              </a:lnSpc>
              <a:spcBef>
                <a:spcPts val="0"/>
              </a:spcBef>
              <a:spcAft>
                <a:spcPts val="800"/>
              </a:spcAft>
            </a:pPr>
            <a:r>
              <a:rPr lang="en-US" sz="3200" b="1" dirty="0">
                <a:effectLst/>
                <a:latin typeface="Proxima Nova" panose="02000506030000020004" pitchFamily="2" charset="0"/>
              </a:rPr>
              <a:t>Responding &amp; Reporting</a:t>
            </a:r>
            <a:endParaRPr lang="en-US" sz="3200" b="1" dirty="0">
              <a:latin typeface="Proxima Nova" panose="02000506030000020004" pitchFamily="2" charset="0"/>
            </a:endParaRPr>
          </a:p>
          <a:p>
            <a:pPr marR="0" indent="-228600">
              <a:lnSpc>
                <a:spcPct val="90000"/>
              </a:lnSpc>
              <a:spcBef>
                <a:spcPts val="0"/>
              </a:spcBef>
              <a:spcAft>
                <a:spcPts val="800"/>
              </a:spcAft>
              <a:buFont typeface="Arial" panose="020B0604020202020204" pitchFamily="34" charset="0"/>
              <a:buChar char="•"/>
            </a:pPr>
            <a:endParaRPr lang="en-US" sz="2200" dirty="0">
              <a:effectLst/>
              <a:latin typeface="Proxima Nova" panose="02000506030000020004" pitchFamily="2" charset="0"/>
            </a:endParaRPr>
          </a:p>
          <a:p>
            <a:pPr marR="0">
              <a:lnSpc>
                <a:spcPct val="90000"/>
              </a:lnSpc>
              <a:spcBef>
                <a:spcPts val="0"/>
              </a:spcBef>
              <a:spcAft>
                <a:spcPts val="800"/>
              </a:spcAft>
            </a:pPr>
            <a:r>
              <a:rPr lang="en-US" sz="2200" dirty="0">
                <a:effectLst/>
                <a:latin typeface="Proxima Nova" panose="02000506030000020004" pitchFamily="2" charset="0"/>
              </a:rPr>
              <a:t>Step 2. Ensure Safety.</a:t>
            </a:r>
          </a:p>
          <a:p>
            <a:pPr marR="0">
              <a:lnSpc>
                <a:spcPct val="90000"/>
              </a:lnSpc>
              <a:spcBef>
                <a:spcPts val="0"/>
              </a:spcBef>
              <a:spcAft>
                <a:spcPts val="800"/>
              </a:spcAft>
            </a:pPr>
            <a:r>
              <a:rPr lang="en-US" sz="2200" dirty="0">
                <a:effectLst/>
                <a:latin typeface="Proxima Nova" panose="02000506030000020004" pitchFamily="2" charset="0"/>
              </a:rPr>
              <a:t>Ensuring safety is about making sure someone is not left alone with or has to have contact with anyone that has made them feel uncomfortable. For example, after interrupting the situation, stay with the person until you are able to locate their guardian.</a:t>
            </a:r>
          </a:p>
          <a:p>
            <a:pPr indent="-228600">
              <a:lnSpc>
                <a:spcPct val="90000"/>
              </a:lnSpc>
              <a:buFont typeface="Arial" panose="020B0604020202020204" pitchFamily="34" charset="0"/>
              <a:buChar char="•"/>
            </a:pPr>
            <a:endParaRPr lang="en-US" sz="2200" dirty="0">
              <a:latin typeface="Proxima Nova" panose="02000506030000020004" pitchFamily="2" charset="0"/>
            </a:endParaRPr>
          </a:p>
        </p:txBody>
      </p:sp>
      <p:sp>
        <p:nvSpPr>
          <p:cNvPr id="56" name="Rectangle 5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dge 1 with solid fill">
            <a:extLst>
              <a:ext uri="{FF2B5EF4-FFF2-40B4-BE49-F238E27FC236}">
                <a16:creationId xmlns:a16="http://schemas.microsoft.com/office/drawing/2014/main" id="{43F44AFE-74FE-0C43-C524-9F5CE76CEB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358948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4596C-F3D5-7D43-995F-918C95E0D048}"/>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marR="0" algn="ctr">
              <a:lnSpc>
                <a:spcPct val="90000"/>
              </a:lnSpc>
              <a:spcBef>
                <a:spcPts val="0"/>
              </a:spcBef>
              <a:spcAft>
                <a:spcPts val="800"/>
              </a:spcAft>
            </a:pPr>
            <a:r>
              <a:rPr lang="en-US" sz="3200" b="1" dirty="0">
                <a:effectLst/>
                <a:latin typeface="Proxima Nova" panose="02000506030000020004" pitchFamily="2" charset="0"/>
              </a:rPr>
              <a:t>Responding &amp; Reporting</a:t>
            </a:r>
            <a:endParaRPr lang="en-US" sz="3200" b="1" dirty="0">
              <a:latin typeface="Proxima Nova" panose="02000506030000020004" pitchFamily="2" charset="0"/>
            </a:endParaRPr>
          </a:p>
          <a:p>
            <a:pPr marR="0" indent="-228600">
              <a:lnSpc>
                <a:spcPct val="90000"/>
              </a:lnSpc>
              <a:spcBef>
                <a:spcPts val="0"/>
              </a:spcBef>
              <a:spcAft>
                <a:spcPts val="800"/>
              </a:spcAft>
              <a:buFont typeface="Arial" panose="020B0604020202020204" pitchFamily="34" charset="0"/>
              <a:buChar char="•"/>
            </a:pPr>
            <a:endParaRPr lang="en-US" sz="2200" dirty="0">
              <a:effectLst/>
              <a:latin typeface="Proxima Nova" panose="02000506030000020004" pitchFamily="2" charset="0"/>
            </a:endParaRPr>
          </a:p>
          <a:p>
            <a:pPr marR="0">
              <a:lnSpc>
                <a:spcPct val="90000"/>
              </a:lnSpc>
              <a:spcBef>
                <a:spcPts val="0"/>
              </a:spcBef>
              <a:spcAft>
                <a:spcPts val="800"/>
              </a:spcAft>
            </a:pPr>
            <a:r>
              <a:rPr lang="en-US" sz="2200" dirty="0">
                <a:effectLst/>
                <a:latin typeface="Proxima Nova" panose="02000506030000020004" pitchFamily="2" charset="0"/>
              </a:rPr>
              <a:t>Step 2. Ensure Safety.</a:t>
            </a:r>
          </a:p>
          <a:p>
            <a:pPr marR="0">
              <a:lnSpc>
                <a:spcPct val="90000"/>
              </a:lnSpc>
              <a:spcBef>
                <a:spcPts val="0"/>
              </a:spcBef>
              <a:spcAft>
                <a:spcPts val="800"/>
              </a:spcAft>
            </a:pPr>
            <a:r>
              <a:rPr lang="en-US" sz="2200" dirty="0">
                <a:effectLst/>
                <a:latin typeface="Proxima Nova" panose="02000506030000020004" pitchFamily="2" charset="0"/>
              </a:rPr>
              <a:t>Ensuring safety is about making sure someone is not left alone with or has to have contact with anyone that has made them feel uncomfortable. For example, after interrupting the situation, stay with the person until you are able to locate their guardian.</a:t>
            </a:r>
          </a:p>
          <a:p>
            <a:pPr indent="-228600">
              <a:lnSpc>
                <a:spcPct val="90000"/>
              </a:lnSpc>
              <a:buFont typeface="Arial" panose="020B0604020202020204" pitchFamily="34" charset="0"/>
              <a:buChar char="•"/>
            </a:pPr>
            <a:endParaRPr lang="en-US" sz="2200" dirty="0"/>
          </a:p>
        </p:txBody>
      </p:sp>
      <p:sp>
        <p:nvSpPr>
          <p:cNvPr id="25" name="Rectangle 2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adge with solid fill">
            <a:extLst>
              <a:ext uri="{FF2B5EF4-FFF2-40B4-BE49-F238E27FC236}">
                <a16:creationId xmlns:a16="http://schemas.microsoft.com/office/drawing/2014/main" id="{64A7F698-BB7F-D007-9E6E-C3C87256E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84" r="1884"/>
          <a:stretch/>
        </p:blipFill>
        <p:spPr>
          <a:xfrm>
            <a:off x="9435521" y="2857501"/>
            <a:ext cx="1099929" cy="1142998"/>
          </a:xfrm>
          <a:prstGeom prst="rect">
            <a:avLst/>
          </a:prstGeom>
        </p:spPr>
      </p:pic>
    </p:spTree>
    <p:extLst>
      <p:ext uri="{BB962C8B-B14F-4D97-AF65-F5344CB8AC3E}">
        <p14:creationId xmlns:p14="http://schemas.microsoft.com/office/powerpoint/2010/main" val="4016099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4596C-F3D5-7D43-995F-918C95E0D048}"/>
              </a:ext>
            </a:extLst>
          </p:cNvPr>
          <p:cNvSpPr txBox="1"/>
          <p:nvPr/>
        </p:nvSpPr>
        <p:spPr>
          <a:xfrm>
            <a:off x="1136429" y="2278173"/>
            <a:ext cx="6467867" cy="4263304"/>
          </a:xfrm>
          <a:prstGeom prst="rect">
            <a:avLst/>
          </a:prstGeom>
        </p:spPr>
        <p:txBody>
          <a:bodyPr vert="horz" lIns="91440" tIns="45720" rIns="91440" bIns="45720" rtlCol="0" anchor="ctr">
            <a:normAutofit fontScale="77500" lnSpcReduction="20000"/>
          </a:bodyPr>
          <a:lstStyle/>
          <a:p>
            <a:pPr marR="0" algn="ctr">
              <a:lnSpc>
                <a:spcPct val="90000"/>
              </a:lnSpc>
              <a:spcBef>
                <a:spcPts val="0"/>
              </a:spcBef>
              <a:spcAft>
                <a:spcPts val="800"/>
              </a:spcAft>
            </a:pPr>
            <a:r>
              <a:rPr lang="en-US" sz="4100" b="1" dirty="0">
                <a:effectLst/>
                <a:latin typeface="Proxima Nova" panose="02000506030000020004" pitchFamily="2" charset="0"/>
              </a:rPr>
              <a:t>Responding &amp; Reporting</a:t>
            </a:r>
            <a:endParaRPr lang="en-US" sz="4100" b="1" dirty="0">
              <a:latin typeface="Proxima Nova" panose="02000506030000020004" pitchFamily="2" charset="0"/>
            </a:endParaRPr>
          </a:p>
          <a:p>
            <a:pPr marR="0" indent="-228600">
              <a:lnSpc>
                <a:spcPct val="90000"/>
              </a:lnSpc>
              <a:spcBef>
                <a:spcPts val="0"/>
              </a:spcBef>
              <a:spcAft>
                <a:spcPts val="800"/>
              </a:spcAft>
              <a:buFont typeface="Arial" panose="020B0604020202020204" pitchFamily="34" charset="0"/>
              <a:buChar char="•"/>
            </a:pPr>
            <a:endParaRPr lang="en-US" sz="2600" dirty="0">
              <a:effectLst/>
              <a:latin typeface="Proxima Nova" panose="02000506030000020004" pitchFamily="2" charset="0"/>
            </a:endParaRPr>
          </a:p>
          <a:p>
            <a:pPr marL="0" marR="0">
              <a:lnSpc>
                <a:spcPct val="107000"/>
              </a:lnSpc>
              <a:spcBef>
                <a:spcPts val="0"/>
              </a:spcBef>
              <a:spcAft>
                <a:spcPts val="800"/>
              </a:spcAft>
            </a:pPr>
            <a:r>
              <a:rPr lang="en-US" sz="2900" dirty="0">
                <a:effectLst/>
                <a:latin typeface="Proxima Nova" panose="02000506030000020004" pitchFamily="2" charset="0"/>
                <a:ea typeface="Calibri" panose="020F0502020204030204" pitchFamily="34" charset="0"/>
                <a:cs typeface="Times New Roman" panose="02020603050405020304" pitchFamily="18" charset="0"/>
              </a:rPr>
              <a:t>Step 3. Notify.</a:t>
            </a:r>
          </a:p>
          <a:p>
            <a:pPr marL="0" marR="0">
              <a:lnSpc>
                <a:spcPct val="107000"/>
              </a:lnSpc>
              <a:spcBef>
                <a:spcPts val="0"/>
              </a:spcBef>
              <a:spcAft>
                <a:spcPts val="800"/>
              </a:spcAft>
            </a:pPr>
            <a:r>
              <a:rPr lang="en-US" sz="2900" dirty="0">
                <a:effectLst/>
                <a:latin typeface="Proxima Nova" panose="02000506030000020004" pitchFamily="2" charset="0"/>
                <a:ea typeface="Calibri" panose="020F0502020204030204" pitchFamily="34" charset="0"/>
                <a:cs typeface="Times New Roman" panose="02020603050405020304" pitchFamily="18" charset="0"/>
              </a:rPr>
              <a:t>Any witnessed, suspected, or disclosed abuse, neglect, or incident of a boundary violation or bullying, should involve some level of notification. </a:t>
            </a:r>
          </a:p>
          <a:p>
            <a:pPr marL="0" marR="0">
              <a:lnSpc>
                <a:spcPct val="107000"/>
              </a:lnSpc>
              <a:spcBef>
                <a:spcPts val="0"/>
              </a:spcBef>
              <a:spcAft>
                <a:spcPts val="800"/>
              </a:spcAft>
            </a:pPr>
            <a:endParaRPr lang="en-US" sz="2900" dirty="0">
              <a:effectLst/>
              <a:latin typeface="Proxima Nova" panose="02000506030000020004"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Proxima Nova" panose="02000506030000020004" pitchFamily="2" charset="0"/>
                <a:ea typeface="Calibri" panose="020F0502020204030204" pitchFamily="34" charset="0"/>
                <a:cs typeface="Times New Roman" panose="02020603050405020304" pitchFamily="18" charset="0"/>
              </a:rPr>
              <a:t>Even if you are unsure that what you saw, heard, or suspected is a true violation or abuse, notifying someone in charge will help to discern and make it possible to monitor suspicious behaviors or potentially link someone to repeated incidents.</a:t>
            </a:r>
          </a:p>
          <a:p>
            <a:pPr indent="-228600">
              <a:lnSpc>
                <a:spcPct val="90000"/>
              </a:lnSpc>
              <a:buFont typeface="Arial" panose="020B0604020202020204" pitchFamily="34" charset="0"/>
              <a:buChar char="•"/>
            </a:pPr>
            <a:endParaRPr lang="en-US" sz="2200" dirty="0"/>
          </a:p>
        </p:txBody>
      </p:sp>
      <p:sp>
        <p:nvSpPr>
          <p:cNvPr id="25" name="Rectangle 2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adge 3 with solid fill">
            <a:extLst>
              <a:ext uri="{FF2B5EF4-FFF2-40B4-BE49-F238E27FC236}">
                <a16:creationId xmlns:a16="http://schemas.microsoft.com/office/drawing/2014/main" id="{64A7F698-BB7F-D007-9E6E-C3C87256E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84" r="1884"/>
          <a:stretch/>
        </p:blipFill>
        <p:spPr>
          <a:xfrm>
            <a:off x="9435521" y="2857501"/>
            <a:ext cx="1099929" cy="1142998"/>
          </a:xfrm>
          <a:prstGeom prst="rect">
            <a:avLst/>
          </a:prstGeom>
        </p:spPr>
      </p:pic>
    </p:spTree>
    <p:extLst>
      <p:ext uri="{BB962C8B-B14F-4D97-AF65-F5344CB8AC3E}">
        <p14:creationId xmlns:p14="http://schemas.microsoft.com/office/powerpoint/2010/main" val="1452412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4596C-F3D5-7D43-995F-918C95E0D048}"/>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marR="0" algn="ctr">
              <a:lnSpc>
                <a:spcPct val="90000"/>
              </a:lnSpc>
              <a:spcBef>
                <a:spcPts val="0"/>
              </a:spcBef>
              <a:spcAft>
                <a:spcPts val="800"/>
              </a:spcAft>
            </a:pPr>
            <a:r>
              <a:rPr lang="en-US" sz="3200" b="1" dirty="0">
                <a:effectLst/>
                <a:latin typeface="Proxima Nova" panose="02000506030000020004" pitchFamily="2" charset="0"/>
              </a:rPr>
              <a:t>Responding &amp; Reporting</a:t>
            </a:r>
            <a:endParaRPr lang="en-US" sz="3200" b="1" dirty="0">
              <a:latin typeface="Proxima Nova" panose="02000506030000020004" pitchFamily="2" charset="0"/>
            </a:endParaRPr>
          </a:p>
          <a:p>
            <a:pPr marR="0" indent="-228600">
              <a:lnSpc>
                <a:spcPct val="90000"/>
              </a:lnSpc>
              <a:spcBef>
                <a:spcPts val="0"/>
              </a:spcBef>
              <a:spcAft>
                <a:spcPts val="800"/>
              </a:spcAft>
              <a:buFont typeface="Arial" panose="020B0604020202020204" pitchFamily="34" charset="0"/>
              <a:buChar char="•"/>
            </a:pPr>
            <a:endParaRPr lang="en-US" sz="2200" dirty="0">
              <a:effectLst/>
              <a:latin typeface="Proxima Nova" panose="02000506030000020004" pitchFamily="2" charset="0"/>
            </a:endParaRPr>
          </a:p>
          <a:p>
            <a:pPr marL="0" marR="0">
              <a:lnSpc>
                <a:spcPct val="107000"/>
              </a:lnSpc>
              <a:spcBef>
                <a:spcPts val="0"/>
              </a:spcBef>
              <a:spcAft>
                <a:spcPts val="800"/>
              </a:spcAft>
            </a:pPr>
            <a:r>
              <a:rPr lang="en-US" sz="2400" dirty="0">
                <a:effectLst/>
                <a:latin typeface="Proxima Nova" panose="02000506030000020004" pitchFamily="2" charset="0"/>
                <a:ea typeface="Calibri" panose="020F0502020204030204" pitchFamily="34" charset="0"/>
                <a:cs typeface="Times New Roman" panose="02020603050405020304" pitchFamily="18" charset="0"/>
              </a:rPr>
              <a:t>Step 4. Report.</a:t>
            </a:r>
          </a:p>
          <a:p>
            <a:r>
              <a:rPr lang="en-US" sz="2400" dirty="0">
                <a:effectLst/>
                <a:latin typeface="Proxima Nova" panose="02000506030000020004" pitchFamily="2" charset="0"/>
                <a:ea typeface="Calibri" panose="020F0502020204030204" pitchFamily="34" charset="0"/>
                <a:cs typeface="Times New Roman" panose="02020603050405020304" pitchFamily="18" charset="0"/>
              </a:rPr>
              <a:t>As a member of The Episcopal Church, you always have a moral responsibility to report </a:t>
            </a:r>
          </a:p>
          <a:p>
            <a:pPr indent="-228600">
              <a:lnSpc>
                <a:spcPct val="90000"/>
              </a:lnSpc>
              <a:buFont typeface="Arial" panose="020B0604020202020204" pitchFamily="34" charset="0"/>
              <a:buChar char="•"/>
            </a:pPr>
            <a:endParaRPr lang="en-US" sz="2200" dirty="0"/>
          </a:p>
        </p:txBody>
      </p:sp>
      <p:sp>
        <p:nvSpPr>
          <p:cNvPr id="25" name="Rectangle 2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adge 4 with solid fill">
            <a:extLst>
              <a:ext uri="{FF2B5EF4-FFF2-40B4-BE49-F238E27FC236}">
                <a16:creationId xmlns:a16="http://schemas.microsoft.com/office/drawing/2014/main" id="{64A7F698-BB7F-D007-9E6E-C3C87256E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84" r="1884"/>
          <a:stretch/>
        </p:blipFill>
        <p:spPr>
          <a:xfrm>
            <a:off x="9435521" y="2857501"/>
            <a:ext cx="1099929" cy="1142998"/>
          </a:xfrm>
          <a:prstGeom prst="rect">
            <a:avLst/>
          </a:prstGeom>
        </p:spPr>
      </p:pic>
    </p:spTree>
    <p:extLst>
      <p:ext uri="{BB962C8B-B14F-4D97-AF65-F5344CB8AC3E}">
        <p14:creationId xmlns:p14="http://schemas.microsoft.com/office/powerpoint/2010/main" val="186561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2">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Rectangle 5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3BF10-9FE0-4FD9-ABFB-A6F5D7BBCFA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Questions and Comments</a:t>
            </a:r>
          </a:p>
        </p:txBody>
      </p:sp>
      <p:sp>
        <p:nvSpPr>
          <p:cNvPr id="3" name="Content Placeholder 2">
            <a:extLst>
              <a:ext uri="{FF2B5EF4-FFF2-40B4-BE49-F238E27FC236}">
                <a16:creationId xmlns:a16="http://schemas.microsoft.com/office/drawing/2014/main" id="{7B8EE495-1723-4166-82B5-F9FE48DA8A01}"/>
              </a:ext>
            </a:extLst>
          </p:cNvPr>
          <p:cNvSpPr>
            <a:spLocks noGrp="1"/>
          </p:cNvSpPr>
          <p:nvPr>
            <p:ph idx="1"/>
          </p:nvPr>
        </p:nvSpPr>
        <p:spPr>
          <a:xfrm>
            <a:off x="4581727" y="649480"/>
            <a:ext cx="3025303" cy="5546047"/>
          </a:xfrm>
        </p:spPr>
        <p:txBody>
          <a:bodyPr anchor="ctr">
            <a:normAutofit/>
          </a:bodyPr>
          <a:lstStyle/>
          <a:p>
            <a:pPr marL="0" indent="0">
              <a:buNone/>
            </a:pPr>
            <a:endParaRPr lang="en-US" sz="2000"/>
          </a:p>
          <a:p>
            <a:pPr marL="0" indent="0">
              <a:buNone/>
            </a:pPr>
            <a:r>
              <a:rPr lang="en-US" sz="2000"/>
              <a:t>Let’s take a moment to discuss any questions or comments you may have.</a:t>
            </a:r>
          </a:p>
        </p:txBody>
      </p:sp>
      <p:pic>
        <p:nvPicPr>
          <p:cNvPr id="55" name="Picture 38" descr="Different coloured question marks">
            <a:extLst>
              <a:ext uri="{FF2B5EF4-FFF2-40B4-BE49-F238E27FC236}">
                <a16:creationId xmlns:a16="http://schemas.microsoft.com/office/drawing/2014/main" id="{C4DF0487-7893-208D-3FCF-40A0117955C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31565" r="34950"/>
          <a:stretch/>
        </p:blipFill>
        <p:spPr>
          <a:xfrm>
            <a:off x="8109502" y="10"/>
            <a:ext cx="4082498" cy="6857990"/>
          </a:xfrm>
          <a:prstGeom prst="rect">
            <a:avLst/>
          </a:prstGeom>
        </p:spPr>
      </p:pic>
    </p:spTree>
    <p:extLst>
      <p:ext uri="{BB962C8B-B14F-4D97-AF65-F5344CB8AC3E}">
        <p14:creationId xmlns:p14="http://schemas.microsoft.com/office/powerpoint/2010/main" val="370916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Children doing yoga">
            <a:extLst>
              <a:ext uri="{FF2B5EF4-FFF2-40B4-BE49-F238E27FC236}">
                <a16:creationId xmlns:a16="http://schemas.microsoft.com/office/drawing/2014/main" id="{EE251A77-ACB5-3FBA-D666-8EC36695D5EB}"/>
              </a:ext>
            </a:extLst>
          </p:cNvPr>
          <p:cNvPicPr>
            <a:picLocks noChangeAspect="1"/>
          </p:cNvPicPr>
          <p:nvPr/>
        </p:nvPicPr>
        <p:blipFill rotWithShape="1">
          <a:blip r:embed="rId3">
            <a:extLst>
              <a:ext uri="{28A0092B-C50C-407E-A947-70E740481C1C}">
                <a14:useLocalDpi xmlns:a14="http://schemas.microsoft.com/office/drawing/2010/main" val="0"/>
              </a:ext>
            </a:extLst>
          </a:blip>
          <a:srcRect l="17224" r="14547"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82" name="Freeform: Shape 8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4" name="Freeform: Shape 8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F92734E4-75B9-1BAA-3DF7-BD814F9D9C6D}"/>
              </a:ext>
            </a:extLst>
          </p:cNvPr>
          <p:cNvSpPr txBox="1"/>
          <p:nvPr/>
        </p:nvSpPr>
        <p:spPr>
          <a:xfrm>
            <a:off x="6636335" y="1500382"/>
            <a:ext cx="4819951" cy="3181684"/>
          </a:xfrm>
          <a:prstGeom prst="rect">
            <a:avLst/>
          </a:prstGeom>
        </p:spPr>
        <p:txBody>
          <a:bodyPr vert="horz" lIns="91440" tIns="45720" rIns="91440" bIns="45720" rtlCol="0" anchor="t">
            <a:normAutofit/>
          </a:bodyPr>
          <a:lstStyle/>
          <a:p>
            <a:pPr marR="0">
              <a:lnSpc>
                <a:spcPct val="90000"/>
              </a:lnSpc>
              <a:spcBef>
                <a:spcPts val="0"/>
              </a:spcBef>
              <a:spcAft>
                <a:spcPts val="800"/>
              </a:spcAft>
            </a:pPr>
            <a:r>
              <a:rPr lang="en-US" dirty="0">
                <a:effectLst/>
              </a:rPr>
              <a:t>This course will walk you through identifying types of bullying, and how to respond and report bullying.</a:t>
            </a:r>
          </a:p>
          <a:p>
            <a:pPr marR="0">
              <a:lnSpc>
                <a:spcPct val="90000"/>
              </a:lnSpc>
              <a:spcBef>
                <a:spcPts val="0"/>
              </a:spcBef>
              <a:spcAft>
                <a:spcPts val="800"/>
              </a:spcAft>
            </a:pPr>
            <a:endParaRPr lang="en-US" dirty="0"/>
          </a:p>
          <a:p>
            <a:pPr marR="0">
              <a:lnSpc>
                <a:spcPct val="90000"/>
              </a:lnSpc>
              <a:spcBef>
                <a:spcPts val="0"/>
              </a:spcBef>
              <a:spcAft>
                <a:spcPts val="800"/>
              </a:spcAft>
            </a:pPr>
            <a:r>
              <a:rPr lang="en-US" dirty="0">
                <a:effectLst/>
              </a:rPr>
              <a:t>Bullying is a widespread issue. Bullying negatively impacts those who are bullied, those who bully, and those who view the bullying as bystanders. Bullying also can affect a range of individuals from children to youth to adults, and span through organizations and demographic groups.</a:t>
            </a:r>
          </a:p>
        </p:txBody>
      </p:sp>
    </p:spTree>
    <p:extLst>
      <p:ext uri="{BB962C8B-B14F-4D97-AF65-F5344CB8AC3E}">
        <p14:creationId xmlns:p14="http://schemas.microsoft.com/office/powerpoint/2010/main" val="283090855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E5BD22BA-337C-3001-F7CA-7425AA9364A5}"/>
              </a:ext>
            </a:extLst>
          </p:cNvPr>
          <p:cNvPicPr>
            <a:picLocks noChangeAspect="1"/>
          </p:cNvPicPr>
          <p:nvPr/>
        </p:nvPicPr>
        <p:blipFill>
          <a:blip r:embed="rId3"/>
          <a:stretch>
            <a:fillRect/>
          </a:stretch>
        </p:blipFill>
        <p:spPr>
          <a:xfrm>
            <a:off x="-195943" y="0"/>
            <a:ext cx="12583886" cy="6980330"/>
          </a:xfrm>
          <a:prstGeom prst="rect">
            <a:avLst/>
          </a:prstGeom>
        </p:spPr>
      </p:pic>
      <p:sp>
        <p:nvSpPr>
          <p:cNvPr id="5" name="Rectangle 4">
            <a:extLst>
              <a:ext uri="{FF2B5EF4-FFF2-40B4-BE49-F238E27FC236}">
                <a16:creationId xmlns:a16="http://schemas.microsoft.com/office/drawing/2014/main" id="{B431A278-B52C-8167-7397-B244307FB29C}"/>
              </a:ext>
            </a:extLst>
          </p:cNvPr>
          <p:cNvSpPr/>
          <p:nvPr/>
        </p:nvSpPr>
        <p:spPr>
          <a:xfrm>
            <a:off x="7257143" y="5210629"/>
            <a:ext cx="2786743" cy="801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3CF11B-25DE-3C46-9793-8614F3207E65}"/>
              </a:ext>
            </a:extLst>
          </p:cNvPr>
          <p:cNvSpPr txBox="1"/>
          <p:nvPr/>
        </p:nvSpPr>
        <p:spPr>
          <a:xfrm>
            <a:off x="5341258" y="3439849"/>
            <a:ext cx="6451596" cy="2475037"/>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2000" dirty="0">
                <a:effectLst/>
                <a:latin typeface="Proxima Nova" panose="02000506030000020004" pitchFamily="2" charset="0"/>
                <a:ea typeface="Calibri" panose="020F0502020204030204" pitchFamily="34" charset="0"/>
                <a:cs typeface="Times New Roman" panose="02020603050405020304" pitchFamily="18" charset="0"/>
              </a:rPr>
              <a:t>James isn't great at basketball. He tries his best, but he misses many of his shots and often trips over his own feet. The guys often yell, “Watch where you’re going, you big klutz.” </a:t>
            </a:r>
          </a:p>
          <a:p>
            <a:pPr marL="0" marR="0">
              <a:lnSpc>
                <a:spcPct val="107000"/>
              </a:lnSpc>
              <a:spcBef>
                <a:spcPts val="0"/>
              </a:spcBef>
              <a:spcAft>
                <a:spcPts val="800"/>
              </a:spcAft>
            </a:pPr>
            <a:r>
              <a:rPr lang="en-US" sz="2000" dirty="0">
                <a:effectLst/>
                <a:latin typeface="Proxima Nova" panose="02000506030000020004" pitchFamily="2" charset="0"/>
                <a:ea typeface="Calibri" panose="020F0502020204030204" pitchFamily="34" charset="0"/>
                <a:cs typeface="Times New Roman" panose="02020603050405020304" pitchFamily="18" charset="0"/>
              </a:rPr>
              <a:t>James says, “At basketball camp, one of the high school guys tied me up in the locker room. "Hope this will keep you and your two left feet off the court," the bully said.”</a:t>
            </a:r>
            <a:endParaRPr lang="en-US" sz="2000" dirty="0">
              <a:latin typeface="Proxima Nova" panose="02000506030000020004" pitchFamily="2" charset="0"/>
            </a:endParaRPr>
          </a:p>
        </p:txBody>
      </p:sp>
    </p:spTree>
    <p:extLst>
      <p:ext uri="{BB962C8B-B14F-4D97-AF65-F5344CB8AC3E}">
        <p14:creationId xmlns:p14="http://schemas.microsoft.com/office/powerpoint/2010/main" val="133477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A8DF511-E699-EE27-43B3-5F4D9ACFB7D6}"/>
              </a:ext>
            </a:extLst>
          </p:cNvPr>
          <p:cNvPicPr>
            <a:picLocks noChangeAspect="1"/>
          </p:cNvPicPr>
          <p:nvPr/>
        </p:nvPicPr>
        <p:blipFill>
          <a:blip r:embed="rId3"/>
          <a:stretch>
            <a:fillRect/>
          </a:stretch>
        </p:blipFill>
        <p:spPr>
          <a:xfrm>
            <a:off x="-195943" y="0"/>
            <a:ext cx="12583886" cy="6980330"/>
          </a:xfrm>
          <a:prstGeom prst="rect">
            <a:avLst/>
          </a:prstGeom>
        </p:spPr>
      </p:pic>
      <p:sp>
        <p:nvSpPr>
          <p:cNvPr id="3" name="TextBox 2">
            <a:extLst>
              <a:ext uri="{FF2B5EF4-FFF2-40B4-BE49-F238E27FC236}">
                <a16:creationId xmlns:a16="http://schemas.microsoft.com/office/drawing/2014/main" id="{8E94A102-AEF4-F51E-8E7D-C85F47E31BF8}"/>
              </a:ext>
            </a:extLst>
          </p:cNvPr>
          <p:cNvSpPr txBox="1"/>
          <p:nvPr/>
        </p:nvSpPr>
        <p:spPr>
          <a:xfrm>
            <a:off x="5370287" y="2365792"/>
            <a:ext cx="6451596" cy="3539430"/>
          </a:xfrm>
          <a:prstGeom prst="rect">
            <a:avLst/>
          </a:prstGeom>
          <a:solidFill>
            <a:schemeClr val="bg1"/>
          </a:solidFill>
        </p:spPr>
        <p:txBody>
          <a:bodyPr wrap="square" rtlCol="0">
            <a:spAutoFit/>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James is experiencing both physical and verbal bullying.</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71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EA76AC82-A65C-09FC-818C-3F019412BEA4}"/>
              </a:ext>
            </a:extLst>
          </p:cNvPr>
          <p:cNvPicPr>
            <a:picLocks noChangeAspect="1"/>
          </p:cNvPicPr>
          <p:nvPr/>
        </p:nvPicPr>
        <p:blipFill rotWithShape="1">
          <a:blip r:embed="rId3"/>
          <a:srcRect b="461"/>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45D5CC3A-74ED-BB85-99FB-9E2A8194B0B7}"/>
              </a:ext>
            </a:extLst>
          </p:cNvPr>
          <p:cNvPicPr>
            <a:picLocks noChangeAspect="1"/>
          </p:cNvPicPr>
          <p:nvPr/>
        </p:nvPicPr>
        <p:blipFill>
          <a:blip r:embed="rId4"/>
          <a:stretch>
            <a:fillRect/>
          </a:stretch>
        </p:blipFill>
        <p:spPr>
          <a:xfrm>
            <a:off x="-20" y="-725711"/>
            <a:ext cx="12192000" cy="4976666"/>
          </a:xfrm>
          <a:prstGeom prst="rect">
            <a:avLst/>
          </a:prstGeom>
        </p:spPr>
      </p:pic>
      <p:sp>
        <p:nvSpPr>
          <p:cNvPr id="5" name="TextBox 4">
            <a:extLst>
              <a:ext uri="{FF2B5EF4-FFF2-40B4-BE49-F238E27FC236}">
                <a16:creationId xmlns:a16="http://schemas.microsoft.com/office/drawing/2014/main" id="{A2C6FADD-46BC-EBAB-06D6-31F12CD7670D}"/>
              </a:ext>
            </a:extLst>
          </p:cNvPr>
          <p:cNvSpPr txBox="1"/>
          <p:nvPr/>
        </p:nvSpPr>
        <p:spPr>
          <a:xfrm>
            <a:off x="20" y="4250955"/>
            <a:ext cx="12191980" cy="2739211"/>
          </a:xfrm>
          <a:prstGeom prst="rect">
            <a:avLst/>
          </a:prstGeom>
          <a:solidFill>
            <a:schemeClr val="bg1"/>
          </a:solid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There are multiple types of bullying. </a:t>
            </a:r>
            <a:r>
              <a:rPr lang="en-US" sz="2800" dirty="0">
                <a:latin typeface="Calibri" panose="020F0502020204030204" pitchFamily="34" charset="0"/>
                <a:ea typeface="Calibri" panose="020F0502020204030204" pitchFamily="34" charset="0"/>
                <a:cs typeface="Times New Roman" panose="02020603050405020304" pitchFamily="18" charset="0"/>
              </a:rPr>
              <a:t>The previous scenario was an example of physical and verbal: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Physical includes hitting, kicking, and tripping.</a:t>
            </a:r>
          </a:p>
          <a:p>
            <a:pPr marL="457200" indent="-457200">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Verbal includes name-calling and teasing. </a:t>
            </a:r>
          </a:p>
          <a:p>
            <a:pPr algn="ct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What other types of bullying can you think of?</a:t>
            </a:r>
            <a:endParaRPr lang="en-US" sz="3200" b="1"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90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EA76AC82-A65C-09FC-818C-3F019412BEA4}"/>
              </a:ext>
            </a:extLst>
          </p:cNvPr>
          <p:cNvPicPr>
            <a:picLocks noChangeAspect="1"/>
          </p:cNvPicPr>
          <p:nvPr/>
        </p:nvPicPr>
        <p:blipFill rotWithShape="1">
          <a:blip r:embed="rId3"/>
          <a:srcRect b="461"/>
          <a:stretch/>
        </p:blipFill>
        <p:spPr>
          <a:xfrm>
            <a:off x="20" y="1282"/>
            <a:ext cx="12191980" cy="6856718"/>
          </a:xfrm>
          <a:prstGeom prst="rect">
            <a:avLst/>
          </a:prstGeom>
        </p:spPr>
      </p:pic>
      <p:pic>
        <p:nvPicPr>
          <p:cNvPr id="2" name="Picture 1" descr="Person sitting on a chair">
            <a:extLst>
              <a:ext uri="{FF2B5EF4-FFF2-40B4-BE49-F238E27FC236}">
                <a16:creationId xmlns:a16="http://schemas.microsoft.com/office/drawing/2014/main" id="{52161FA9-A9E3-7A67-D4EA-998B5AFBC0D0}"/>
              </a:ext>
            </a:extLst>
          </p:cNvPr>
          <p:cNvPicPr>
            <a:picLocks noChangeAspect="1"/>
          </p:cNvPicPr>
          <p:nvPr/>
        </p:nvPicPr>
        <p:blipFill rotWithShape="1">
          <a:blip r:embed="rId4">
            <a:extLst>
              <a:ext uri="{28A0092B-C50C-407E-A947-70E740481C1C}">
                <a14:useLocalDpi xmlns:a14="http://schemas.microsoft.com/office/drawing/2010/main" val="0"/>
              </a:ext>
            </a:extLst>
          </a:blip>
          <a:srcRect b="41174"/>
          <a:stretch/>
        </p:blipFill>
        <p:spPr>
          <a:xfrm>
            <a:off x="20" y="-1256783"/>
            <a:ext cx="12191980" cy="5003676"/>
          </a:xfrm>
          <a:prstGeom prst="rect">
            <a:avLst/>
          </a:prstGeom>
        </p:spPr>
      </p:pic>
      <p:sp>
        <p:nvSpPr>
          <p:cNvPr id="3" name="TextBox 2">
            <a:extLst>
              <a:ext uri="{FF2B5EF4-FFF2-40B4-BE49-F238E27FC236}">
                <a16:creationId xmlns:a16="http://schemas.microsoft.com/office/drawing/2014/main" id="{B5E3D43B-6AE4-B2E2-471E-53D3D894E409}"/>
              </a:ext>
            </a:extLst>
          </p:cNvPr>
          <p:cNvSpPr txBox="1"/>
          <p:nvPr/>
        </p:nvSpPr>
        <p:spPr>
          <a:xfrm>
            <a:off x="20" y="3748175"/>
            <a:ext cx="12191980" cy="3108543"/>
          </a:xfrm>
          <a:prstGeom prst="rect">
            <a:avLst/>
          </a:prstGeom>
          <a:solidFill>
            <a:schemeClr val="bg1"/>
          </a:solidFill>
        </p:spPr>
        <p:txBody>
          <a:bodyPr wrap="square" rtlCol="0">
            <a:sp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Relational (or social) bullying </a:t>
            </a:r>
            <a:r>
              <a:rPr lang="en-US" sz="2800" dirty="0">
                <a:effectLst/>
                <a:latin typeface="Calibri" panose="020F0502020204030204" pitchFamily="34" charset="0"/>
                <a:ea typeface="Calibri" panose="020F0502020204030204" pitchFamily="34" charset="0"/>
                <a:cs typeface="Times New Roman" panose="02020603050405020304" pitchFamily="18" charset="0"/>
              </a:rPr>
              <a:t>involves hurting someone’s reputation or relationships. It includes:</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Leaving the person out on purpose</a:t>
            </a:r>
          </a:p>
          <a:p>
            <a:pPr marL="457200" indent="-457200">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Telling others not to be friends with the person</a:t>
            </a:r>
          </a:p>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Spreading rumors</a:t>
            </a:r>
          </a:p>
          <a:p>
            <a:pPr marL="457200" indent="-457200">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Embarrassing </a:t>
            </a:r>
            <a:r>
              <a:rPr lang="en-US" sz="2800" dirty="0">
                <a:latin typeface="Calibri" panose="020F0502020204030204" pitchFamily="34" charset="0"/>
                <a:ea typeface="Calibri" panose="020F0502020204030204" pitchFamily="34" charset="0"/>
                <a:cs typeface="Times New Roman" panose="02020603050405020304" pitchFamily="18" charset="0"/>
              </a:rPr>
              <a:t>the person in public or online</a:t>
            </a:r>
          </a:p>
          <a:p>
            <a:pPr marL="457200" indent="-457200">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It can often be electronic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06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EA76AC82-A65C-09FC-818C-3F019412BEA4}"/>
              </a:ext>
            </a:extLst>
          </p:cNvPr>
          <p:cNvPicPr>
            <a:picLocks noChangeAspect="1"/>
          </p:cNvPicPr>
          <p:nvPr/>
        </p:nvPicPr>
        <p:blipFill rotWithShape="1">
          <a:blip r:embed="rId3"/>
          <a:srcRect b="461"/>
          <a:stretch/>
        </p:blipFill>
        <p:spPr>
          <a:xfrm>
            <a:off x="20" y="1282"/>
            <a:ext cx="12191980" cy="6856718"/>
          </a:xfrm>
          <a:prstGeom prst="rect">
            <a:avLst/>
          </a:prstGeom>
        </p:spPr>
      </p:pic>
      <p:pic>
        <p:nvPicPr>
          <p:cNvPr id="2" name="Picture 1" descr="Children looking out of small square open windows, smiling and waving">
            <a:extLst>
              <a:ext uri="{FF2B5EF4-FFF2-40B4-BE49-F238E27FC236}">
                <a16:creationId xmlns:a16="http://schemas.microsoft.com/office/drawing/2014/main" id="{05FC63A0-AF12-1516-6727-D1A903BDC38C}"/>
              </a:ext>
            </a:extLst>
          </p:cNvPr>
          <p:cNvPicPr>
            <a:picLocks noChangeAspect="1"/>
          </p:cNvPicPr>
          <p:nvPr/>
        </p:nvPicPr>
        <p:blipFill rotWithShape="1">
          <a:blip r:embed="rId4">
            <a:extLst>
              <a:ext uri="{28A0092B-C50C-407E-A947-70E740481C1C}">
                <a14:useLocalDpi xmlns:a14="http://schemas.microsoft.com/office/drawing/2010/main" val="0"/>
              </a:ext>
            </a:extLst>
          </a:blip>
          <a:srcRect t="1719" b="36719"/>
          <a:stretch/>
        </p:blipFill>
        <p:spPr>
          <a:xfrm>
            <a:off x="20" y="-1256783"/>
            <a:ext cx="12191980" cy="5003676"/>
          </a:xfrm>
          <a:prstGeom prst="rect">
            <a:avLst/>
          </a:prstGeom>
        </p:spPr>
      </p:pic>
      <p:sp>
        <p:nvSpPr>
          <p:cNvPr id="3" name="TextBox 2">
            <a:extLst>
              <a:ext uri="{FF2B5EF4-FFF2-40B4-BE49-F238E27FC236}">
                <a16:creationId xmlns:a16="http://schemas.microsoft.com/office/drawing/2014/main" id="{72A25548-13CA-A5B6-8D69-B7328E8C37B0}"/>
              </a:ext>
            </a:extLst>
          </p:cNvPr>
          <p:cNvSpPr txBox="1"/>
          <p:nvPr/>
        </p:nvSpPr>
        <p:spPr>
          <a:xfrm>
            <a:off x="0" y="3746893"/>
            <a:ext cx="12191980" cy="3301545"/>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Sexualized Bullying. </a:t>
            </a:r>
            <a:r>
              <a:rPr lang="en-US" sz="2800" dirty="0">
                <a:effectLst/>
                <a:latin typeface="Calibri" panose="020F0502020204030204" pitchFamily="34" charset="0"/>
                <a:ea typeface="Calibri" panose="020F0502020204030204" pitchFamily="34" charset="0"/>
                <a:cs typeface="Times New Roman" panose="02020603050405020304" pitchFamily="18" charset="0"/>
              </a:rPr>
              <a:t>Bullying behaviors can quickly turn sexual in nature. Left uninterrupted, bullying can progress to sexual abuse or assault. Sexualized bullying can be: </a:t>
            </a:r>
          </a:p>
          <a:p>
            <a:pPr marR="0">
              <a:spcBef>
                <a:spcPts val="0"/>
              </a:spcBef>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  Physical or non-physical.</a:t>
            </a:r>
          </a:p>
          <a:p>
            <a:pPr marR="0">
              <a:spcBef>
                <a:spcPts val="0"/>
              </a:spcBef>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  Carried out by any gender towards any gender, regardless of sexuality.</a:t>
            </a:r>
          </a:p>
          <a:p>
            <a:pPr marR="0">
              <a:spcBef>
                <a:spcPts val="0"/>
              </a:spcBef>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  Carried out to a person's face, behind their back, or through technology.</a:t>
            </a:r>
          </a:p>
          <a:p>
            <a:pPr marR="0">
              <a:spcBef>
                <a:spcPts val="0"/>
              </a:spcBef>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4406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EA76AC82-A65C-09FC-818C-3F019412BEA4}"/>
              </a:ext>
            </a:extLst>
          </p:cNvPr>
          <p:cNvPicPr>
            <a:picLocks noChangeAspect="1"/>
          </p:cNvPicPr>
          <p:nvPr/>
        </p:nvPicPr>
        <p:blipFill rotWithShape="1">
          <a:blip r:embed="rId3"/>
          <a:srcRect b="461"/>
          <a:stretch/>
        </p:blipFill>
        <p:spPr>
          <a:xfrm>
            <a:off x="20" y="1282"/>
            <a:ext cx="12191980" cy="6856718"/>
          </a:xfrm>
          <a:prstGeom prst="rect">
            <a:avLst/>
          </a:prstGeom>
        </p:spPr>
      </p:pic>
      <p:pic>
        <p:nvPicPr>
          <p:cNvPr id="2" name="Picture 1" descr="Person wearing mask in the subway">
            <a:extLst>
              <a:ext uri="{FF2B5EF4-FFF2-40B4-BE49-F238E27FC236}">
                <a16:creationId xmlns:a16="http://schemas.microsoft.com/office/drawing/2014/main" id="{F64D3DA8-8886-E9B7-81E0-C107748385DB}"/>
              </a:ext>
            </a:extLst>
          </p:cNvPr>
          <p:cNvPicPr>
            <a:picLocks noChangeAspect="1"/>
          </p:cNvPicPr>
          <p:nvPr/>
        </p:nvPicPr>
        <p:blipFill rotWithShape="1">
          <a:blip r:embed="rId4">
            <a:extLst>
              <a:ext uri="{28A0092B-C50C-407E-A947-70E740481C1C}">
                <a14:useLocalDpi xmlns:a14="http://schemas.microsoft.com/office/drawing/2010/main" val="0"/>
              </a:ext>
            </a:extLst>
          </a:blip>
          <a:srcRect t="30290" b="8148"/>
          <a:stretch/>
        </p:blipFill>
        <p:spPr>
          <a:xfrm>
            <a:off x="20" y="-1256783"/>
            <a:ext cx="12191980" cy="5003676"/>
          </a:xfrm>
          <a:prstGeom prst="rect">
            <a:avLst/>
          </a:prstGeom>
        </p:spPr>
      </p:pic>
      <p:sp>
        <p:nvSpPr>
          <p:cNvPr id="3" name="TextBox 2">
            <a:extLst>
              <a:ext uri="{FF2B5EF4-FFF2-40B4-BE49-F238E27FC236}">
                <a16:creationId xmlns:a16="http://schemas.microsoft.com/office/drawing/2014/main" id="{C4D87F8D-F293-D102-7BFF-8AC220CA57B7}"/>
              </a:ext>
            </a:extLst>
          </p:cNvPr>
          <p:cNvSpPr txBox="1"/>
          <p:nvPr/>
        </p:nvSpPr>
        <p:spPr>
          <a:xfrm>
            <a:off x="20" y="3748175"/>
            <a:ext cx="12191980" cy="3504229"/>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Cyberbullying</a:t>
            </a:r>
            <a:r>
              <a:rPr lang="en-US" sz="2800" dirty="0">
                <a:effectLst/>
                <a:latin typeface="Calibri" panose="020F0502020204030204" pitchFamily="34" charset="0"/>
                <a:ea typeface="Calibri" panose="020F0502020204030204" pitchFamily="34" charset="0"/>
                <a:cs typeface="Times New Roman" panose="02020603050405020304" pitchFamily="18" charset="0"/>
              </a:rPr>
              <a:t> is a form of bullying using electronic means. Cyberbullying is also known as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cyberharassment</a:t>
            </a:r>
            <a:r>
              <a:rPr lang="en-US" sz="2800" dirty="0">
                <a:effectLst/>
                <a:latin typeface="Calibri" panose="020F0502020204030204" pitchFamily="34" charset="0"/>
                <a:ea typeface="Calibri" panose="020F0502020204030204" pitchFamily="34" charset="0"/>
                <a:cs typeface="Times New Roman" panose="02020603050405020304" pitchFamily="18" charset="0"/>
              </a:rPr>
              <a:t> or online bullying.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Cyberbullying is when a person bullies or harasses others on the internet and other digital spaces, particularly on social media sites. Harmful bullying behavior can include posting rumors, threats, hate speech, sexual remarks, or a victim’s personal information.</a:t>
            </a:r>
          </a:p>
          <a:p>
            <a:pPr marL="0" marR="0">
              <a:lnSpc>
                <a:spcPct val="1070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6110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EA76AC82-A65C-09FC-818C-3F019412BEA4}"/>
              </a:ext>
            </a:extLst>
          </p:cNvPr>
          <p:cNvPicPr>
            <a:picLocks noChangeAspect="1"/>
          </p:cNvPicPr>
          <p:nvPr/>
        </p:nvPicPr>
        <p:blipFill rotWithShape="1">
          <a:blip r:embed="rId3"/>
          <a:srcRect b="461"/>
          <a:stretch/>
        </p:blipFill>
        <p:spPr>
          <a:xfrm>
            <a:off x="20" y="1282"/>
            <a:ext cx="12191980" cy="6856718"/>
          </a:xfrm>
          <a:prstGeom prst="rect">
            <a:avLst/>
          </a:prstGeom>
        </p:spPr>
      </p:pic>
      <p:pic>
        <p:nvPicPr>
          <p:cNvPr id="2" name="Picture 1" descr="Women working in the office">
            <a:extLst>
              <a:ext uri="{FF2B5EF4-FFF2-40B4-BE49-F238E27FC236}">
                <a16:creationId xmlns:a16="http://schemas.microsoft.com/office/drawing/2014/main" id="{68887552-38EE-48AC-4723-E6E9341650B5}"/>
              </a:ext>
            </a:extLst>
          </p:cNvPr>
          <p:cNvPicPr>
            <a:picLocks noChangeAspect="1"/>
          </p:cNvPicPr>
          <p:nvPr/>
        </p:nvPicPr>
        <p:blipFill rotWithShape="1">
          <a:blip r:embed="rId4">
            <a:extLst>
              <a:ext uri="{28A0092B-C50C-407E-A947-70E740481C1C}">
                <a14:useLocalDpi xmlns:a14="http://schemas.microsoft.com/office/drawing/2010/main" val="0"/>
              </a:ext>
            </a:extLst>
          </a:blip>
          <a:srcRect t="14755" b="23684"/>
          <a:stretch/>
        </p:blipFill>
        <p:spPr>
          <a:xfrm>
            <a:off x="20" y="-1256783"/>
            <a:ext cx="12191980" cy="5003676"/>
          </a:xfrm>
          <a:prstGeom prst="rect">
            <a:avLst/>
          </a:prstGeom>
        </p:spPr>
      </p:pic>
      <p:sp>
        <p:nvSpPr>
          <p:cNvPr id="3" name="TextBox 2">
            <a:extLst>
              <a:ext uri="{FF2B5EF4-FFF2-40B4-BE49-F238E27FC236}">
                <a16:creationId xmlns:a16="http://schemas.microsoft.com/office/drawing/2014/main" id="{566C06F2-D6B9-67D3-C815-37A275E6B06B}"/>
              </a:ext>
            </a:extLst>
          </p:cNvPr>
          <p:cNvSpPr txBox="1"/>
          <p:nvPr/>
        </p:nvSpPr>
        <p:spPr>
          <a:xfrm>
            <a:off x="20" y="3748175"/>
            <a:ext cx="12191980" cy="3170099"/>
          </a:xfrm>
          <a:prstGeom prst="rect">
            <a:avLst/>
          </a:prstGeom>
          <a:solidFill>
            <a:schemeClr val="bg1"/>
          </a:solidFill>
        </p:spPr>
        <p:txBody>
          <a:bodyPr wrap="square" rtlCol="0">
            <a:sp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Workplace bullying </a:t>
            </a:r>
            <a:r>
              <a:rPr lang="en-US" sz="2800" dirty="0">
                <a:effectLst/>
                <a:latin typeface="Calibri" panose="020F0502020204030204" pitchFamily="34" charset="0"/>
                <a:ea typeface="Calibri" panose="020F0502020204030204" pitchFamily="34" charset="0"/>
                <a:cs typeface="Times New Roman" panose="02020603050405020304" pitchFamily="18" charset="0"/>
              </a:rPr>
              <a:t>is an inherently toxic and targeted behavior that happens in the workplace. It may be a mocking, spiteful, intimidating, or offensive pattern that is directed toward one person or a few people. It includes:</a:t>
            </a:r>
          </a:p>
          <a:p>
            <a:pPr marR="0">
              <a:spcBef>
                <a:spcPts val="0"/>
              </a:spcBef>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Verbal abuse </a:t>
            </a:r>
          </a:p>
          <a:p>
            <a:pPr marR="0">
              <a:spcBef>
                <a:spcPts val="0"/>
              </a:spcBef>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Intimidation</a:t>
            </a:r>
          </a:p>
          <a:p>
            <a:pPr marR="0">
              <a:spcBef>
                <a:spcPts val="0"/>
              </a:spcBef>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Related to work performance </a:t>
            </a:r>
          </a:p>
          <a:p>
            <a:pPr marR="0">
              <a:spcBef>
                <a:spcPts val="0"/>
              </a:spcBef>
              <a:buFont typeface="Arial" panose="020B0604020202020204" pitchFamily="34" charset="0"/>
              <a:buChar cha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1177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1622</TotalTime>
  <Words>3482</Words>
  <Application>Microsoft Office PowerPoint</Application>
  <PresentationFormat>Widescreen</PresentationFormat>
  <Paragraphs>303</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Proxima Nova</vt:lpstr>
      <vt:lpstr>Symbol</vt:lpstr>
      <vt:lpstr>Verdana</vt:lpstr>
      <vt:lpstr>Weiss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Turner</dc:creator>
  <cp:lastModifiedBy>Annissa Shofner</cp:lastModifiedBy>
  <cp:revision>124</cp:revision>
  <dcterms:created xsi:type="dcterms:W3CDTF">2021-09-24T02:09:16Z</dcterms:created>
  <dcterms:modified xsi:type="dcterms:W3CDTF">2023-01-18T21:35:07Z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889C3A6F-AE29-4354-9380-D15285360C5F</vt:lpwstr>
  </property>
  <property fmtid="{D5CDD505-2E9C-101B-9397-08002B2CF9AE}" pid="3" name="ArticulatePath">
    <vt:lpwstr>Presentation1</vt:lpwstr>
  </property>
</Properties>
</file>