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8" r:id="rId3"/>
    <p:sldId id="289" r:id="rId4"/>
    <p:sldId id="290" r:id="rId5"/>
    <p:sldId id="291" r:id="rId6"/>
    <p:sldId id="285" r:id="rId7"/>
    <p:sldId id="286" r:id="rId8"/>
    <p:sldId id="301" r:id="rId9"/>
    <p:sldId id="287" r:id="rId10"/>
    <p:sldId id="296" r:id="rId11"/>
    <p:sldId id="295" r:id="rId12"/>
    <p:sldId id="297" r:id="rId13"/>
    <p:sldId id="298" r:id="rId14"/>
    <p:sldId id="293" r:id="rId15"/>
    <p:sldId id="274" r:id="rId16"/>
    <p:sldId id="275" r:id="rId17"/>
    <p:sldId id="277" r:id="rId18"/>
    <p:sldId id="278" r:id="rId19"/>
    <p:sldId id="279" r:id="rId20"/>
    <p:sldId id="280" r:id="rId21"/>
    <p:sldId id="282" r:id="rId22"/>
    <p:sldId id="281" r:id="rId23"/>
    <p:sldId id="283" r:id="rId24"/>
    <p:sldId id="284" r:id="rId25"/>
    <p:sldId id="267" r:id="rId26"/>
    <p:sldId id="268" r:id="rId27"/>
    <p:sldId id="269" r:id="rId28"/>
    <p:sldId id="270" r:id="rId29"/>
    <p:sldId id="271" r:id="rId30"/>
    <p:sldId id="272" r:id="rId31"/>
    <p:sldId id="273" r:id="rId32"/>
    <p:sldId id="30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996" autoAdjust="0"/>
  </p:normalViewPr>
  <p:slideViewPr>
    <p:cSldViewPr snapToGrid="0">
      <p:cViewPr varScale="1">
        <p:scale>
          <a:sx n="87" d="100"/>
          <a:sy n="87" d="100"/>
        </p:scale>
        <p:origin x="15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E4D42-6066-42D2-A00C-BE561B1E4597}"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EFFE5-4D21-4A3A-8830-98F47A77FF7B}" type="slidenum">
              <a:rPr lang="en-US" smtClean="0"/>
              <a:t>‹#›</a:t>
            </a:fld>
            <a:endParaRPr lang="en-US"/>
          </a:p>
        </p:txBody>
      </p:sp>
    </p:spTree>
    <p:extLst>
      <p:ext uri="{BB962C8B-B14F-4D97-AF65-F5344CB8AC3E}">
        <p14:creationId xmlns:p14="http://schemas.microsoft.com/office/powerpoint/2010/main" val="302848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discuss The Abuse &amp; Neglect course in the Safe Church, Safe Communities series. This course is offered on Praesidium Academy.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learners to the Safe Church, Safe Communities series if needed.  </a:t>
            </a:r>
          </a:p>
        </p:txBody>
      </p:sp>
      <p:sp>
        <p:nvSpPr>
          <p:cNvPr id="4" name="Slide Number Placeholder 3"/>
          <p:cNvSpPr>
            <a:spLocks noGrp="1"/>
          </p:cNvSpPr>
          <p:nvPr>
            <p:ph type="sldNum" sz="quarter" idx="5"/>
          </p:nvPr>
        </p:nvSpPr>
        <p:spPr/>
        <p:txBody>
          <a:bodyPr/>
          <a:lstStyle/>
          <a:p>
            <a:fld id="{BC4EFFE5-4D21-4A3A-8830-98F47A77FF7B}" type="slidenum">
              <a:rPr lang="en-US" smtClean="0"/>
              <a:t>1</a:t>
            </a:fld>
            <a:endParaRPr lang="en-US"/>
          </a:p>
        </p:txBody>
      </p:sp>
    </p:spTree>
    <p:extLst>
      <p:ext uri="{BB962C8B-B14F-4D97-AF65-F5344CB8AC3E}">
        <p14:creationId xmlns:p14="http://schemas.microsoft.com/office/powerpoint/2010/main" val="334658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2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Effects of Abuse – Short-Term Effects</a:t>
            </a:r>
          </a:p>
          <a:p>
            <a:pPr marL="0" marR="0">
              <a:lnSpc>
                <a:spcPct val="105000"/>
              </a:lnSpc>
              <a:spcBef>
                <a:spcPts val="600"/>
              </a:spcBef>
              <a:spcAft>
                <a:spcPts val="40"/>
              </a:spcAft>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Individuals who have been abused may experience many types of short terms effects.</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endPar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They may be more likely to engage in self-destructive behaviors, or have problems at school, work, or in daily life.</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endPar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Often, they may feel they don’t belong, have low self-esteem, feel angry and worthless, or isolated and different from family and friends.</a:t>
            </a:r>
          </a:p>
          <a:p>
            <a:pPr marL="0" marR="0">
              <a:lnSpc>
                <a:spcPct val="105000"/>
              </a:lnSpc>
              <a:spcBef>
                <a:spcPts val="600"/>
              </a:spcBef>
              <a:spcAft>
                <a:spcPts val="40"/>
              </a:spcAft>
            </a:pPr>
            <a:endPar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Facilitator Notes:</a:t>
            </a:r>
          </a:p>
          <a:p>
            <a:pPr marL="0" marR="0" lvl="0" indent="0" algn="l" defTabSz="914400" rtl="0" eaLnBrk="1" fontAlgn="auto" latinLnBrk="0" hangingPunct="1">
              <a:lnSpc>
                <a:spcPct val="105000"/>
              </a:lnSpc>
              <a:spcBef>
                <a:spcPts val="600"/>
              </a:spcBef>
              <a:spcAft>
                <a:spcPts val="4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group to think of other short-term effects? Acting out in anger? Shortness with others?</a:t>
            </a:r>
          </a:p>
          <a:p>
            <a:pPr marL="0" marR="0">
              <a:lnSpc>
                <a:spcPct val="105000"/>
              </a:lnSpc>
              <a:spcBef>
                <a:spcPts val="600"/>
              </a:spcBef>
              <a:spcAft>
                <a:spcPts val="40"/>
              </a:spcAft>
            </a:pP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10</a:t>
            </a:fld>
            <a:endParaRPr lang="en-US"/>
          </a:p>
        </p:txBody>
      </p:sp>
    </p:spTree>
    <p:extLst>
      <p:ext uri="{BB962C8B-B14F-4D97-AF65-F5344CB8AC3E}">
        <p14:creationId xmlns:p14="http://schemas.microsoft.com/office/powerpoint/2010/main" val="343273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2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Effects of Abuse – Long Effects</a:t>
            </a:r>
            <a:endPar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Individuals who were abused as children or youth may suffer many years later as adults.  They may suffer from serious depression, may have impaired psychological and social behavior, and have difficulty forming relationships.</a:t>
            </a:r>
          </a:p>
          <a:p>
            <a:pPr marL="0" marR="0">
              <a:lnSpc>
                <a:spcPct val="105000"/>
              </a:lnSpc>
              <a:spcBef>
                <a:spcPts val="600"/>
              </a:spcBef>
              <a:spcAft>
                <a:spcPts val="40"/>
              </a:spcAft>
            </a:pP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They also are at higher risk of:</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400050" marR="0" indent="-171450">
              <a:lnSpc>
                <a:spcPct val="105000"/>
              </a:lnSpc>
              <a:spcBef>
                <a:spcPts val="600"/>
              </a:spcBef>
              <a:spcAft>
                <a:spcPts val="40"/>
              </a:spcAft>
              <a:buFont typeface="Arial" panose="020B0604020202020204" pitchFamily="34" charset="0"/>
              <a:buChar char="•"/>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Have trouble connecting emotionally with others</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400050" marR="0" indent="-171450">
              <a:lnSpc>
                <a:spcPct val="105000"/>
              </a:lnSpc>
              <a:spcBef>
                <a:spcPts val="600"/>
              </a:spcBef>
              <a:spcAft>
                <a:spcPts val="40"/>
              </a:spcAft>
              <a:buFont typeface="Arial" panose="020B0604020202020204" pitchFamily="34" charset="0"/>
              <a:buChar char="•"/>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Be aggressive</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400050" marR="0" indent="-171450">
              <a:lnSpc>
                <a:spcPct val="105000"/>
              </a:lnSpc>
              <a:spcBef>
                <a:spcPts val="600"/>
              </a:spcBef>
              <a:spcAft>
                <a:spcPts val="40"/>
              </a:spcAft>
              <a:buFont typeface="Arial" panose="020B0604020202020204" pitchFamily="34" charset="0"/>
              <a:buChar char="•"/>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Develop eating disorders</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400050" marR="0" indent="-171450">
              <a:lnSpc>
                <a:spcPct val="105000"/>
              </a:lnSpc>
              <a:spcBef>
                <a:spcPts val="600"/>
              </a:spcBef>
              <a:spcAft>
                <a:spcPts val="40"/>
              </a:spcAft>
              <a:buFont typeface="Arial" panose="020B0604020202020204" pitchFamily="34" charset="0"/>
              <a:buChar char="•"/>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Abuse drugs and alcohol or Attempt suicide</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11</a:t>
            </a:fld>
            <a:endParaRPr lang="en-US"/>
          </a:p>
        </p:txBody>
      </p:sp>
    </p:spTree>
    <p:extLst>
      <p:ext uri="{BB962C8B-B14F-4D97-AF65-F5344CB8AC3E}">
        <p14:creationId xmlns:p14="http://schemas.microsoft.com/office/powerpoint/2010/main" val="138905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Effects of Abuse – Family Effects</a:t>
            </a:r>
            <a:endPar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Family members of abused individuals may also experience depression, anger, feelings of helplessness or guilt. The effects may create marital/partnership, social and career challenges.</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12</a:t>
            </a:fld>
            <a:endParaRPr lang="en-US"/>
          </a:p>
        </p:txBody>
      </p:sp>
    </p:spTree>
    <p:extLst>
      <p:ext uri="{BB962C8B-B14F-4D97-AF65-F5344CB8AC3E}">
        <p14:creationId xmlns:p14="http://schemas.microsoft.com/office/powerpoint/2010/main" val="361152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2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Effects of Abuse – Community &amp; Organizational Effects</a:t>
            </a:r>
            <a:endPar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When abuse happens within a community or organization, many others often feel the impacts. Community members, employees and volunteers may also face an array of emotional and social challenges like depression/anxiety, anger, shame, humiliation, loss of reputation or trust. Organizations often experience low morale, loss of reputation, and possible financial implications.</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13</a:t>
            </a:fld>
            <a:endParaRPr lang="en-US"/>
          </a:p>
        </p:txBody>
      </p:sp>
    </p:spTree>
    <p:extLst>
      <p:ext uri="{BB962C8B-B14F-4D97-AF65-F5344CB8AC3E}">
        <p14:creationId xmlns:p14="http://schemas.microsoft.com/office/powerpoint/2010/main" val="191768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Knowing the types and effects of abuse will better help you recognize abuse. In the next lesson, we’ll review how you play a role in helping others stay safe.</a:t>
            </a:r>
            <a:endParaRPr lang="en-US" sz="18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14</a:t>
            </a:fld>
            <a:endParaRPr lang="en-US"/>
          </a:p>
        </p:txBody>
      </p:sp>
    </p:spTree>
    <p:extLst>
      <p:ext uri="{BB962C8B-B14F-4D97-AF65-F5344CB8AC3E}">
        <p14:creationId xmlns:p14="http://schemas.microsoft.com/office/powerpoint/2010/main" val="371725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Lesson 3: Keeping Others Safe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As members of this community, it’s important to look out for one another and be on the alert for certain things such as someone who may be experiencing abuse or someone who may potentially harm another in high-risk locations and situations.</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15</a:t>
            </a:fld>
            <a:endParaRPr lang="en-US"/>
          </a:p>
        </p:txBody>
      </p:sp>
    </p:spTree>
    <p:extLst>
      <p:ext uri="{BB962C8B-B14F-4D97-AF65-F5344CB8AC3E}">
        <p14:creationId xmlns:p14="http://schemas.microsoft.com/office/powerpoint/2010/main" val="218356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464646"/>
                </a:solidFill>
                <a:latin typeface="Calibri" panose="020F0502020204030204" pitchFamily="34" charset="0"/>
              </a:rPr>
              <a:t>What do you think?</a:t>
            </a:r>
          </a:p>
          <a:p>
            <a:r>
              <a:rPr lang="en-US" sz="1800" dirty="0">
                <a:solidFill>
                  <a:srgbClr val="464646"/>
                </a:solidFill>
                <a:latin typeface="Calibri" panose="020F0502020204030204" pitchFamily="34" charset="0"/>
              </a:rPr>
              <a:t>Knowing the signs of abuse can aid in identifying and stopping abuse. Some of these signs can also be an indication of inappropriate behaviors that may progress to abuse. </a:t>
            </a:r>
            <a:endParaRPr lang="en-US" sz="1800" b="1" dirty="0">
              <a:solidFill>
                <a:srgbClr val="464646"/>
              </a:solidFill>
              <a:latin typeface="Calibri" panose="020F0502020204030204" pitchFamily="34" charset="0"/>
            </a:endParaRPr>
          </a:p>
          <a:p>
            <a:r>
              <a:rPr lang="en-US" sz="1800" b="0" dirty="0">
                <a:solidFill>
                  <a:srgbClr val="464646"/>
                </a:solidFill>
                <a:latin typeface="Calibri" panose="020F0502020204030204" pitchFamily="34" charset="0"/>
              </a:rPr>
              <a:t>Let’s read the scenario.</a:t>
            </a:r>
          </a:p>
          <a:p>
            <a:endParaRPr lang="en-US" sz="1800" b="0" dirty="0">
              <a:solidFill>
                <a:srgbClr val="464646"/>
              </a:solidFill>
              <a:latin typeface="Calibri" panose="020F0502020204030204" pitchFamily="34" charset="0"/>
            </a:endParaRPr>
          </a:p>
          <a:p>
            <a:r>
              <a:rPr lang="en-US" sz="1800" b="0" dirty="0">
                <a:solidFill>
                  <a:srgbClr val="464646"/>
                </a:solidFill>
                <a:latin typeface="Calibri" panose="020F0502020204030204" pitchFamily="34" charset="0"/>
              </a:rPr>
              <a:t>Kelly is 15 years old and a new member of the church. She is nice, but she seems hesitant to participate in youth activities. As the youth minister, you have asked her a few times if she isn’t feeling well because you recognize she is withdrawn and does not like to make eye contact with others. At church service on Sunday, you see Kelly bump into another church goer and she winces in pain. The remainder of the church service she sits in the back church pew and holds her wrist in discomfort.</a:t>
            </a:r>
          </a:p>
          <a:p>
            <a:endParaRPr lang="en-US" sz="1800" b="0" dirty="0">
              <a:solidFill>
                <a:srgbClr val="464646"/>
              </a:solidFill>
              <a:latin typeface="Calibri" panose="020F0502020204030204" pitchFamily="34" charset="0"/>
            </a:endParaRPr>
          </a:p>
          <a:p>
            <a:r>
              <a:rPr lang="en-US" sz="1800" b="0" dirty="0">
                <a:solidFill>
                  <a:srgbClr val="464646"/>
                </a:solidFill>
                <a:latin typeface="Calibri" panose="020F0502020204030204" pitchFamily="34" charset="0"/>
              </a:rPr>
              <a:t>Do you think Kelly is showing signs of abuse? Let’s view our options. What’s the best choice?</a:t>
            </a:r>
          </a:p>
          <a:p>
            <a:pPr marL="285750" indent="-285750">
              <a:buFont typeface="Arial" panose="020B0604020202020204" pitchFamily="34" charset="0"/>
              <a:buChar char="•"/>
            </a:pPr>
            <a:r>
              <a:rPr lang="en-US" sz="1800" b="0" dirty="0">
                <a:solidFill>
                  <a:srgbClr val="464646"/>
                </a:solidFill>
                <a:latin typeface="Calibri" panose="020F0502020204030204" pitchFamily="34" charset="0"/>
              </a:rPr>
              <a:t>It’s possible Kelly is being abused, but I don’t want to get involved.</a:t>
            </a:r>
          </a:p>
          <a:p>
            <a:pPr marL="285750" indent="-285750">
              <a:buFont typeface="Arial" panose="020B0604020202020204" pitchFamily="34" charset="0"/>
              <a:buChar char="•"/>
            </a:pPr>
            <a:r>
              <a:rPr lang="en-US" sz="1800" b="0" dirty="0">
                <a:solidFill>
                  <a:srgbClr val="464646"/>
                </a:solidFill>
                <a:latin typeface="Calibri" panose="020F0502020204030204" pitchFamily="34" charset="0"/>
              </a:rPr>
              <a:t>Kelly is just being a typical teenager. Maybe she just didn’t want to move.</a:t>
            </a:r>
          </a:p>
          <a:p>
            <a:pPr marL="285750" indent="-285750">
              <a:buFont typeface="Arial" panose="020B0604020202020204" pitchFamily="34" charset="0"/>
              <a:buChar char="•"/>
            </a:pPr>
            <a:r>
              <a:rPr lang="en-US" sz="1800" b="0" dirty="0">
                <a:solidFill>
                  <a:srgbClr val="464646"/>
                </a:solidFill>
                <a:latin typeface="Calibri" panose="020F0502020204030204" pitchFamily="34" charset="0"/>
              </a:rPr>
              <a:t>It is possible that Kelly is being abused and I should share with my supervisor.</a:t>
            </a:r>
          </a:p>
          <a:p>
            <a:endParaRPr lang="en-US" sz="1800" b="0"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a:t>
            </a:r>
          </a:p>
          <a:p>
            <a:r>
              <a:rPr lang="en-US" sz="1800" b="0" dirty="0">
                <a:solidFill>
                  <a:srgbClr val="464646"/>
                </a:solidFill>
                <a:latin typeface="Calibri" panose="020F0502020204030204" pitchFamily="34" charset="0"/>
              </a:rPr>
              <a:t>Read the scenario. Ask the class if they think Kelly is showing signs of abuse?</a:t>
            </a:r>
          </a:p>
          <a:p>
            <a:r>
              <a:rPr lang="en-US" sz="1800" b="0" dirty="0">
                <a:solidFill>
                  <a:srgbClr val="464646"/>
                </a:solidFill>
                <a:latin typeface="Calibri" panose="020F0502020204030204" pitchFamily="34" charset="0"/>
              </a:rPr>
              <a:t>Discuss each statement. Click the next slide to discuss the answer.</a:t>
            </a:r>
            <a:endParaRPr lang="en-US" sz="1800" b="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16</a:t>
            </a:fld>
            <a:endParaRPr lang="en-US"/>
          </a:p>
        </p:txBody>
      </p:sp>
    </p:spTree>
    <p:extLst>
      <p:ext uri="{BB962C8B-B14F-4D97-AF65-F5344CB8AC3E}">
        <p14:creationId xmlns:p14="http://schemas.microsoft.com/office/powerpoint/2010/main" val="125500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600"/>
              </a:spcAft>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Option 3 is correct. It is possible that Kelly is being abused and you should take action. Depending on your role, it may even be required by law to report your suspicion. Talk with your supervisor, another trusted adult, and/or report any witnessed, suspected, or disclosed abuse or neglect to local authorities by calling 9-1-1 or contacting your state’s Department of Child or Adult Protective Services.</a:t>
            </a:r>
          </a:p>
          <a:p>
            <a:pPr marL="0" marR="0">
              <a:lnSpc>
                <a:spcPct val="150000"/>
              </a:lnSpc>
              <a:spcBef>
                <a:spcPts val="600"/>
              </a:spcBef>
              <a:spcAft>
                <a:spcPts val="60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lang="en-US" sz="1800" b="1" dirty="0">
                <a:solidFill>
                  <a:srgbClr val="464646"/>
                </a:solidFill>
                <a:latin typeface="Calibri" panose="020F0502020204030204" pitchFamily="34" charset="0"/>
              </a:rPr>
              <a:t>Facilitator Note: </a:t>
            </a:r>
          </a:p>
          <a:p>
            <a:pPr marL="0" marR="0" lvl="0" indent="0" algn="l" defTabSz="914400" rtl="0" eaLnBrk="1" fontAlgn="auto" latinLnBrk="0" hangingPunct="1">
              <a:lnSpc>
                <a:spcPct val="150000"/>
              </a:lnSpc>
              <a:spcBef>
                <a:spcPts val="600"/>
              </a:spcBef>
              <a:spcAft>
                <a:spcPts val="600"/>
              </a:spcAft>
              <a:buClrTx/>
              <a:buSzTx/>
              <a:buFontTx/>
              <a:buNone/>
              <a:tabLst/>
              <a:defRPr/>
            </a:pPr>
            <a:r>
              <a:rPr lang="en-US" sz="1800" b="0" dirty="0">
                <a:solidFill>
                  <a:srgbClr val="464646"/>
                </a:solidFill>
                <a:latin typeface="Calibri" panose="020F0502020204030204" pitchFamily="34" charset="0"/>
              </a:rPr>
              <a:t>The correct answer is option 3. “It is possible that Kelly is being abused and I should share with my supervisor.”</a:t>
            </a:r>
          </a:p>
          <a:p>
            <a:pPr marL="0" marR="0">
              <a:lnSpc>
                <a:spcPct val="150000"/>
              </a:lnSpc>
              <a:spcBef>
                <a:spcPts val="600"/>
              </a:spcBef>
              <a:spcAft>
                <a:spcPts val="60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17</a:t>
            </a:fld>
            <a:endParaRPr lang="en-US"/>
          </a:p>
        </p:txBody>
      </p:sp>
    </p:spTree>
    <p:extLst>
      <p:ext uri="{BB962C8B-B14F-4D97-AF65-F5344CB8AC3E}">
        <p14:creationId xmlns:p14="http://schemas.microsoft.com/office/powerpoint/2010/main" val="3976611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Individuals will often show signs of being abused. Knowing these signs will make you more aware. </a:t>
            </a:r>
          </a:p>
          <a:p>
            <a:pPr marL="0" marR="0">
              <a:lnSpc>
                <a:spcPct val="150000"/>
              </a:lnSpc>
              <a:spcBef>
                <a:spcPts val="600"/>
              </a:spcBef>
              <a:spcAft>
                <a:spcPts val="0"/>
              </a:spcAft>
            </a:pPr>
            <a:endPar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Signs of possible physical abuse may include some of the following.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When a person has unexplained physical injuries like cuts, bruises, broken bones, black eyes, burns, etc. Or when they have an unusual pattern of injuries.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When a person seems anxious, depressed, withdrawn, scared, or aggressive.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If someone is harming animals or pets</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Or if you know of an individual making frequent trips to the emergency room for injuries.</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18</a:t>
            </a:fld>
            <a:endParaRPr lang="en-US"/>
          </a:p>
        </p:txBody>
      </p:sp>
    </p:spTree>
    <p:extLst>
      <p:ext uri="{BB962C8B-B14F-4D97-AF65-F5344CB8AC3E}">
        <p14:creationId xmlns:p14="http://schemas.microsoft.com/office/powerpoint/2010/main" val="159946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Signs of possible sexual abuse may include some of the following.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When a person shows aggressive behavior or is angry for no obvious reason.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When a person has nightmares or problems with sleeping.</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If a person has trouble developing or maintaining relationships.</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Or if a person become upset or reacts negatively when a person or place is mentioned.</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19</a:t>
            </a:fld>
            <a:endParaRPr lang="en-US"/>
          </a:p>
        </p:txBody>
      </p:sp>
    </p:spTree>
    <p:extLst>
      <p:ext uri="{BB962C8B-B14F-4D97-AF65-F5344CB8AC3E}">
        <p14:creationId xmlns:p14="http://schemas.microsoft.com/office/powerpoint/2010/main" val="34842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Welcome to the Safe Church, Safe Communities Series course on Abuse and Neglect. Abuse and neglect are serious public health problems that can have a long-term impact on a person's health, opportunity, and well-being. The course will help you learn about the types of abuse and their impact, how to keep others safe, and how to take action by responding to and reporting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Welcome to the Safe Church, Safe Communities Series course on Abuse and Neglect. Abuse and neglect are serious public health problems that can have a long-term impact on a person's health, opportunity, and well-being. The course will help you learn about the types of abuse and their impact, how to keep others safe, and how to take action by responding to and reporting abuse.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a:t>
            </a:fld>
            <a:endParaRPr lang="en-US"/>
          </a:p>
        </p:txBody>
      </p:sp>
    </p:spTree>
    <p:extLst>
      <p:ext uri="{BB962C8B-B14F-4D97-AF65-F5344CB8AC3E}">
        <p14:creationId xmlns:p14="http://schemas.microsoft.com/office/powerpoint/2010/main" val="308622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Signs of possible emotional abuse may include some of the following.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If a person shows extremes in behavior, such as being overly compliant or demanding, extremely passive, or aggressive.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When a person shows signs of depression, has suicidal thoughts, or harms oneself.</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If a person has a loss of self-confidence, self-esteem, or self-worth.</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Or if a person becomes socially withdrawn or has a loss of interest or enthusiasm in activities they once enjoyed.</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20</a:t>
            </a:fld>
            <a:endParaRPr lang="en-US"/>
          </a:p>
        </p:txBody>
      </p:sp>
    </p:spTree>
    <p:extLst>
      <p:ext uri="{BB962C8B-B14F-4D97-AF65-F5344CB8AC3E}">
        <p14:creationId xmlns:p14="http://schemas.microsoft.com/office/powerpoint/2010/main" val="3946659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Signs of possible neglect may include some of the following.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If a person is frequently absent from school or work.</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When a person abuses alcohol or drugs.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nSpc>
                <a:spcPct val="150000"/>
              </a:lnSpc>
              <a:spcBef>
                <a:spcPts val="600"/>
              </a:spcBef>
              <a:spcAft>
                <a:spcPts val="0"/>
              </a:spcAft>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Or if it is evident or disclosed that a person doesn’t receive needed care. For example, if an injury or illness occurs and they don’t get care recommended by a healthcare professional.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21</a:t>
            </a:fld>
            <a:endParaRPr lang="en-US"/>
          </a:p>
        </p:txBody>
      </p:sp>
    </p:spTree>
    <p:extLst>
      <p:ext uri="{BB962C8B-B14F-4D97-AF65-F5344CB8AC3E}">
        <p14:creationId xmlns:p14="http://schemas.microsoft.com/office/powerpoint/2010/main" val="3345364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Remember, these are just some of the examples of signs of abuse and it is important to understand that types of abuse are more typically found in combination than alone. If anything feels off or suspicious, it’s always safest to talk to someone and report your suspicions.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Pause and ask the group if they have any questions or comments to share.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22</a:t>
            </a:fld>
            <a:endParaRPr lang="en-US"/>
          </a:p>
        </p:txBody>
      </p:sp>
    </p:spTree>
    <p:extLst>
      <p:ext uri="{BB962C8B-B14F-4D97-AF65-F5344CB8AC3E}">
        <p14:creationId xmlns:p14="http://schemas.microsoft.com/office/powerpoint/2010/main" val="311815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It’s important to watch all adults at your organization - not just employees and volunteers, as everyone has something in common: access to children and vulnerable adults. This is also true among peers. Here are some possible warning signs that someone may be abusive. </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Individuals who are too physical with youth and vulnerable adults. Those who play favorites or give special attention or gifts to certain individuals. Those who violate physical, emotional, or behavioral boundaries.</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Or individuals who bully others or make sexual remarks and gestures. Also, pay close attention to those who are picked on. They may be more likely to be victimized.</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23</a:t>
            </a:fld>
            <a:endParaRPr lang="en-US"/>
          </a:p>
        </p:txBody>
      </p:sp>
    </p:spTree>
    <p:extLst>
      <p:ext uri="{BB962C8B-B14F-4D97-AF65-F5344CB8AC3E}">
        <p14:creationId xmlns:p14="http://schemas.microsoft.com/office/powerpoint/2010/main" val="103794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High risk areas or situations include bathrooms, private rooms or locked doors, virtual programming and electronic communications, field trips and overnight events, aquatics, mixed age groups, and high ratio of children to adults where proper supervision isn’t provided.</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Ensuring proper supervision and monitoring of youth and vulnerable adults, especially in these higher-risk situations can discourage inappropriate activity from occurring. Check your policies for supervision and monitoring guidelines.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24</a:t>
            </a:fld>
            <a:endParaRPr lang="en-US"/>
          </a:p>
        </p:txBody>
      </p:sp>
    </p:spTree>
    <p:extLst>
      <p:ext uri="{BB962C8B-B14F-4D97-AF65-F5344CB8AC3E}">
        <p14:creationId xmlns:p14="http://schemas.microsoft.com/office/powerpoint/2010/main" val="912595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464646"/>
                </a:solidFill>
                <a:latin typeface="Lato" panose="020F0502020204030203" pitchFamily="34" charset="0"/>
              </a:rPr>
              <a:t>Lesson 4: Responding &amp; Reporting</a:t>
            </a:r>
          </a:p>
          <a:p>
            <a:r>
              <a:rPr lang="en-US" sz="1800" b="0" dirty="0">
                <a:solidFill>
                  <a:srgbClr val="464646"/>
                </a:solidFill>
                <a:latin typeface="Lato" panose="020F0502020204030203" pitchFamily="34" charset="0"/>
              </a:rPr>
              <a:t>If you suspect or witness abuse or boundary violations, or if something is disclosed to you, your response may vary based on your role, but it’s important to take action. </a:t>
            </a:r>
            <a:endParaRPr lang="en-US" sz="1800" b="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25</a:t>
            </a:fld>
            <a:endParaRPr lang="en-US"/>
          </a:p>
        </p:txBody>
      </p:sp>
    </p:spTree>
    <p:extLst>
      <p:ext uri="{BB962C8B-B14F-4D97-AF65-F5344CB8AC3E}">
        <p14:creationId xmlns:p14="http://schemas.microsoft.com/office/powerpoint/2010/main" val="2061705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Open Sans" panose="020B0606030504020204" pitchFamily="34" charset="0"/>
                <a:ea typeface="MS Mincho" panose="02020609040205080304" pitchFamily="49" charset="-128"/>
              </a:rPr>
              <a:t>How do you take action?</a:t>
            </a:r>
          </a:p>
          <a:p>
            <a:endParaRPr lang="en-US" sz="1800" dirty="0">
              <a:solidFill>
                <a:srgbClr val="000000"/>
              </a:solidFill>
              <a:effectLst/>
              <a:latin typeface="Open Sans" panose="020B0606030504020204" pitchFamily="34" charset="0"/>
              <a:ea typeface="MS Mincho" panose="02020609040205080304" pitchFamily="49" charset="-128"/>
            </a:endParaRPr>
          </a:p>
          <a:p>
            <a:r>
              <a:rPr lang="en-US" sz="1800" dirty="0">
                <a:solidFill>
                  <a:srgbClr val="000000"/>
                </a:solidFill>
                <a:effectLst/>
                <a:latin typeface="Open Sans" panose="020B0606030504020204" pitchFamily="34" charset="0"/>
                <a:ea typeface="MS Mincho" panose="02020609040205080304" pitchFamily="49" charset="-128"/>
              </a:rPr>
              <a:t>Taking Action includes following these steps:</a:t>
            </a:r>
          </a:p>
          <a:p>
            <a:pPr marL="285750" indent="-285750">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rPr>
              <a:t>Interrupt</a:t>
            </a:r>
          </a:p>
          <a:p>
            <a:pPr marL="285750" indent="-285750">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rPr>
              <a:t>Ensure Safety</a:t>
            </a:r>
          </a:p>
          <a:p>
            <a:pPr marL="285750" indent="-285750">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rPr>
              <a:t>Notify</a:t>
            </a:r>
          </a:p>
          <a:p>
            <a:pPr marL="285750" indent="-285750">
              <a:buFont typeface="Arial" panose="020B0604020202020204" pitchFamily="34" charset="0"/>
              <a:buChar char="•"/>
            </a:pPr>
            <a:r>
              <a:rPr lang="en-US" sz="1800" dirty="0">
                <a:solidFill>
                  <a:srgbClr val="000000"/>
                </a:solidFill>
                <a:effectLst/>
                <a:latin typeface="Open Sans" panose="020B0606030504020204" pitchFamily="34" charset="0"/>
                <a:ea typeface="MS Mincho" panose="02020609040205080304" pitchFamily="49" charset="-128"/>
              </a:rPr>
              <a:t>Report</a:t>
            </a:r>
          </a:p>
          <a:p>
            <a:endParaRPr lang="en-US" sz="1800" dirty="0">
              <a:solidFill>
                <a:srgbClr val="000000"/>
              </a:solidFill>
              <a:effectLst/>
              <a:latin typeface="Open Sans" panose="020B0606030504020204" pitchFamily="34" charset="0"/>
              <a:ea typeface="MS Mincho" panose="02020609040205080304" pitchFamily="49" charset="-128"/>
            </a:endParaRPr>
          </a:p>
          <a:p>
            <a:r>
              <a:rPr lang="en-US" sz="1800" dirty="0">
                <a:solidFill>
                  <a:srgbClr val="000000"/>
                </a:solidFill>
                <a:effectLst/>
                <a:latin typeface="Open Sans" panose="020B0606030504020204" pitchFamily="34" charset="0"/>
                <a:ea typeface="MS Mincho" panose="02020609040205080304" pitchFamily="49" charset="-128"/>
              </a:rPr>
              <a:t>Let’s discuss each action now.</a:t>
            </a:r>
          </a:p>
          <a:p>
            <a:endParaRPr lang="en-US" sz="1800" dirty="0">
              <a:solidFill>
                <a:srgbClr val="000000"/>
              </a:solidFill>
              <a:effectLst/>
              <a:latin typeface="Open Sans" panose="020B0606030504020204" pitchFamily="34" charset="0"/>
              <a:ea typeface="MS Mincho" panose="02020609040205080304" pitchFamily="49" charset="-128"/>
            </a:endParaRPr>
          </a:p>
          <a:p>
            <a:r>
              <a:rPr lang="en-US" sz="1800" b="1" dirty="0">
                <a:solidFill>
                  <a:srgbClr val="000000"/>
                </a:solidFill>
                <a:effectLst/>
                <a:latin typeface="Open Sans" panose="020B0606030504020204" pitchFamily="34" charset="0"/>
                <a:ea typeface="MS Mincho" panose="02020609040205080304" pitchFamily="49" charset="-128"/>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each action is reviewed, ask learners to write down the four steps in Taking Action.</a:t>
            </a: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26</a:t>
            </a:fld>
            <a:endParaRPr lang="en-US"/>
          </a:p>
        </p:txBody>
      </p:sp>
    </p:spTree>
    <p:extLst>
      <p:ext uri="{BB962C8B-B14F-4D97-AF65-F5344CB8AC3E}">
        <p14:creationId xmlns:p14="http://schemas.microsoft.com/office/powerpoint/2010/main" val="225468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Interrupt the inappropriate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Interrupting may be as simple as calling someone over that looked like they were in an uncomfortable situation, to calling out an adult employee or volunteer who escorts a youth into a bathroom alone. Sometimes you may hear about a violation and though you may not be able to interrupt at that point, you can still ensure safety of the person who is reporting the information to you.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27</a:t>
            </a:fld>
            <a:endParaRPr lang="en-US"/>
          </a:p>
        </p:txBody>
      </p:sp>
    </p:spTree>
    <p:extLst>
      <p:ext uri="{BB962C8B-B14F-4D97-AF65-F5344CB8AC3E}">
        <p14:creationId xmlns:p14="http://schemas.microsoft.com/office/powerpoint/2010/main" val="2209629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Ensure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Make sure that a person who feels their boundaries have been violated is in a safe space away from the person who made them feel uncomfortable. For example, after interrupting in the situation where an adult was escorting a youth into the bathroom, stay with the child until you are able to locate their guardian.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28</a:t>
            </a:fld>
            <a:endParaRPr lang="en-US"/>
          </a:p>
        </p:txBody>
      </p:sp>
    </p:spTree>
    <p:extLst>
      <p:ext uri="{BB962C8B-B14F-4D97-AF65-F5344CB8AC3E}">
        <p14:creationId xmlns:p14="http://schemas.microsoft.com/office/powerpoint/2010/main" val="1609646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Notify.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Any witnessed, suspected, or disclosed abuse, neglect, or incident of a boundary violation or bullying, should involve some level of notification. Even if you are unsure that what you saw, heard, or suspected is a true violation or abuse, notifying someone in charge or the authorities will help to discern and make it possible to monitor suspicious behaviors or potentially link someone to repeat incidents.</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29</a:t>
            </a:fld>
            <a:endParaRPr lang="en-US"/>
          </a:p>
        </p:txBody>
      </p:sp>
    </p:spTree>
    <p:extLst>
      <p:ext uri="{BB962C8B-B14F-4D97-AF65-F5344CB8AC3E}">
        <p14:creationId xmlns:p14="http://schemas.microsoft.com/office/powerpoint/2010/main" val="83449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Calibri" panose="020F0502020204030204" pitchFamily="34" charset="0"/>
              </a:rPr>
              <a:t>Abuse can happen between an adult and a child or between peers (youth-to-youth). Abuse can also occur among adults, for example when one adult is in a power position and abuses their power over the other adult or between an adult and a vulnerable adult. </a:t>
            </a:r>
          </a:p>
          <a:p>
            <a:endParaRPr lang="en-US" sz="1800" b="1"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 Ask the following questions:</a:t>
            </a:r>
          </a:p>
          <a:p>
            <a:r>
              <a:rPr lang="en-US" sz="1800" dirty="0">
                <a:solidFill>
                  <a:srgbClr val="464646"/>
                </a:solidFill>
                <a:latin typeface="Calibri" panose="020F0502020204030204" pitchFamily="34" charset="0"/>
              </a:rPr>
              <a:t>How familiar are you with the definition of abuse?  How is it different from neglect? </a:t>
            </a:r>
          </a:p>
          <a:p>
            <a:endParaRPr lang="en-US" sz="1800" dirty="0">
              <a:solidFill>
                <a:srgbClr val="464646"/>
              </a:solidFill>
              <a:latin typeface="Calibri" panose="020F0502020204030204" pitchFamily="34" charset="0"/>
            </a:endParaRPr>
          </a:p>
          <a:p>
            <a:r>
              <a:rPr lang="en-US" sz="1800" dirty="0">
                <a:solidFill>
                  <a:srgbClr val="464646"/>
                </a:solidFill>
                <a:latin typeface="Calibri" panose="020F0502020204030204" pitchFamily="34" charset="0"/>
              </a:rPr>
              <a:t>Read the statements below and ask the class which statement is an effective definition of abuse. </a:t>
            </a:r>
            <a:endParaRPr lang="en-US" sz="18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a:t>
            </a:fld>
            <a:endParaRPr lang="en-US"/>
          </a:p>
        </p:txBody>
      </p:sp>
    </p:spTree>
    <p:extLst>
      <p:ext uri="{BB962C8B-B14F-4D97-AF65-F5344CB8AC3E}">
        <p14:creationId xmlns:p14="http://schemas.microsoft.com/office/powerpoint/2010/main" val="2391559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Though your role may not mandate reporting, as a member of The Episcopal Church, you always have a moral responsibility to report witnesses, suspected, or disclosed abuse or neglect to local authorities by calling 9-1-1 or by contacting your state’s Department of Child or Adult Protective Services. Depending on your role, you may also have a legal responsibility to report this information to authorities.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30</a:t>
            </a:fld>
            <a:endParaRPr lang="en-US"/>
          </a:p>
        </p:txBody>
      </p:sp>
    </p:spTree>
    <p:extLst>
      <p:ext uri="{BB962C8B-B14F-4D97-AF65-F5344CB8AC3E}">
        <p14:creationId xmlns:p14="http://schemas.microsoft.com/office/powerpoint/2010/main" val="2356520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Reporting</a:t>
            </a: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If an incident has taken place within a facility or ministry in your diocese, congregation, or other organization, you should also immediately inform one of the following:</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2860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1. The director or supervisor of the organization, ministry, or event</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2860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2. Clergy in charge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2860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3. Or your local intake coordinator or officer.</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If ever in doubt, you can access local resources such as your congregational or diocesan policies or The Episcopal Church website.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31</a:t>
            </a:fld>
            <a:endParaRPr lang="en-US"/>
          </a:p>
        </p:txBody>
      </p:sp>
    </p:spTree>
    <p:extLst>
      <p:ext uri="{BB962C8B-B14F-4D97-AF65-F5344CB8AC3E}">
        <p14:creationId xmlns:p14="http://schemas.microsoft.com/office/powerpoint/2010/main" val="292757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conclude our discussion on the Abuse &amp; Neglect.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anyone have any questions?</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have you learned about abuse and neglect that you maybe did not know before this training?</a:t>
            </a:r>
          </a:p>
          <a:p>
            <a:endParaRPr lang="en-US" dirty="0"/>
          </a:p>
          <a:p>
            <a:r>
              <a:rPr lang="en-US" b="1" dirty="0"/>
              <a:t>Facilitator Note:</a:t>
            </a:r>
          </a:p>
          <a:p>
            <a:r>
              <a:rPr lang="en-US" dirty="0"/>
              <a:t>Ask learners what they have learned from this discussion.</a:t>
            </a:r>
          </a:p>
          <a:p>
            <a:r>
              <a:rPr lang="en-US" dirty="0"/>
              <a:t>Thank them for participating in the training.</a:t>
            </a:r>
          </a:p>
        </p:txBody>
      </p:sp>
      <p:sp>
        <p:nvSpPr>
          <p:cNvPr id="4" name="Slide Number Placeholder 3"/>
          <p:cNvSpPr>
            <a:spLocks noGrp="1"/>
          </p:cNvSpPr>
          <p:nvPr>
            <p:ph type="sldNum" sz="quarter" idx="5"/>
          </p:nvPr>
        </p:nvSpPr>
        <p:spPr/>
        <p:txBody>
          <a:bodyPr/>
          <a:lstStyle/>
          <a:p>
            <a:fld id="{BC4EFFE5-4D21-4A3A-8830-98F47A77FF7B}" type="slidenum">
              <a:rPr lang="en-US" smtClean="0"/>
              <a:t>32</a:t>
            </a:fld>
            <a:endParaRPr lang="en-US"/>
          </a:p>
        </p:txBody>
      </p:sp>
    </p:spTree>
    <p:extLst>
      <p:ext uri="{BB962C8B-B14F-4D97-AF65-F5344CB8AC3E}">
        <p14:creationId xmlns:p14="http://schemas.microsoft.com/office/powerpoint/2010/main" val="192120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correct answer is the second option - “Act or failure to act on the part of a parent or caretaker results in death, physical or emotional harm, sexual abuse, or exploitation.”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 the correct answer (Option 2) and discuss with the group.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a:t>
            </a:fld>
            <a:endParaRPr lang="en-US"/>
          </a:p>
        </p:txBody>
      </p:sp>
    </p:spTree>
    <p:extLst>
      <p:ext uri="{BB962C8B-B14F-4D97-AF65-F5344CB8AC3E}">
        <p14:creationId xmlns:p14="http://schemas.microsoft.com/office/powerpoint/2010/main" val="156083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There is no one size fits all abuse definition, however, the CDC describes abuse as an intentional act or failure to act by a parent, caregiver, or other person in a relationship. This can result in: serious physical or emotional harm, sexual abuse, exploitation, or even death.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It is important to recognize types of abuse and neglect and to be aware that abuse profoundly affects how a person may think, act, or feel, which we will focus on in the next lesson. </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lvl="0" indent="0" algn="l" defTabSz="914400" rtl="0" eaLnBrk="1" fontAlgn="auto" latinLnBrk="0" hangingPunct="1">
              <a:lnSpc>
                <a:spcPct val="105000"/>
              </a:lnSpc>
              <a:spcBef>
                <a:spcPts val="600"/>
              </a:spcBef>
              <a:spcAft>
                <a:spcPts val="4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learners what their definition of abuse is? Is it close to what the CDC describes?</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5</a:t>
            </a:fld>
            <a:endParaRPr lang="en-US"/>
          </a:p>
        </p:txBody>
      </p:sp>
    </p:spTree>
    <p:extLst>
      <p:ext uri="{BB962C8B-B14F-4D97-AF65-F5344CB8AC3E}">
        <p14:creationId xmlns:p14="http://schemas.microsoft.com/office/powerpoint/2010/main" val="329269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Lesson 2: Types &amp; Impacts of Abuse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Recognizing abuse starts with understanding the common types of abuse and neglect, short term and long-term effects of the abuse, and identifying possible signs of abuse.</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Let’s review some common types of abuse.</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lvl="0" indent="0" algn="l" defTabSz="914400" rtl="0" eaLnBrk="1" fontAlgn="auto" latinLnBrk="0" hangingPunct="1">
              <a:lnSpc>
                <a:spcPct val="105000"/>
              </a:lnSpc>
              <a:spcBef>
                <a:spcPts val="600"/>
              </a:spcBef>
              <a:spcAft>
                <a:spcPts val="4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learners to think of types of abuse they may already be aware of.</a:t>
            </a:r>
            <a:endParaRPr lang="en-US"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6</a:t>
            </a:fld>
            <a:endParaRPr lang="en-US"/>
          </a:p>
        </p:txBody>
      </p:sp>
    </p:spTree>
    <p:extLst>
      <p:ext uri="{BB962C8B-B14F-4D97-AF65-F5344CB8AC3E}">
        <p14:creationId xmlns:p14="http://schemas.microsoft.com/office/powerpoint/2010/main" val="323424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Types of Abuse: </a:t>
            </a:r>
            <a:endParaRPr lang="en-US"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review four common types of abuse. They include:</a:t>
            </a:r>
          </a:p>
          <a:p>
            <a:pPr marL="285750" marR="0" indent="-285750">
              <a:lnSpc>
                <a:spcPct val="105000"/>
              </a:lnSpc>
              <a:spcBef>
                <a:spcPts val="600"/>
              </a:spcBef>
              <a:spcAft>
                <a:spcPts val="40"/>
              </a:spcAft>
              <a:buFont typeface="Arial" panose="020B0604020202020204" pitchFamily="34" charset="0"/>
              <a:buChar char="•"/>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Physical abuse</a:t>
            </a:r>
          </a:p>
          <a:p>
            <a:pPr marL="285750" marR="0" indent="-285750">
              <a:lnSpc>
                <a:spcPct val="105000"/>
              </a:lnSpc>
              <a:spcBef>
                <a:spcPts val="600"/>
              </a:spcBef>
              <a:spcAft>
                <a:spcPts val="40"/>
              </a:spcAft>
              <a:buFont typeface="Arial" panose="020B0604020202020204" pitchFamily="34" charset="0"/>
              <a:buChar char="•"/>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Sexual abuse</a:t>
            </a:r>
          </a:p>
          <a:p>
            <a:pPr marL="285750" marR="0" indent="-285750">
              <a:lnSpc>
                <a:spcPct val="105000"/>
              </a:lnSpc>
              <a:spcBef>
                <a:spcPts val="600"/>
              </a:spcBef>
              <a:spcAft>
                <a:spcPts val="40"/>
              </a:spcAft>
              <a:buFont typeface="Arial" panose="020B0604020202020204" pitchFamily="34" charset="0"/>
              <a:buChar char="•"/>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Emotional abuse</a:t>
            </a:r>
          </a:p>
          <a:p>
            <a:pPr marL="285750" marR="0" indent="-285750">
              <a:lnSpc>
                <a:spcPct val="105000"/>
              </a:lnSpc>
              <a:spcBef>
                <a:spcPts val="600"/>
              </a:spcBef>
              <a:spcAft>
                <a:spcPts val="40"/>
              </a:spcAft>
              <a:buFont typeface="Arial" panose="020B0604020202020204" pitchFamily="34" charset="0"/>
              <a:buChar char="•"/>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Neglect. </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Physical Abuse: Physical abuse is the intentional use of force that can result in harm or injury. </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Sexual Abuse: Sexual abuse is the engaging in sexual contact with a person who is below a specified age or who is incapable of giving consent because of age or mental or physical incapacity.</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Emotional Abuse: Emotional abuse is behaviors that harm a person’s emotional well-being. </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Neglect: Neglect is the failure to meet a person's basic survival needs including nutrition, clothing, shelter, hygiene, and medical care.</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spcBef>
                <a:spcPts val="200"/>
              </a:spcBef>
              <a:spcAft>
                <a:spcPts val="0"/>
              </a:spcAft>
            </a:pPr>
            <a:r>
              <a:rPr lang="en-US" sz="1800" b="1"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Facilitator Notes: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class to think of an example of each type. Give them 5 minutes to write down a few examples.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to the next slide to show examples listed. Then discuss with the group.</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7</a:t>
            </a:fld>
            <a:endParaRPr lang="en-US"/>
          </a:p>
        </p:txBody>
      </p:sp>
    </p:spTree>
    <p:extLst>
      <p:ext uri="{BB962C8B-B14F-4D97-AF65-F5344CB8AC3E}">
        <p14:creationId xmlns:p14="http://schemas.microsoft.com/office/powerpoint/2010/main" val="22810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Types of Abuse - Examples: </a:t>
            </a:r>
            <a:endParaRPr lang="en-US"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What are some examples you wrote down? </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Now let’s go over examples of each common type of abuse.</a:t>
            </a: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Physical Abuse: Examples include hitting, kicking, shaking, burning, or other shows of force against a child or vulnerable adult. </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Sexual Abuse: Examples are sexual contact, incapable of consent.</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Emotional Abuse: Examples are name-calling, shaming, rejection, withholding love, and threatening.</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Neglect: Failure to meet basic survival needs.</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Ask the group to share a few of their examples. Then share examples of abuse listed on the slide above.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8</a:t>
            </a:fld>
            <a:endParaRPr lang="en-US"/>
          </a:p>
        </p:txBody>
      </p:sp>
    </p:spTree>
    <p:extLst>
      <p:ext uri="{BB962C8B-B14F-4D97-AF65-F5344CB8AC3E}">
        <p14:creationId xmlns:p14="http://schemas.microsoft.com/office/powerpoint/2010/main" val="276003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Effects of Abuse</a:t>
            </a: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Regardless of the type of abuse, it sets off a ripple effect, leaving an impact on how the abused individual thinks, acts, and feels, on their families, and within the communities and organizations where abuse takes place.</a:t>
            </a:r>
          </a:p>
          <a:p>
            <a:pPr marL="0" marR="0">
              <a:lnSpc>
                <a:spcPct val="105000"/>
              </a:lnSpc>
              <a:spcBef>
                <a:spcPts val="600"/>
              </a:spcBef>
              <a:spcAft>
                <a:spcPts val="40"/>
              </a:spcAft>
            </a:pPr>
            <a:endPar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Review the effects of abuse on the next slides.</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dirty="0">
                <a:solidFill>
                  <a:srgbClr val="000000"/>
                </a:solidFill>
                <a:effectLst/>
                <a:latin typeface="Open Sans" panose="020B0606030504020204" pitchFamily="34" charset="0"/>
                <a:ea typeface="MS Mincho" panose="02020609040205080304" pitchFamily="49" charset="-128"/>
                <a:cs typeface="Times New Roman" panose="02020603050405020304" pitchFamily="18" charset="0"/>
              </a:rPr>
              <a:t>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9</a:t>
            </a:fld>
            <a:endParaRPr lang="en-US"/>
          </a:p>
        </p:txBody>
      </p:sp>
    </p:spTree>
    <p:extLst>
      <p:ext uri="{BB962C8B-B14F-4D97-AF65-F5344CB8AC3E}">
        <p14:creationId xmlns:p14="http://schemas.microsoft.com/office/powerpoint/2010/main" val="110397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4B77-5B95-48D5-8FB5-CC935395A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A3671-B77C-4519-979E-33054D17B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9FA2F-28EC-467F-BD1D-5FB87BFA7B01}"/>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B7A39089-5B90-49CD-8B6F-97757B2F8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B2BE-EE82-43F6-B6CC-E2599EDA5A5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19178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C59-0038-4EE6-8F67-1EFBED6E5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8A281-6A13-451F-97B3-41D748B05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BCB30-CE99-4936-A889-8632D078C4F0}"/>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3CE77484-30E1-42CD-BDAE-206B8F0D3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91131-5BF2-4C1F-9203-ACF8CF5767B7}"/>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40934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F9C31-0115-428C-ADAD-9712E9E7CD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4637A-F067-4ECF-ADDA-037AFC070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60605-DC1B-42FE-968D-FDFAEB57D551}"/>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1B37FE93-32C7-4639-9D91-C10097809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6540-EF92-4B5C-814D-8A98AF859F5A}"/>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58960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3B8C-112F-44AA-91C6-239868DD3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8D190-FC90-46B6-AE01-F4E679423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579CB-9694-4D45-95EA-4BC93FDC21E1}"/>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DE19B0C1-945F-4851-95EF-A5FBBA39E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9B0F-397F-4E22-9BC8-5DE5D24B51C4}"/>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05550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4CEF-12F2-456F-A8E7-7D5F8B474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4040E-066A-4195-9F55-8CD39DBA4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98E59-B049-4F34-B754-6CACF180EB64}"/>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FF02AB24-996D-4325-8CDA-90940B7EF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91F2C-8799-4C9B-94A7-A68CE080F9A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104579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EFB-8A30-4A0A-8C43-D7EB33732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D7EA8-8B93-42F4-B219-24736794C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66A7F-5476-4671-9B0D-E9A6314D0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FB2A9-F412-4A99-B78E-CD8AAFDEA630}"/>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6" name="Footer Placeholder 5">
            <a:extLst>
              <a:ext uri="{FF2B5EF4-FFF2-40B4-BE49-F238E27FC236}">
                <a16:creationId xmlns:a16="http://schemas.microsoft.com/office/drawing/2014/main" id="{BCF812B2-F052-4B0B-950A-1CF24F986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F535D-3F35-4551-A319-CB9A9291F3F0}"/>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4534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5048-15BA-45E7-BC4E-15771237A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050E3-5496-4F8A-BBF2-DBE3A27E8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E8A99-3278-444F-B30D-5D432E348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77C73-0AC4-44E7-822A-862E14304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AEB99-744B-4130-A827-0CBCEDBC9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93C9A-FF46-43D5-B2A5-D90A8FFF6BB3}"/>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8" name="Footer Placeholder 7">
            <a:extLst>
              <a:ext uri="{FF2B5EF4-FFF2-40B4-BE49-F238E27FC236}">
                <a16:creationId xmlns:a16="http://schemas.microsoft.com/office/drawing/2014/main" id="{11CA2C69-E927-4886-AD21-080AF0645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79B7B-0C6A-4355-A839-01981806301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6241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D9F-8F83-4608-B5AA-860BD17D2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2E01F-F296-43CB-9DF8-B1D739928A9F}"/>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4" name="Footer Placeholder 3">
            <a:extLst>
              <a:ext uri="{FF2B5EF4-FFF2-40B4-BE49-F238E27FC236}">
                <a16:creationId xmlns:a16="http://schemas.microsoft.com/office/drawing/2014/main" id="{2813379B-3249-4EF0-AA31-9E571FA42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6B8B3E-FFD8-43BF-B3A7-90B4AF2CE78D}"/>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17077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A7BCF-EB0B-48C9-AB30-C084F227165C}"/>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3" name="Footer Placeholder 2">
            <a:extLst>
              <a:ext uri="{FF2B5EF4-FFF2-40B4-BE49-F238E27FC236}">
                <a16:creationId xmlns:a16="http://schemas.microsoft.com/office/drawing/2014/main" id="{B5F9E1AB-9A19-48A8-8B77-F7B1A9261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084CE-5301-4921-8E5A-53B7009E1DEE}"/>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75336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705C-F42D-4A38-B84F-053C1BECA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BC548-CD2F-4B58-AB9F-E8233F60C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FD839-720D-4F57-B70F-0A16E393D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A0E67-90C9-4891-A631-5FD75DF02AF2}"/>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6" name="Footer Placeholder 5">
            <a:extLst>
              <a:ext uri="{FF2B5EF4-FFF2-40B4-BE49-F238E27FC236}">
                <a16:creationId xmlns:a16="http://schemas.microsoft.com/office/drawing/2014/main" id="{7E9DE7B3-7D32-4369-9A3D-7E2531D51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496EF-408C-4EDA-AEAE-ACAB121F3F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2249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473C-E2CD-4C42-9370-2B72F5979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2F7C6-A211-4C47-8478-4249DC059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4B204-14EE-4B21-BFC1-CD025D050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73EB7-8991-4819-A8A1-270DA50B716B}"/>
              </a:ext>
            </a:extLst>
          </p:cNvPr>
          <p:cNvSpPr>
            <a:spLocks noGrp="1"/>
          </p:cNvSpPr>
          <p:nvPr>
            <p:ph type="dt" sz="half" idx="10"/>
          </p:nvPr>
        </p:nvSpPr>
        <p:spPr/>
        <p:txBody>
          <a:bodyPr/>
          <a:lstStyle/>
          <a:p>
            <a:fld id="{F9C4DF6F-DC69-4F06-A0F8-80776393CB1B}" type="datetimeFigureOut">
              <a:rPr lang="en-US" smtClean="0"/>
              <a:t>7/13/2022</a:t>
            </a:fld>
            <a:endParaRPr lang="en-US"/>
          </a:p>
        </p:txBody>
      </p:sp>
      <p:sp>
        <p:nvSpPr>
          <p:cNvPr id="6" name="Footer Placeholder 5">
            <a:extLst>
              <a:ext uri="{FF2B5EF4-FFF2-40B4-BE49-F238E27FC236}">
                <a16:creationId xmlns:a16="http://schemas.microsoft.com/office/drawing/2014/main" id="{ECC59898-E6F2-4722-8BF0-EF02B7946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8733C-F8D7-404F-94F9-95F2F65250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6946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87622-29C4-465C-AE46-1129DC7B7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945E3-9594-4494-8BF7-24B7637C6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A8340-F8FF-4B17-80EF-ACAA0565D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4DF6F-DC69-4F06-A0F8-80776393CB1B}" type="datetimeFigureOut">
              <a:rPr lang="en-US" smtClean="0"/>
              <a:t>7/13/2022</a:t>
            </a:fld>
            <a:endParaRPr lang="en-US"/>
          </a:p>
        </p:txBody>
      </p:sp>
      <p:sp>
        <p:nvSpPr>
          <p:cNvPr id="5" name="Footer Placeholder 4">
            <a:extLst>
              <a:ext uri="{FF2B5EF4-FFF2-40B4-BE49-F238E27FC236}">
                <a16:creationId xmlns:a16="http://schemas.microsoft.com/office/drawing/2014/main" id="{481CFDDE-4A6F-40B5-8D07-CBFD2534E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619746-ADCB-473B-BCDE-8740F5676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CD2AD-9870-4816-B952-35C030B324E4}" type="slidenum">
              <a:rPr lang="en-US" smtClean="0"/>
              <a:t>‹#›</a:t>
            </a:fld>
            <a:endParaRPr lang="en-US"/>
          </a:p>
        </p:txBody>
      </p:sp>
    </p:spTree>
    <p:extLst>
      <p:ext uri="{BB962C8B-B14F-4D97-AF65-F5344CB8AC3E}">
        <p14:creationId xmlns:p14="http://schemas.microsoft.com/office/powerpoint/2010/main" val="33646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s hand on a book&#10;&#10;Description automatically generated with low confidence">
            <a:extLst>
              <a:ext uri="{FF2B5EF4-FFF2-40B4-BE49-F238E27FC236}">
                <a16:creationId xmlns:a16="http://schemas.microsoft.com/office/drawing/2014/main" id="{8E3A1222-B1D7-44CF-BFAF-80D0E59CF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14180"/>
            <a:ext cx="12191999" cy="906412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B2BD563-0B4B-484B-B5E5-CB45EA0CE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17" y="3429000"/>
            <a:ext cx="14931300" cy="2924899"/>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010EDB06-4CFA-4AEF-8E72-C349DA3D9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12" y="3851935"/>
            <a:ext cx="1012659" cy="1259332"/>
          </a:xfrm>
          <a:prstGeom prst="rect">
            <a:avLst/>
          </a:prstGeom>
        </p:spPr>
      </p:pic>
      <p:pic>
        <p:nvPicPr>
          <p:cNvPr id="13" name="Picture 12">
            <a:extLst>
              <a:ext uri="{FF2B5EF4-FFF2-40B4-BE49-F238E27FC236}">
                <a16:creationId xmlns:a16="http://schemas.microsoft.com/office/drawing/2014/main" id="{98F7234B-DA36-4673-83B5-0DA0E6C46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209" y="5534201"/>
            <a:ext cx="2720667" cy="271449"/>
          </a:xfrm>
          <a:prstGeom prst="rect">
            <a:avLst/>
          </a:prstGeom>
        </p:spPr>
      </p:pic>
      <p:sp>
        <p:nvSpPr>
          <p:cNvPr id="2" name="TextBox 1">
            <a:extLst>
              <a:ext uri="{FF2B5EF4-FFF2-40B4-BE49-F238E27FC236}">
                <a16:creationId xmlns:a16="http://schemas.microsoft.com/office/drawing/2014/main" id="{56F28E78-E6E0-4911-8C46-C1C3F6D7BF02}"/>
              </a:ext>
            </a:extLst>
          </p:cNvPr>
          <p:cNvSpPr txBox="1"/>
          <p:nvPr/>
        </p:nvSpPr>
        <p:spPr>
          <a:xfrm>
            <a:off x="4809744" y="4383617"/>
            <a:ext cx="6524543"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Abuse &amp; Neglect</a:t>
            </a:r>
          </a:p>
        </p:txBody>
      </p:sp>
    </p:spTree>
    <p:custDataLst>
      <p:tags r:id="rId1"/>
    </p:custDataLst>
    <p:extLst>
      <p:ext uri="{BB962C8B-B14F-4D97-AF65-F5344CB8AC3E}">
        <p14:creationId xmlns:p14="http://schemas.microsoft.com/office/powerpoint/2010/main" val="415491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3FC92D3E-601A-4DCF-9728-D59AF1C228FB}"/>
              </a:ext>
            </a:extLst>
          </p:cNvPr>
          <p:cNvPicPr>
            <a:picLocks noGrp="1" noChangeAspect="1"/>
          </p:cNvPicPr>
          <p:nvPr>
            <p:ph idx="1"/>
          </p:nvPr>
        </p:nvPicPr>
        <p:blipFill rotWithShape="1">
          <a:blip r:embed="rId3"/>
          <a:srcRect b="6721"/>
          <a:stretch/>
        </p:blipFill>
        <p:spPr>
          <a:xfrm>
            <a:off x="457200" y="457200"/>
            <a:ext cx="11277600" cy="5943600"/>
          </a:xfrm>
          <a:prstGeom prst="rect">
            <a:avLst/>
          </a:prstGeom>
        </p:spPr>
      </p:pic>
    </p:spTree>
    <p:extLst>
      <p:ext uri="{BB962C8B-B14F-4D97-AF65-F5344CB8AC3E}">
        <p14:creationId xmlns:p14="http://schemas.microsoft.com/office/powerpoint/2010/main" val="347429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BDF8790C-A75D-45C0-9400-6E1D89B24338}"/>
              </a:ext>
            </a:extLst>
          </p:cNvPr>
          <p:cNvPicPr>
            <a:picLocks noGrp="1" noChangeAspect="1"/>
          </p:cNvPicPr>
          <p:nvPr>
            <p:ph idx="1"/>
          </p:nvPr>
        </p:nvPicPr>
        <p:blipFill>
          <a:blip r:embed="rId3"/>
          <a:stretch>
            <a:fillRect/>
          </a:stretch>
        </p:blipFill>
        <p:spPr>
          <a:xfrm>
            <a:off x="1015999" y="457200"/>
            <a:ext cx="10160001" cy="5943600"/>
          </a:xfrm>
          <a:prstGeom prst="rect">
            <a:avLst/>
          </a:prstGeom>
        </p:spPr>
      </p:pic>
    </p:spTree>
    <p:extLst>
      <p:ext uri="{BB962C8B-B14F-4D97-AF65-F5344CB8AC3E}">
        <p14:creationId xmlns:p14="http://schemas.microsoft.com/office/powerpoint/2010/main" val="128091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93A8D04-7585-4167-A796-F4FD3266A1F8}"/>
              </a:ext>
            </a:extLst>
          </p:cNvPr>
          <p:cNvPicPr>
            <a:picLocks noGrp="1" noChangeAspect="1"/>
          </p:cNvPicPr>
          <p:nvPr>
            <p:ph idx="1"/>
          </p:nvPr>
        </p:nvPicPr>
        <p:blipFill>
          <a:blip r:embed="rId3"/>
          <a:stretch>
            <a:fillRect/>
          </a:stretch>
        </p:blipFill>
        <p:spPr>
          <a:xfrm>
            <a:off x="1143000" y="457200"/>
            <a:ext cx="9906000" cy="5943600"/>
          </a:xfrm>
          <a:prstGeom prst="rect">
            <a:avLst/>
          </a:prstGeom>
        </p:spPr>
      </p:pic>
    </p:spTree>
    <p:extLst>
      <p:ext uri="{BB962C8B-B14F-4D97-AF65-F5344CB8AC3E}">
        <p14:creationId xmlns:p14="http://schemas.microsoft.com/office/powerpoint/2010/main" val="82304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C7993BF-40A6-400F-8EBA-D3ACD2BEECEA}"/>
              </a:ext>
            </a:extLst>
          </p:cNvPr>
          <p:cNvPicPr>
            <a:picLocks noGrp="1" noChangeAspect="1"/>
          </p:cNvPicPr>
          <p:nvPr>
            <p:ph idx="1"/>
          </p:nvPr>
        </p:nvPicPr>
        <p:blipFill rotWithShape="1">
          <a:blip r:embed="rId3"/>
          <a:srcRect b="7943"/>
          <a:stretch/>
        </p:blipFill>
        <p:spPr>
          <a:xfrm>
            <a:off x="457200" y="457200"/>
            <a:ext cx="11277600" cy="5943600"/>
          </a:xfrm>
          <a:prstGeom prst="rect">
            <a:avLst/>
          </a:prstGeom>
        </p:spPr>
      </p:pic>
    </p:spTree>
    <p:extLst>
      <p:ext uri="{BB962C8B-B14F-4D97-AF65-F5344CB8AC3E}">
        <p14:creationId xmlns:p14="http://schemas.microsoft.com/office/powerpoint/2010/main" val="71588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Graphical user interface, application&#10;&#10;Description automatically generated">
            <a:extLst>
              <a:ext uri="{FF2B5EF4-FFF2-40B4-BE49-F238E27FC236}">
                <a16:creationId xmlns:a16="http://schemas.microsoft.com/office/drawing/2014/main" id="{EDBC5AB1-9113-4985-9749-AEC0FE27972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17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raphical user interface, chat or text message&#10;&#10;Description automatically generated with medium confidence">
            <a:extLst>
              <a:ext uri="{FF2B5EF4-FFF2-40B4-BE49-F238E27FC236}">
                <a16:creationId xmlns:a16="http://schemas.microsoft.com/office/drawing/2014/main" id="{E5D3C92D-A634-4697-8AD2-37EC8B5A30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2800" y="457200"/>
            <a:ext cx="105664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37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D7D86EE-14E5-4046-B6A5-8F6E29846EDC}"/>
              </a:ext>
            </a:extLst>
          </p:cNvPr>
          <p:cNvPicPr>
            <a:picLocks noGrp="1" noChangeAspect="1"/>
          </p:cNvPicPr>
          <p:nvPr>
            <p:ph idx="1"/>
          </p:nvPr>
        </p:nvPicPr>
        <p:blipFill>
          <a:blip r:embed="rId3"/>
          <a:stretch>
            <a:fillRect/>
          </a:stretch>
        </p:blipFill>
        <p:spPr>
          <a:xfrm>
            <a:off x="950025" y="457200"/>
            <a:ext cx="10291949" cy="5943600"/>
          </a:xfrm>
          <a:prstGeom prst="rect">
            <a:avLst/>
          </a:prstGeom>
        </p:spPr>
      </p:pic>
    </p:spTree>
    <p:extLst>
      <p:ext uri="{BB962C8B-B14F-4D97-AF65-F5344CB8AC3E}">
        <p14:creationId xmlns:p14="http://schemas.microsoft.com/office/powerpoint/2010/main" val="303890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Graphical user interface, text, chat or text message&#10;&#10;Description automatically generated">
            <a:extLst>
              <a:ext uri="{FF2B5EF4-FFF2-40B4-BE49-F238E27FC236}">
                <a16:creationId xmlns:a16="http://schemas.microsoft.com/office/drawing/2014/main" id="{8112FF6E-AD95-4AC9-AF4D-80257AD8498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48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A person pushing a wheelchair&#10;&#10;Description automatically generated with low confidence">
            <a:extLst>
              <a:ext uri="{FF2B5EF4-FFF2-40B4-BE49-F238E27FC236}">
                <a16:creationId xmlns:a16="http://schemas.microsoft.com/office/drawing/2014/main" id="{43D9DE1F-2686-4B60-81F8-E591C80471F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265" b="3042"/>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6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A person pushing a wheelchair&#10;&#10;Description automatically generated with low confidence">
            <a:extLst>
              <a:ext uri="{FF2B5EF4-FFF2-40B4-BE49-F238E27FC236}">
                <a16:creationId xmlns:a16="http://schemas.microsoft.com/office/drawing/2014/main" id="{47CD405E-D747-4AD9-A77D-A39EB367063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40" b="526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8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Text&#10;&#10;Description automatically generated with low confidence">
            <a:extLst>
              <a:ext uri="{FF2B5EF4-FFF2-40B4-BE49-F238E27FC236}">
                <a16:creationId xmlns:a16="http://schemas.microsoft.com/office/drawing/2014/main" id="{0627AA09-561B-4C44-8D1F-D3FFA58841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2800" y="457200"/>
            <a:ext cx="105664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0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A person pushing a wheelchair&#10;&#10;Description automatically generated with low confidence">
            <a:extLst>
              <a:ext uri="{FF2B5EF4-FFF2-40B4-BE49-F238E27FC236}">
                <a16:creationId xmlns:a16="http://schemas.microsoft.com/office/drawing/2014/main" id="{C1DCCAA5-4C46-49B7-B2F1-453F6E3F1C9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07" b="5400"/>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82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pushing a wheelchair&#10;&#10;Description automatically generated with low confidence">
            <a:extLst>
              <a:ext uri="{FF2B5EF4-FFF2-40B4-BE49-F238E27FC236}">
                <a16:creationId xmlns:a16="http://schemas.microsoft.com/office/drawing/2014/main" id="{B9250517-FB88-42DA-81B8-713AB1875293}"/>
              </a:ext>
            </a:extLst>
          </p:cNvPr>
          <p:cNvPicPr>
            <a:picLocks noGrp="1" noChangeAspect="1"/>
          </p:cNvPicPr>
          <p:nvPr>
            <p:ph idx="1"/>
          </p:nvPr>
        </p:nvPicPr>
        <p:blipFill rotWithShape="1">
          <a:blip r:embed="rId3"/>
          <a:srcRect b="7132"/>
          <a:stretch/>
        </p:blipFill>
        <p:spPr>
          <a:xfrm>
            <a:off x="457200" y="457200"/>
            <a:ext cx="11277600" cy="5943600"/>
          </a:xfrm>
          <a:prstGeom prst="rect">
            <a:avLst/>
          </a:prstGeom>
        </p:spPr>
      </p:pic>
    </p:spTree>
    <p:extLst>
      <p:ext uri="{BB962C8B-B14F-4D97-AF65-F5344CB8AC3E}">
        <p14:creationId xmlns:p14="http://schemas.microsoft.com/office/powerpoint/2010/main" val="194674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F71AC6B7-69B0-474A-B407-1C7271E47D0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30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a:extLst>
              <a:ext uri="{FF2B5EF4-FFF2-40B4-BE49-F238E27FC236}">
                <a16:creationId xmlns:a16="http://schemas.microsoft.com/office/drawing/2014/main" id="{7F287ADA-2573-4D1E-926A-AA00E279F88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393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Graphical user interface&#10;&#10;Description automatically generated">
            <a:extLst>
              <a:ext uri="{FF2B5EF4-FFF2-40B4-BE49-F238E27FC236}">
                <a16:creationId xmlns:a16="http://schemas.microsoft.com/office/drawing/2014/main" id="{281C9CF3-06A7-4E43-A3D2-33AA786C71D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987" b="3319"/>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68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5D763D6B-45AB-4497-BD07-B9C3D89F787A}"/>
              </a:ext>
            </a:extLst>
          </p:cNvPr>
          <p:cNvPicPr>
            <a:picLocks noChangeAspect="1"/>
          </p:cNvPicPr>
          <p:nvPr/>
        </p:nvPicPr>
        <p:blipFill rotWithShape="1">
          <a:blip r:embed="rId4"/>
          <a:srcRect b="7132"/>
          <a:stretch/>
        </p:blipFill>
        <p:spPr>
          <a:xfrm>
            <a:off x="457200" y="457200"/>
            <a:ext cx="11277600" cy="5943600"/>
          </a:xfrm>
          <a:prstGeom prst="rect">
            <a:avLst/>
          </a:prstGeom>
        </p:spPr>
      </p:pic>
    </p:spTree>
    <p:custDataLst>
      <p:tags r:id="rId1"/>
    </p:custDataLst>
    <p:extLst>
      <p:ext uri="{BB962C8B-B14F-4D97-AF65-F5344CB8AC3E}">
        <p14:creationId xmlns:p14="http://schemas.microsoft.com/office/powerpoint/2010/main" val="3006498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xt&#10;&#10;Description automatically generated with medium confidence">
            <a:extLst>
              <a:ext uri="{FF2B5EF4-FFF2-40B4-BE49-F238E27FC236}">
                <a16:creationId xmlns:a16="http://schemas.microsoft.com/office/drawing/2014/main" id="{0DFBF4DC-493C-4F89-A7ED-D1A33758A05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135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24A7453-E602-4D5D-8DE3-03E8D0857A8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16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E4B8624-513A-4708-8236-6CC92E6B5387}"/>
              </a:ext>
            </a:extLst>
          </p:cNvPr>
          <p:cNvPicPr>
            <a:picLocks noGrp="1" noChangeAspect="1"/>
          </p:cNvPicPr>
          <p:nvPr>
            <p:ph idx="1"/>
          </p:nvPr>
        </p:nvPicPr>
        <p:blipFill rotWithShape="1">
          <a:blip r:embed="rId3"/>
          <a:srcRect b="4610"/>
          <a:stretch/>
        </p:blipFill>
        <p:spPr>
          <a:xfrm>
            <a:off x="457200" y="457200"/>
            <a:ext cx="11277600" cy="5943600"/>
          </a:xfrm>
          <a:prstGeom prst="rect">
            <a:avLst/>
          </a:prstGeom>
        </p:spPr>
      </p:pic>
    </p:spTree>
    <p:extLst>
      <p:ext uri="{BB962C8B-B14F-4D97-AF65-F5344CB8AC3E}">
        <p14:creationId xmlns:p14="http://schemas.microsoft.com/office/powerpoint/2010/main" val="178570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8627FFC3-6A33-47E6-B527-B560EFB3265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35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8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8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8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ext&#10;&#10;Description automatically generated">
            <a:extLst>
              <a:ext uri="{FF2B5EF4-FFF2-40B4-BE49-F238E27FC236}">
                <a16:creationId xmlns:a16="http://schemas.microsoft.com/office/drawing/2014/main" id="{B209E58B-22FF-43CD-B3E0-4B30BE1785E2}"/>
              </a:ext>
            </a:extLst>
          </p:cNvPr>
          <p:cNvPicPr>
            <a:picLocks noGrp="1" noChangeAspect="1"/>
          </p:cNvPicPr>
          <p:nvPr>
            <p:ph idx="1"/>
          </p:nvPr>
        </p:nvPicPr>
        <p:blipFill rotWithShape="1">
          <a:blip r:embed="rId3"/>
          <a:srcRect r="1333"/>
          <a:stretch/>
        </p:blipFill>
        <p:spPr>
          <a:xfrm>
            <a:off x="457200" y="457200"/>
            <a:ext cx="11277600" cy="5943600"/>
          </a:xfrm>
          <a:prstGeom prst="rect">
            <a:avLst/>
          </a:prstGeom>
        </p:spPr>
      </p:pic>
    </p:spTree>
    <p:extLst>
      <p:ext uri="{BB962C8B-B14F-4D97-AF65-F5344CB8AC3E}">
        <p14:creationId xmlns:p14="http://schemas.microsoft.com/office/powerpoint/2010/main" val="1334776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7D107002-804D-444B-A0D1-5C8B6E8F50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2800" y="457200"/>
            <a:ext cx="105664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95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48DB514C-CFA0-4BEF-B52E-ADA002AF76E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2" b="6195"/>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34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23BF10-9FE0-4FD9-ABFB-A6F5D7BBCFA9}"/>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Questions and Comments</a:t>
            </a:r>
          </a:p>
        </p:txBody>
      </p:sp>
      <p:sp>
        <p:nvSpPr>
          <p:cNvPr id="2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B8EE495-1723-4166-82B5-F9FE48DA8A01}"/>
              </a:ext>
            </a:extLst>
          </p:cNvPr>
          <p:cNvSpPr>
            <a:spLocks noGrp="1"/>
          </p:cNvSpPr>
          <p:nvPr>
            <p:ph idx="1"/>
          </p:nvPr>
        </p:nvSpPr>
        <p:spPr>
          <a:xfrm>
            <a:off x="5221862" y="1719618"/>
            <a:ext cx="5948831" cy="4334629"/>
          </a:xfrm>
        </p:spPr>
        <p:txBody>
          <a:bodyPr anchor="ctr">
            <a:normAutofit/>
          </a:bodyPr>
          <a:lstStyle/>
          <a:p>
            <a:pPr marL="0" indent="0">
              <a:buNone/>
            </a:pPr>
            <a:endParaRPr lang="en-US" sz="2400">
              <a:solidFill>
                <a:srgbClr val="FEFFFF"/>
              </a:solidFill>
            </a:endParaRPr>
          </a:p>
          <a:p>
            <a:pPr marL="0" indent="0">
              <a:buNone/>
            </a:pPr>
            <a:endParaRPr lang="en-US" sz="2400">
              <a:solidFill>
                <a:srgbClr val="FEFFFF"/>
              </a:solidFill>
            </a:endParaRPr>
          </a:p>
          <a:p>
            <a:pPr marL="0" indent="0">
              <a:buNone/>
            </a:pPr>
            <a:r>
              <a:rPr lang="en-US" sz="2400">
                <a:solidFill>
                  <a:srgbClr val="FEFFFF"/>
                </a:solidFill>
              </a:rPr>
              <a:t>Let’s take a moment to discuss any questions or comments you may have.</a:t>
            </a:r>
          </a:p>
        </p:txBody>
      </p:sp>
    </p:spTree>
    <p:extLst>
      <p:ext uri="{BB962C8B-B14F-4D97-AF65-F5344CB8AC3E}">
        <p14:creationId xmlns:p14="http://schemas.microsoft.com/office/powerpoint/2010/main" val="378178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a:extLst>
              <a:ext uri="{FF2B5EF4-FFF2-40B4-BE49-F238E27FC236}">
                <a16:creationId xmlns:a16="http://schemas.microsoft.com/office/drawing/2014/main" id="{D3A6137B-EEBE-4C2A-BE62-08E4D4F7226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71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Graphical user interface, text, website&#10;&#10;Description automatically generated">
            <a:extLst>
              <a:ext uri="{FF2B5EF4-FFF2-40B4-BE49-F238E27FC236}">
                <a16:creationId xmlns:a16="http://schemas.microsoft.com/office/drawing/2014/main" id="{AC520ED6-18C5-484D-BEE0-BBF435061A1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39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Application&#10;&#10;Description automatically generated with medium confidence">
            <a:extLst>
              <a:ext uri="{FF2B5EF4-FFF2-40B4-BE49-F238E27FC236}">
                <a16:creationId xmlns:a16="http://schemas.microsoft.com/office/drawing/2014/main" id="{C2D042E8-CEA9-4FB0-AFFE-222F900446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2800" y="457200"/>
            <a:ext cx="105664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43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EF6CC2DE-65DF-4E6A-B9F5-17C8AF5699E5}"/>
              </a:ext>
            </a:extLst>
          </p:cNvPr>
          <p:cNvPicPr>
            <a:picLocks noGrp="1" noChangeAspect="1"/>
          </p:cNvPicPr>
          <p:nvPr>
            <p:ph idx="1"/>
          </p:nvPr>
        </p:nvPicPr>
        <p:blipFill rotWithShape="1">
          <a:blip r:embed="rId3"/>
          <a:srcRect b="6721"/>
          <a:stretch/>
        </p:blipFill>
        <p:spPr>
          <a:xfrm>
            <a:off x="457200" y="457200"/>
            <a:ext cx="11277600" cy="5943600"/>
          </a:xfrm>
          <a:prstGeom prst="rect">
            <a:avLst/>
          </a:prstGeom>
        </p:spPr>
      </p:pic>
    </p:spTree>
    <p:extLst>
      <p:ext uri="{BB962C8B-B14F-4D97-AF65-F5344CB8AC3E}">
        <p14:creationId xmlns:p14="http://schemas.microsoft.com/office/powerpoint/2010/main" val="396520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Graphical user interface, website&#10;&#10;Description automatically generated">
            <a:extLst>
              <a:ext uri="{FF2B5EF4-FFF2-40B4-BE49-F238E27FC236}">
                <a16:creationId xmlns:a16="http://schemas.microsoft.com/office/drawing/2014/main" id="{8999A14E-7F24-4EE3-A09A-2B5457B6171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878" b="2428"/>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48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5FC6DC9-28AC-427B-8F0E-C34379A47B4A}"/>
              </a:ext>
            </a:extLst>
          </p:cNvPr>
          <p:cNvPicPr>
            <a:picLocks noGrp="1" noChangeAspect="1"/>
          </p:cNvPicPr>
          <p:nvPr>
            <p:ph idx="1"/>
          </p:nvPr>
        </p:nvPicPr>
        <p:blipFill>
          <a:blip r:embed="rId3"/>
          <a:stretch>
            <a:fillRect/>
          </a:stretch>
        </p:blipFill>
        <p:spPr>
          <a:xfrm>
            <a:off x="1037616" y="457200"/>
            <a:ext cx="10116768" cy="5943600"/>
          </a:xfrm>
          <a:prstGeom prst="rect">
            <a:avLst/>
          </a:prstGeom>
        </p:spPr>
      </p:pic>
    </p:spTree>
    <p:extLst>
      <p:ext uri="{BB962C8B-B14F-4D97-AF65-F5344CB8AC3E}">
        <p14:creationId xmlns:p14="http://schemas.microsoft.com/office/powerpoint/2010/main" val="1213444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2692</Words>
  <Application>Microsoft Office PowerPoint</Application>
  <PresentationFormat>Widescreen</PresentationFormat>
  <Paragraphs>222</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Lato</vt:lpstr>
      <vt:lpstr>Microsoft Sans Serif</vt:lpstr>
      <vt:lpstr>Open Sans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Turner</dc:creator>
  <cp:lastModifiedBy>Amy Larkin</cp:lastModifiedBy>
  <cp:revision>64</cp:revision>
  <dcterms:created xsi:type="dcterms:W3CDTF">2021-09-24T02:09:16Z</dcterms:created>
  <dcterms:modified xsi:type="dcterms:W3CDTF">2022-07-13T21:40:26Z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889C3A6F-AE29-4354-9380-D15285360C5F</vt:lpwstr>
  </property>
  <property fmtid="{D5CDD505-2E9C-101B-9397-08002B2CF9AE}" pid="3" name="ArticulatePath">
    <vt:lpwstr>Presentation1</vt:lpwstr>
  </property>
</Properties>
</file>