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88" r:id="rId3"/>
    <p:sldId id="289" r:id="rId4"/>
    <p:sldId id="290" r:id="rId5"/>
    <p:sldId id="304" r:id="rId6"/>
    <p:sldId id="305" r:id="rId7"/>
    <p:sldId id="303" r:id="rId8"/>
    <p:sldId id="285" r:id="rId9"/>
    <p:sldId id="286" r:id="rId10"/>
    <p:sldId id="301" r:id="rId11"/>
    <p:sldId id="325" r:id="rId12"/>
    <p:sldId id="306" r:id="rId13"/>
    <p:sldId id="287" r:id="rId14"/>
    <p:sldId id="326" r:id="rId15"/>
    <p:sldId id="308" r:id="rId16"/>
    <p:sldId id="327" r:id="rId17"/>
    <p:sldId id="307" r:id="rId18"/>
    <p:sldId id="296" r:id="rId19"/>
    <p:sldId id="328" r:id="rId20"/>
    <p:sldId id="309" r:id="rId21"/>
    <p:sldId id="295" r:id="rId22"/>
    <p:sldId id="329" r:id="rId23"/>
    <p:sldId id="310" r:id="rId24"/>
    <p:sldId id="297" r:id="rId25"/>
    <p:sldId id="330" r:id="rId26"/>
    <p:sldId id="298" r:id="rId27"/>
    <p:sldId id="331" r:id="rId28"/>
    <p:sldId id="293" r:id="rId29"/>
    <p:sldId id="332" r:id="rId30"/>
    <p:sldId id="311" r:id="rId31"/>
    <p:sldId id="315" r:id="rId32"/>
    <p:sldId id="312" r:id="rId33"/>
    <p:sldId id="316" r:id="rId34"/>
    <p:sldId id="317" r:id="rId35"/>
    <p:sldId id="277" r:id="rId36"/>
    <p:sldId id="278" r:id="rId37"/>
    <p:sldId id="279" r:id="rId38"/>
    <p:sldId id="280" r:id="rId39"/>
    <p:sldId id="282" r:id="rId40"/>
    <p:sldId id="281" r:id="rId41"/>
    <p:sldId id="283" r:id="rId42"/>
    <p:sldId id="284" r:id="rId43"/>
    <p:sldId id="319" r:id="rId44"/>
    <p:sldId id="267" r:id="rId45"/>
    <p:sldId id="320" r:id="rId46"/>
    <p:sldId id="268" r:id="rId47"/>
    <p:sldId id="270" r:id="rId48"/>
    <p:sldId id="269" r:id="rId49"/>
    <p:sldId id="322" r:id="rId50"/>
    <p:sldId id="271" r:id="rId51"/>
    <p:sldId id="323" r:id="rId52"/>
    <p:sldId id="321" r:id="rId53"/>
    <p:sldId id="273" r:id="rId54"/>
    <p:sldId id="333" r:id="rId55"/>
  </p:sldIdLst>
  <p:sldSz cx="12192000" cy="6858000"/>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AFBFD"/>
    <a:srgbClr val="E9E8E8"/>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996" autoAdjust="0"/>
  </p:normalViewPr>
  <p:slideViewPr>
    <p:cSldViewPr snapToGrid="0">
      <p:cViewPr varScale="1">
        <p:scale>
          <a:sx n="57" d="100"/>
          <a:sy n="57" d="100"/>
        </p:scale>
        <p:origin x="95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E4D42-6066-42D2-A00C-BE561B1E4597}"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EFFE5-4D21-4A3A-8830-98F47A77FF7B}" type="slidenum">
              <a:rPr lang="en-US" smtClean="0"/>
              <a:t>‹#›</a:t>
            </a:fld>
            <a:endParaRPr lang="en-US"/>
          </a:p>
        </p:txBody>
      </p:sp>
    </p:spTree>
    <p:extLst>
      <p:ext uri="{BB962C8B-B14F-4D97-AF65-F5344CB8AC3E}">
        <p14:creationId xmlns:p14="http://schemas.microsoft.com/office/powerpoint/2010/main" val="302848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discuss the Power and Relationships course in the Safe Church, Safe Communities series. This course is offered on Praesidium Academy.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Introduce learners to the Safe Church, Safe Communities series if needed.  </a:t>
            </a:r>
          </a:p>
        </p:txBody>
      </p:sp>
      <p:sp>
        <p:nvSpPr>
          <p:cNvPr id="4" name="Slide Number Placeholder 3"/>
          <p:cNvSpPr>
            <a:spLocks noGrp="1"/>
          </p:cNvSpPr>
          <p:nvPr>
            <p:ph type="sldNum" sz="quarter" idx="5"/>
          </p:nvPr>
        </p:nvSpPr>
        <p:spPr/>
        <p:txBody>
          <a:bodyPr/>
          <a:lstStyle/>
          <a:p>
            <a:fld id="{BC4EFFE5-4D21-4A3A-8830-98F47A77FF7B}" type="slidenum">
              <a:rPr lang="en-US" smtClean="0"/>
              <a:t>1</a:t>
            </a:fld>
            <a:endParaRPr lang="en-US" dirty="0"/>
          </a:p>
        </p:txBody>
      </p:sp>
    </p:spTree>
    <p:extLst>
      <p:ext uri="{BB962C8B-B14F-4D97-AF65-F5344CB8AC3E}">
        <p14:creationId xmlns:p14="http://schemas.microsoft.com/office/powerpoint/2010/main" val="3346588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40"/>
              </a:spcAft>
            </a:pPr>
            <a:r>
              <a:rPr lang="en-US" sz="1800" b="1"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Hierarchical:</a:t>
            </a:r>
            <a:r>
              <a:rPr lang="en-US" sz="1800" b="1" i="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800" b="0" i="1" dirty="0">
                <a:solidFill>
                  <a:srgbClr val="000000"/>
                </a:solidFill>
                <a:latin typeface="Lato" panose="020F0502020204030203" pitchFamily="34" charset="0"/>
              </a:rPr>
              <a:t>(pronunciation: higher-ark-ick-all)– </a:t>
            </a:r>
            <a:r>
              <a:rPr lang="en-US" sz="1800" b="0" dirty="0">
                <a:solidFill>
                  <a:srgbClr val="000000"/>
                </a:solidFill>
                <a:latin typeface="Lato" panose="020F0502020204030203" pitchFamily="34" charset="0"/>
              </a:rPr>
              <a:t>Depending on your role, you may hold the power in a relationship. </a:t>
            </a: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5000"/>
              </a:lnSpc>
              <a:spcBef>
                <a:spcPts val="600"/>
              </a:spcBef>
              <a:spcAft>
                <a:spcPts val="4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What are some examples you wrote down for Hierarchical? </a:t>
            </a: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a:lnSpc>
                <a:spcPct val="105000"/>
              </a:lnSpc>
              <a:spcBef>
                <a:spcPts val="600"/>
              </a:spcBef>
              <a:spcAft>
                <a:spcPts val="40"/>
              </a:spcAft>
            </a:pPr>
            <a:r>
              <a:rPr lang="en-US" sz="1800" b="1"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Facilitator Note:</a:t>
            </a:r>
          </a:p>
          <a:p>
            <a:pPr marL="0" marR="0">
              <a:lnSpc>
                <a:spcPct val="105000"/>
              </a:lnSpc>
              <a:spcBef>
                <a:spcPts val="600"/>
              </a:spcBef>
              <a:spcAft>
                <a:spcPts val="40"/>
              </a:spcAft>
            </a:pPr>
            <a:r>
              <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Ask the group to share a few of their examples. Be sure to ask at least one sharer to explain why their group thinks the source of the power is hierarchical. </a:t>
            </a: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a:lnSpc>
                <a:spcPct val="105000"/>
              </a:lnSpc>
              <a:spcBef>
                <a:spcPts val="600"/>
              </a:spcBef>
              <a:spcAft>
                <a:spcPts val="40"/>
              </a:spcAft>
            </a:pPr>
            <a:r>
              <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For example, learners may say something like “a pastor and a member of the church”. Then, ask why that fits the hierarchical definition. The answer should be something like “Because the pastor has power which is derived from their role”. </a:t>
            </a:r>
          </a:p>
        </p:txBody>
      </p:sp>
      <p:sp>
        <p:nvSpPr>
          <p:cNvPr id="4" name="Slide Number Placeholder 3"/>
          <p:cNvSpPr>
            <a:spLocks noGrp="1"/>
          </p:cNvSpPr>
          <p:nvPr>
            <p:ph type="sldNum" sz="quarter" idx="5"/>
          </p:nvPr>
        </p:nvSpPr>
        <p:spPr/>
        <p:txBody>
          <a:bodyPr/>
          <a:lstStyle/>
          <a:p>
            <a:fld id="{BC4EFFE5-4D21-4A3A-8830-98F47A77FF7B}" type="slidenum">
              <a:rPr lang="en-US" smtClean="0"/>
              <a:t>10</a:t>
            </a:fld>
            <a:endParaRPr lang="en-US"/>
          </a:p>
        </p:txBody>
      </p:sp>
    </p:spTree>
    <p:extLst>
      <p:ext uri="{BB962C8B-B14F-4D97-AF65-F5344CB8AC3E}">
        <p14:creationId xmlns:p14="http://schemas.microsoft.com/office/powerpoint/2010/main" val="276003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4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Some examples of hierarchical power include:</a:t>
            </a:r>
          </a:p>
          <a:p>
            <a:r>
              <a:rPr lang="en-US" sz="1800" b="0" i="0" dirty="0">
                <a:solidFill>
                  <a:srgbClr val="000000"/>
                </a:solidFill>
                <a:latin typeface="Lato" panose="020F0502020204030203" pitchFamily="34" charset="0"/>
              </a:rPr>
              <a:t>Pastoral relationships, supervisor/employee relationships, and employee/volunteer relationships. </a:t>
            </a:r>
          </a:p>
          <a:p>
            <a:endParaRPr lang="en-US" sz="1800" b="0" i="0" dirty="0">
              <a:solidFill>
                <a:srgbClr val="000000"/>
              </a:solidFill>
              <a:latin typeface="Lato" panose="020F0502020204030203" pitchFamily="34" charset="0"/>
            </a:endParaRPr>
          </a:p>
          <a:p>
            <a:r>
              <a:rPr lang="en-US" sz="1800" b="0" i="0" dirty="0">
                <a:solidFill>
                  <a:srgbClr val="000000"/>
                </a:solidFill>
                <a:latin typeface="Lato" panose="020F0502020204030203" pitchFamily="34" charset="0"/>
              </a:rPr>
              <a:t>In each of these </a:t>
            </a:r>
            <a:r>
              <a:rPr lang="en-US" sz="1800" b="1" i="0" dirty="0">
                <a:solidFill>
                  <a:srgbClr val="000000"/>
                </a:solidFill>
                <a:latin typeface="Lato" panose="020F0502020204030203" pitchFamily="34" charset="0"/>
              </a:rPr>
              <a:t>roles</a:t>
            </a:r>
            <a:r>
              <a:rPr lang="en-US" sz="1800" b="0" i="0" dirty="0">
                <a:solidFill>
                  <a:srgbClr val="000000"/>
                </a:solidFill>
                <a:latin typeface="Lato" panose="020F0502020204030203" pitchFamily="34" charset="0"/>
              </a:rPr>
              <a:t>, there is an element of </a:t>
            </a:r>
            <a:r>
              <a:rPr lang="en-US" sz="1800" b="1" i="0" dirty="0">
                <a:solidFill>
                  <a:srgbClr val="000000"/>
                </a:solidFill>
                <a:latin typeface="Lato" panose="020F0502020204030203" pitchFamily="34" charset="0"/>
              </a:rPr>
              <a:t>leadership</a:t>
            </a:r>
            <a:r>
              <a:rPr lang="en-US" sz="1800" b="0" i="0" dirty="0">
                <a:solidFill>
                  <a:srgbClr val="000000"/>
                </a:solidFill>
                <a:latin typeface="Lato" panose="020F0502020204030203" pitchFamily="34" charset="0"/>
              </a:rPr>
              <a:t> that can cause a power imbalance.</a:t>
            </a:r>
            <a:endParaRPr lang="en-US" sz="1800" b="0" i="0" dirty="0">
              <a:solidFill>
                <a:prstClr val="black"/>
              </a:solidFill>
              <a:latin typeface="Microsoft Sans Serif" panose="020B0604020202020204" pitchFamily="34" charset="0"/>
            </a:endParaRP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a:lnSpc>
                <a:spcPct val="105000"/>
              </a:lnSpc>
              <a:spcBef>
                <a:spcPts val="600"/>
              </a:spcBef>
              <a:spcAft>
                <a:spcPts val="40"/>
              </a:spcAft>
            </a:pPr>
            <a:r>
              <a:rPr lang="en-US" sz="1800" b="1"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Facilitator Note:</a:t>
            </a:r>
          </a:p>
          <a:p>
            <a:pPr marL="0" marR="0">
              <a:lnSpc>
                <a:spcPct val="105000"/>
              </a:lnSpc>
              <a:spcBef>
                <a:spcPts val="600"/>
              </a:spcBef>
              <a:spcAft>
                <a:spcPts val="40"/>
              </a:spcAft>
            </a:pPr>
            <a:r>
              <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If the group was previously confused when asked to supply their own examples, this is the time to clarify and ensure participants understand before proceeding. </a:t>
            </a: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a:lnSpc>
                <a:spcPct val="105000"/>
              </a:lnSpc>
              <a:spcBef>
                <a:spcPts val="600"/>
              </a:spcBef>
              <a:spcAft>
                <a:spcPts val="40"/>
              </a:spcAft>
            </a:pPr>
            <a:endParaRPr lang="en-US" dirty="0"/>
          </a:p>
        </p:txBody>
      </p:sp>
      <p:sp>
        <p:nvSpPr>
          <p:cNvPr id="4" name="Slide Number Placeholder 3"/>
          <p:cNvSpPr>
            <a:spLocks noGrp="1"/>
          </p:cNvSpPr>
          <p:nvPr>
            <p:ph type="sldNum" sz="quarter" idx="5"/>
          </p:nvPr>
        </p:nvSpPr>
        <p:spPr/>
        <p:txBody>
          <a:bodyPr/>
          <a:lstStyle/>
          <a:p>
            <a:fld id="{BC4EFFE5-4D21-4A3A-8830-98F47A77FF7B}" type="slidenum">
              <a:rPr lang="en-US" smtClean="0"/>
              <a:t>11</a:t>
            </a:fld>
            <a:endParaRPr lang="en-US"/>
          </a:p>
        </p:txBody>
      </p:sp>
    </p:spTree>
    <p:extLst>
      <p:ext uri="{BB962C8B-B14F-4D97-AF65-F5344CB8AC3E}">
        <p14:creationId xmlns:p14="http://schemas.microsoft.com/office/powerpoint/2010/main" val="25113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Calibri" panose="020F0502020204030204" pitchFamily="34" charset="0"/>
              </a:rPr>
              <a:t>Video:</a:t>
            </a:r>
          </a:p>
          <a:p>
            <a:r>
              <a:rPr lang="en-US" sz="1800" dirty="0">
                <a:solidFill>
                  <a:srgbClr val="464646"/>
                </a:solidFill>
                <a:latin typeface="Calibri" panose="020F0502020204030204" pitchFamily="34" charset="0"/>
              </a:rPr>
              <a:t>Click the play button to play the video.</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Direct link to video - https://player.vimeo.com/video/688940093?h=882ad854ac&amp;amp;badge=0&amp;amp;autopause=0&amp;amp;player_id=0&amp;amp;app_id=58479</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After viewing the video, ask: “H. Mark Smith touched on how easy it can be, in a position of power, to ignore your power. He said: “my intention to not harm doesn’t mean I am not harming”. What does this mean?”</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Help participants understand the difference between intent and impact. Intent: what you set out to do. Impact: the actual result of your behavior and actions.</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Work with the group to generate an example of a good intention leading to a bad impact. If you have a whiteboard, chalkboard, or large poster available, it would be helpful to write it down so learners who process information better visually can better absorb the example.  </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Key takeaways for learners:</a:t>
            </a:r>
          </a:p>
          <a:p>
            <a:pPr marL="285750" indent="-285750">
              <a:buFont typeface="Arial" panose="020B0604020202020204" pitchFamily="34" charset="0"/>
              <a:buChar char="•"/>
            </a:pPr>
            <a:r>
              <a:rPr lang="en-US" sz="1800" dirty="0">
                <a:solidFill>
                  <a:srgbClr val="464646"/>
                </a:solidFill>
                <a:latin typeface="Calibri" panose="020F0502020204030204" pitchFamily="34" charset="0"/>
              </a:rPr>
              <a:t>Both intent and impact are important. </a:t>
            </a:r>
          </a:p>
          <a:p>
            <a:pPr marL="285750" indent="-285750">
              <a:buFont typeface="Arial" panose="020B0604020202020204" pitchFamily="34" charset="0"/>
              <a:buChar char="•"/>
            </a:pPr>
            <a:r>
              <a:rPr lang="en-US" sz="1800" dirty="0">
                <a:solidFill>
                  <a:srgbClr val="464646"/>
                </a:solidFill>
                <a:latin typeface="Calibri" panose="020F0502020204030204" pitchFamily="34" charset="0"/>
              </a:rPr>
              <a:t>H. Mark Smith specifically focused on the importance of recognizing impact, even when it’s difficult, and not dismissing issues simply because they weren’t intentional. </a:t>
            </a:r>
          </a:p>
          <a:p>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12</a:t>
            </a:fld>
            <a:endParaRPr lang="en-US"/>
          </a:p>
        </p:txBody>
      </p:sp>
    </p:spTree>
    <p:extLst>
      <p:ext uri="{BB962C8B-B14F-4D97-AF65-F5344CB8AC3E}">
        <p14:creationId xmlns:p14="http://schemas.microsoft.com/office/powerpoint/2010/main" val="3175812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mn-lt"/>
              </a:rPr>
              <a:t>Socioeconomic Status (Class) </a:t>
            </a:r>
          </a:p>
          <a:p>
            <a:r>
              <a:rPr lang="en-US" sz="1800" dirty="0">
                <a:solidFill>
                  <a:srgbClr val="000000"/>
                </a:solidFill>
                <a:latin typeface="+mn-lt"/>
              </a:rPr>
              <a:t>Socioeconomic status, also known as class, is measured as a combination of education, income, and occupation. </a:t>
            </a:r>
          </a:p>
          <a:p>
            <a:r>
              <a:rPr lang="en-US" sz="1800" dirty="0">
                <a:solidFill>
                  <a:srgbClr val="000000"/>
                </a:solidFill>
                <a:latin typeface="+mn-lt"/>
              </a:rPr>
              <a:t>Class can contribute to how a person dresses, the type of jobs they have, how much education they’ve received, and so on.</a:t>
            </a:r>
          </a:p>
          <a:p>
            <a:endParaRPr lang="en-US" sz="1800" dirty="0">
              <a:solidFill>
                <a:srgbClr val="000000"/>
              </a:solidFill>
              <a:latin typeface="+mn-lt"/>
            </a:endParaRPr>
          </a:p>
          <a:p>
            <a:r>
              <a:rPr lang="en-US" sz="1800" dirty="0">
                <a:solidFill>
                  <a:srgbClr val="000000"/>
                </a:solidFill>
                <a:latin typeface="+mn-lt"/>
              </a:rPr>
              <a:t>What are some examples you wrote down for socioeconomic status? </a:t>
            </a:r>
          </a:p>
          <a:p>
            <a:endParaRPr lang="en-US" sz="1800" dirty="0">
              <a:solidFill>
                <a:srgbClr val="000000"/>
              </a:solidFill>
              <a:effectLst/>
              <a:latin typeface="+mn-lt"/>
              <a:ea typeface="MS Mincho" panose="02020609040205080304" pitchFamily="49" charset="-128"/>
              <a:cs typeface="Times New Roman" panose="02020603050405020304" pitchFamily="18" charset="0"/>
            </a:endParaRPr>
          </a:p>
          <a:p>
            <a:pPr marL="0" marR="0">
              <a:lnSpc>
                <a:spcPct val="105000"/>
              </a:lnSpc>
              <a:spcBef>
                <a:spcPts val="600"/>
              </a:spcBef>
              <a:spcAft>
                <a:spcPts val="40"/>
              </a:spcAft>
            </a:pPr>
            <a:r>
              <a:rPr lang="en-US" sz="1800" b="1" dirty="0">
                <a:solidFill>
                  <a:srgbClr val="000000"/>
                </a:solidFill>
                <a:effectLst/>
                <a:latin typeface="+mn-lt"/>
                <a:ea typeface="MS Mincho" panose="02020609040205080304" pitchFamily="49" charset="-128"/>
                <a:cs typeface="Times New Roman" panose="02020603050405020304" pitchFamily="18" charset="0"/>
              </a:rPr>
              <a:t>Facilitator Note:</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Ask the group to share examples and to explain how they fit the category.</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BC4EFFE5-4D21-4A3A-8830-98F47A77FF7B}" type="slidenum">
              <a:rPr lang="en-US" smtClean="0"/>
              <a:t>13</a:t>
            </a:fld>
            <a:endParaRPr lang="en-US"/>
          </a:p>
        </p:txBody>
      </p:sp>
    </p:spTree>
    <p:extLst>
      <p:ext uri="{BB962C8B-B14F-4D97-AF65-F5344CB8AC3E}">
        <p14:creationId xmlns:p14="http://schemas.microsoft.com/office/powerpoint/2010/main" val="1103972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mn-lt"/>
                <a:ea typeface="MS Mincho" panose="02020609040205080304" pitchFamily="49" charset="-128"/>
                <a:cs typeface="Times New Roman" panose="02020603050405020304" pitchFamily="18" charset="0"/>
              </a:rPr>
              <a:t>The example here is of a child being bullied because another child found out that their parent or guardian works as a janitor.</a:t>
            </a:r>
          </a:p>
          <a:p>
            <a:endParaRPr lang="en-US" sz="1800" dirty="0">
              <a:solidFill>
                <a:srgbClr val="000000"/>
              </a:solidFill>
              <a:effectLst/>
              <a:latin typeface="+mn-lt"/>
              <a:ea typeface="MS Mincho" panose="02020609040205080304" pitchFamily="49" charset="-128"/>
              <a:cs typeface="Times New Roman" panose="02020603050405020304" pitchFamily="18" charset="0"/>
            </a:endParaRPr>
          </a:p>
          <a:p>
            <a:pPr marL="0" marR="0">
              <a:lnSpc>
                <a:spcPct val="105000"/>
              </a:lnSpc>
              <a:spcBef>
                <a:spcPts val="600"/>
              </a:spcBef>
              <a:spcAft>
                <a:spcPts val="40"/>
              </a:spcAft>
            </a:pPr>
            <a:r>
              <a:rPr lang="en-US" sz="1800" b="1" dirty="0">
                <a:solidFill>
                  <a:srgbClr val="000000"/>
                </a:solidFill>
                <a:effectLst/>
                <a:latin typeface="+mn-lt"/>
                <a:ea typeface="MS Mincho" panose="02020609040205080304" pitchFamily="49" charset="-128"/>
                <a:cs typeface="Times New Roman" panose="02020603050405020304" pitchFamily="18" charset="0"/>
              </a:rPr>
              <a:t>Facilitator Note:</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If the group struggled previously to provide examples or is confused, ask if anyone can explain why this example fits the category of socioeconomic status.</a:t>
            </a:r>
          </a:p>
        </p:txBody>
      </p:sp>
      <p:sp>
        <p:nvSpPr>
          <p:cNvPr id="4" name="Slide Number Placeholder 3"/>
          <p:cNvSpPr>
            <a:spLocks noGrp="1"/>
          </p:cNvSpPr>
          <p:nvPr>
            <p:ph type="sldNum" sz="quarter" idx="5"/>
          </p:nvPr>
        </p:nvSpPr>
        <p:spPr/>
        <p:txBody>
          <a:bodyPr/>
          <a:lstStyle/>
          <a:p>
            <a:fld id="{BC4EFFE5-4D21-4A3A-8830-98F47A77FF7B}" type="slidenum">
              <a:rPr lang="en-US" smtClean="0"/>
              <a:t>14</a:t>
            </a:fld>
            <a:endParaRPr lang="en-US"/>
          </a:p>
        </p:txBody>
      </p:sp>
    </p:spTree>
    <p:extLst>
      <p:ext uri="{BB962C8B-B14F-4D97-AF65-F5344CB8AC3E}">
        <p14:creationId xmlns:p14="http://schemas.microsoft.com/office/powerpoint/2010/main" val="449886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mn-lt"/>
              </a:rPr>
              <a:t>Financial Resources &amp; Stature</a:t>
            </a:r>
          </a:p>
          <a:p>
            <a:r>
              <a:rPr lang="en-US" sz="1800" dirty="0">
                <a:solidFill>
                  <a:srgbClr val="000000"/>
                </a:solidFill>
                <a:latin typeface="+mn-lt"/>
              </a:rPr>
              <a:t>Similar to socioeconomic status, financial resources can play a role in power. Specifically, people in ministry may be under the spotlight and finances can compound that. </a:t>
            </a:r>
          </a:p>
          <a:p>
            <a:endParaRPr lang="en-US" sz="1800" dirty="0">
              <a:solidFill>
                <a:srgbClr val="000000"/>
              </a:solidFill>
              <a:effectLst/>
              <a:latin typeface="+mn-lt"/>
              <a:ea typeface="MS Mincho" panose="02020609040205080304" pitchFamily="49" charset="-128"/>
              <a:cs typeface="Times New Roman" panose="02020603050405020304" pitchFamily="18" charset="0"/>
            </a:endParaRPr>
          </a:p>
          <a:p>
            <a:pPr marL="0" marR="0">
              <a:lnSpc>
                <a:spcPct val="105000"/>
              </a:lnSpc>
              <a:spcBef>
                <a:spcPts val="600"/>
              </a:spcBef>
              <a:spcAft>
                <a:spcPts val="40"/>
              </a:spcAft>
            </a:pPr>
            <a:r>
              <a:rPr lang="en-US" sz="1800" b="1" dirty="0">
                <a:solidFill>
                  <a:srgbClr val="000000"/>
                </a:solidFill>
                <a:effectLst/>
                <a:latin typeface="+mn-lt"/>
                <a:ea typeface="MS Mincho" panose="02020609040205080304" pitchFamily="49" charset="-128"/>
                <a:cs typeface="Times New Roman" panose="02020603050405020304" pitchFamily="18" charset="0"/>
              </a:rPr>
              <a:t>Facilitator Note:</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Ask the group to share an example and explain why it fits the category.</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BC4EFFE5-4D21-4A3A-8830-98F47A77FF7B}" type="slidenum">
              <a:rPr lang="en-US" smtClean="0"/>
              <a:t>15</a:t>
            </a:fld>
            <a:endParaRPr lang="en-US"/>
          </a:p>
        </p:txBody>
      </p:sp>
    </p:spTree>
    <p:extLst>
      <p:ext uri="{BB962C8B-B14F-4D97-AF65-F5344CB8AC3E}">
        <p14:creationId xmlns:p14="http://schemas.microsoft.com/office/powerpoint/2010/main" val="3120352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solidFill>
                  <a:srgbClr val="000000"/>
                </a:solidFill>
                <a:latin typeface="+mn-lt"/>
              </a:rPr>
              <a:t>Examples include: </a:t>
            </a:r>
            <a:r>
              <a:rPr lang="en-US" sz="1800" i="0" dirty="0">
                <a:solidFill>
                  <a:srgbClr val="000000"/>
                </a:solidFill>
                <a:latin typeface="+mn-lt"/>
              </a:rPr>
              <a:t>If a Clergy member goes to work in a shelter and the person being ministered to sees that the Clergy member drives an expensive vehicle. Or someone saw a church employee do something inappropriate, but they don’t want to speak out due to that person’s connection with higher-ups in the church.</a:t>
            </a:r>
            <a:endParaRPr lang="en-US" sz="1800" i="0" dirty="0">
              <a:solidFill>
                <a:prstClr val="black"/>
              </a:solidFill>
              <a:latin typeface="+mn-lt"/>
            </a:endParaRPr>
          </a:p>
          <a:p>
            <a:pPr marL="0" marR="0">
              <a:lnSpc>
                <a:spcPct val="105000"/>
              </a:lnSpc>
              <a:spcBef>
                <a:spcPts val="600"/>
              </a:spcBef>
              <a:spcAft>
                <a:spcPts val="40"/>
              </a:spcAft>
            </a:pPr>
            <a:endParaRPr lang="en-US" sz="1800" dirty="0">
              <a:solidFill>
                <a:srgbClr val="000000"/>
              </a:solidFill>
              <a:effectLst/>
              <a:latin typeface="+mn-lt"/>
              <a:ea typeface="MS Mincho" panose="02020609040205080304" pitchFamily="49" charset="-128"/>
              <a:cs typeface="Times New Roman" panose="02020603050405020304" pitchFamily="18" charset="0"/>
            </a:endParaRPr>
          </a:p>
          <a:p>
            <a:pPr marL="0" marR="0">
              <a:lnSpc>
                <a:spcPct val="105000"/>
              </a:lnSpc>
              <a:spcBef>
                <a:spcPts val="600"/>
              </a:spcBef>
              <a:spcAft>
                <a:spcPts val="40"/>
              </a:spcAft>
            </a:pPr>
            <a:r>
              <a:rPr lang="en-US" sz="1800" b="1" dirty="0">
                <a:solidFill>
                  <a:srgbClr val="000000"/>
                </a:solidFill>
                <a:effectLst/>
                <a:latin typeface="+mn-lt"/>
                <a:ea typeface="MS Mincho" panose="02020609040205080304" pitchFamily="49" charset="-128"/>
                <a:cs typeface="Times New Roman" panose="02020603050405020304" pitchFamily="18" charset="0"/>
              </a:rPr>
              <a:t>Facilitator Note:</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If the group struggled previously to provide examples or is confused, ask if anyone can explain why this example fits the category of financial resources and stature.</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BC4EFFE5-4D21-4A3A-8830-98F47A77FF7B}" type="slidenum">
              <a:rPr lang="en-US" smtClean="0"/>
              <a:t>16</a:t>
            </a:fld>
            <a:endParaRPr lang="en-US" dirty="0"/>
          </a:p>
        </p:txBody>
      </p:sp>
    </p:spTree>
    <p:extLst>
      <p:ext uri="{BB962C8B-B14F-4D97-AF65-F5344CB8AC3E}">
        <p14:creationId xmlns:p14="http://schemas.microsoft.com/office/powerpoint/2010/main" val="1980626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Calibri" panose="020F0502020204030204" pitchFamily="34" charset="0"/>
              </a:rPr>
              <a:t>Video:</a:t>
            </a:r>
          </a:p>
          <a:p>
            <a:r>
              <a:rPr lang="en-US" sz="1800" dirty="0">
                <a:solidFill>
                  <a:srgbClr val="464646"/>
                </a:solidFill>
                <a:latin typeface="Calibri" panose="020F0502020204030204" pitchFamily="34" charset="0"/>
              </a:rPr>
              <a:t>Click the play button to play the video.</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Direct link to video - https://player.vimeo.com/video/689273050?h=1b845adff3&amp;amp;badge=0&amp;amp;autopause=0&amp;amp;player_id=0&amp;amp;app_id=58479</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After viewing the video, ask: “Andrea McKellar describes budgets in this video as “theological documents”. What do you think she means by this?”</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After some discussion, ask: “How does this relate to how financial resources create power?”</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Key takeaways for participants:</a:t>
            </a:r>
          </a:p>
          <a:p>
            <a:pPr marL="285750" indent="-285750">
              <a:buFont typeface="Arial" panose="020B0604020202020204" pitchFamily="34" charset="0"/>
              <a:buChar char="•"/>
            </a:pPr>
            <a:r>
              <a:rPr lang="en-US" sz="1800" dirty="0">
                <a:solidFill>
                  <a:srgbClr val="464646"/>
                </a:solidFill>
                <a:latin typeface="Calibri" panose="020F0502020204030204" pitchFamily="34" charset="0"/>
              </a:rPr>
              <a:t>Budgets are a way to carry out Jesus’ mission in the world.</a:t>
            </a:r>
          </a:p>
          <a:p>
            <a:pPr marL="285750" indent="-285750">
              <a:buFont typeface="Arial" panose="020B0604020202020204" pitchFamily="34" charset="0"/>
              <a:buChar char="•"/>
            </a:pPr>
            <a:r>
              <a:rPr lang="en-US" sz="1800" dirty="0">
                <a:solidFill>
                  <a:srgbClr val="464646"/>
                </a:solidFill>
                <a:latin typeface="Calibri" panose="020F0502020204030204" pitchFamily="34" charset="0"/>
              </a:rPr>
              <a:t>Asking the same limited group of people to create budgets year after year creates a power dynamic which could be problematic.</a:t>
            </a:r>
          </a:p>
        </p:txBody>
      </p:sp>
      <p:sp>
        <p:nvSpPr>
          <p:cNvPr id="4" name="Slide Number Placeholder 3"/>
          <p:cNvSpPr>
            <a:spLocks noGrp="1"/>
          </p:cNvSpPr>
          <p:nvPr>
            <p:ph type="sldNum" sz="quarter" idx="5"/>
          </p:nvPr>
        </p:nvSpPr>
        <p:spPr/>
        <p:txBody>
          <a:bodyPr/>
          <a:lstStyle/>
          <a:p>
            <a:fld id="{BC4EFFE5-4D21-4A3A-8830-98F47A77FF7B}" type="slidenum">
              <a:rPr lang="en-US" smtClean="0"/>
              <a:t>17</a:t>
            </a:fld>
            <a:endParaRPr lang="en-US" dirty="0"/>
          </a:p>
        </p:txBody>
      </p:sp>
    </p:spTree>
    <p:extLst>
      <p:ext uri="{BB962C8B-B14F-4D97-AF65-F5344CB8AC3E}">
        <p14:creationId xmlns:p14="http://schemas.microsoft.com/office/powerpoint/2010/main" val="2020078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mn-lt"/>
              </a:rPr>
              <a:t>Race &amp; Ethnicity</a:t>
            </a:r>
            <a:endParaRPr lang="en-US" sz="1800" dirty="0">
              <a:solidFill>
                <a:srgbClr val="000000"/>
              </a:solidFill>
              <a:latin typeface="+mn-lt"/>
            </a:endParaRPr>
          </a:p>
          <a:p>
            <a:r>
              <a:rPr lang="en-US" sz="1800" dirty="0">
                <a:solidFill>
                  <a:srgbClr val="000000"/>
                </a:solidFill>
                <a:latin typeface="+mn-lt"/>
              </a:rPr>
              <a:t>Race is a socially-constructed category of humankind that shares certain distinctive physical traits. Ethnicity is a broader term that includes cultural expression and identification. Someone’s race or ethnicity could put them into a minority group.</a:t>
            </a:r>
          </a:p>
          <a:p>
            <a:pPr marL="0" marR="0">
              <a:lnSpc>
                <a:spcPct val="105000"/>
              </a:lnSpc>
              <a:spcBef>
                <a:spcPts val="600"/>
              </a:spcBef>
              <a:spcAft>
                <a:spcPts val="40"/>
              </a:spcAft>
            </a:pPr>
            <a:endParaRPr lang="en-US" sz="1200" dirty="0">
              <a:solidFill>
                <a:srgbClr val="000000"/>
              </a:solidFill>
              <a:effectLst/>
              <a:latin typeface="+mn-lt"/>
              <a:ea typeface="MS Mincho" panose="02020609040205080304" pitchFamily="49" charset="-128"/>
              <a:cs typeface="Times New Roman" panose="02020603050405020304" pitchFamily="18" charset="0"/>
            </a:endParaRPr>
          </a:p>
          <a:p>
            <a:pPr marL="0" marR="0">
              <a:lnSpc>
                <a:spcPct val="105000"/>
              </a:lnSpc>
              <a:spcBef>
                <a:spcPts val="600"/>
              </a:spcBef>
              <a:spcAft>
                <a:spcPts val="40"/>
              </a:spcAft>
            </a:pPr>
            <a:r>
              <a:rPr lang="en-US" sz="1200" b="1" dirty="0">
                <a:solidFill>
                  <a:srgbClr val="000000"/>
                </a:solidFill>
                <a:effectLst/>
                <a:latin typeface="+mn-lt"/>
                <a:ea typeface="MS Mincho" panose="02020609040205080304" pitchFamily="49" charset="-128"/>
                <a:cs typeface="Times New Roman" panose="02020603050405020304" pitchFamily="18" charset="0"/>
              </a:rPr>
              <a:t>Facilitator Notes:</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Ask the group to share an example and explain why it fits the category.</a:t>
            </a:r>
            <a:endParaRPr lang="en-US" sz="1200" dirty="0">
              <a:solidFill>
                <a:srgbClr val="000000"/>
              </a:solidFill>
              <a:effectLst/>
              <a:latin typeface="+mn-lt"/>
              <a:ea typeface="MS Mincho" panose="02020609040205080304" pitchFamily="49" charset="-128"/>
              <a:cs typeface="Times New Roman" panose="02020603050405020304" pitchFamily="18" charset="0"/>
            </a:endParaRPr>
          </a:p>
          <a:p>
            <a:endParaRPr lang="en-US" dirty="0">
              <a:latin typeface="+mn-lt"/>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18</a:t>
            </a:fld>
            <a:endParaRPr lang="en-US" dirty="0"/>
          </a:p>
        </p:txBody>
      </p:sp>
    </p:spTree>
    <p:extLst>
      <p:ext uri="{BB962C8B-B14F-4D97-AF65-F5344CB8AC3E}">
        <p14:creationId xmlns:p14="http://schemas.microsoft.com/office/powerpoint/2010/main" val="3432732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solidFill>
                  <a:srgbClr val="000000"/>
                </a:solidFill>
                <a:latin typeface="+mn-lt"/>
              </a:rPr>
              <a:t>An example: </a:t>
            </a:r>
            <a:r>
              <a:rPr lang="en-US" sz="1800" i="0" dirty="0">
                <a:solidFill>
                  <a:srgbClr val="000000"/>
                </a:solidFill>
                <a:latin typeface="+mn-lt"/>
              </a:rPr>
              <a:t>A group of parents decide to get together while the kids are at a youth event. Two of the parents aren’t invited – they are the only two Black parents.</a:t>
            </a:r>
            <a:endParaRPr lang="en-US" sz="1800" i="0" dirty="0">
              <a:solidFill>
                <a:prstClr val="black"/>
              </a:solidFill>
              <a:latin typeface="+mn-lt"/>
            </a:endParaRPr>
          </a:p>
          <a:p>
            <a:pPr marL="0" marR="0">
              <a:lnSpc>
                <a:spcPct val="105000"/>
              </a:lnSpc>
              <a:spcBef>
                <a:spcPts val="600"/>
              </a:spcBef>
              <a:spcAft>
                <a:spcPts val="40"/>
              </a:spcAft>
            </a:pPr>
            <a:endParaRPr lang="en-US" sz="1200" dirty="0">
              <a:solidFill>
                <a:srgbClr val="000000"/>
              </a:solidFill>
              <a:effectLst/>
              <a:latin typeface="+mn-lt"/>
              <a:ea typeface="MS Mincho" panose="02020609040205080304" pitchFamily="49" charset="-128"/>
              <a:cs typeface="Times New Roman" panose="02020603050405020304" pitchFamily="18" charset="0"/>
            </a:endParaRPr>
          </a:p>
          <a:p>
            <a:pPr marL="0" marR="0">
              <a:lnSpc>
                <a:spcPct val="105000"/>
              </a:lnSpc>
              <a:spcBef>
                <a:spcPts val="600"/>
              </a:spcBef>
              <a:spcAft>
                <a:spcPts val="40"/>
              </a:spcAft>
            </a:pPr>
            <a:r>
              <a:rPr lang="en-US" sz="1200" b="1" dirty="0">
                <a:solidFill>
                  <a:srgbClr val="000000"/>
                </a:solidFill>
                <a:effectLst/>
                <a:latin typeface="+mn-lt"/>
                <a:ea typeface="MS Mincho" panose="02020609040205080304" pitchFamily="49" charset="-128"/>
                <a:cs typeface="Times New Roman" panose="02020603050405020304" pitchFamily="18" charset="0"/>
              </a:rPr>
              <a:t>Facilitator Notes:</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If the group struggled previously to provide examples or is confused, ask if anyone can explain why this example fits the category of race and ethnicity.</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 </a:t>
            </a:r>
          </a:p>
          <a:p>
            <a:pPr marL="0" marR="0">
              <a:lnSpc>
                <a:spcPct val="105000"/>
              </a:lnSpc>
              <a:spcBef>
                <a:spcPts val="600"/>
              </a:spcBef>
              <a:spcAft>
                <a:spcPts val="40"/>
              </a:spcAft>
            </a:pPr>
            <a:endParaRPr lang="en-US" sz="1200" dirty="0">
              <a:solidFill>
                <a:srgbClr val="000000"/>
              </a:solidFill>
              <a:effectLst/>
              <a:latin typeface="+mn-lt"/>
              <a:ea typeface="MS Mincho" panose="02020609040205080304" pitchFamily="49" charset="-128"/>
              <a:cs typeface="Times New Roman" panose="02020603050405020304" pitchFamily="18" charset="0"/>
            </a:endParaRPr>
          </a:p>
          <a:p>
            <a:endParaRPr lang="en-US" dirty="0">
              <a:latin typeface="+mn-lt"/>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19</a:t>
            </a:fld>
            <a:endParaRPr lang="en-US" dirty="0"/>
          </a:p>
        </p:txBody>
      </p:sp>
    </p:spTree>
    <p:extLst>
      <p:ext uri="{BB962C8B-B14F-4D97-AF65-F5344CB8AC3E}">
        <p14:creationId xmlns:p14="http://schemas.microsoft.com/office/powerpoint/2010/main" val="92664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This course explores how power plays a role </a:t>
            </a:r>
            <a:r>
              <a:rPr lang="en-US" sz="1800">
                <a:solidFill>
                  <a:srgbClr val="000000"/>
                </a:solidFill>
                <a:effectLst/>
                <a:latin typeface="Calibri" panose="020F0502020204030204" pitchFamily="34" charset="0"/>
                <a:ea typeface="MS Mincho" panose="02020609040205080304" pitchFamily="49" charset="-128"/>
                <a:cs typeface="Calibri" panose="020F0502020204030204" pitchFamily="34" charset="0"/>
              </a:rPr>
              <a:t>in relationships, </a:t>
            </a:r>
            <a:r>
              <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and how to recognize and respond if someone is expressing their power in an unhealthy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If you haven’t already done so, this is a good time to set norms surrounding the training session (location of restroom, electronic device expectations, </a:t>
            </a:r>
            <a:r>
              <a:rPr lang="en-US" sz="1800" b="0" dirty="0" err="1">
                <a:solidFill>
                  <a:srgbClr val="000000"/>
                </a:solidFill>
                <a:effectLst/>
                <a:latin typeface="Calibri" panose="020F0502020204030204" pitchFamily="34" charset="0"/>
                <a:ea typeface="MS Mincho" panose="02020609040205080304" pitchFamily="49" charset="-128"/>
                <a:cs typeface="Calibri" panose="020F0502020204030204" pitchFamily="34" charset="0"/>
              </a:rPr>
              <a:t>etc</a:t>
            </a:r>
            <a:r>
              <a:rPr lang="en-US" sz="18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BC4EFFE5-4D21-4A3A-8830-98F47A77FF7B}" type="slidenum">
              <a:rPr lang="en-US" smtClean="0"/>
              <a:t>2</a:t>
            </a:fld>
            <a:endParaRPr lang="en-US"/>
          </a:p>
        </p:txBody>
      </p:sp>
    </p:spTree>
    <p:extLst>
      <p:ext uri="{BB962C8B-B14F-4D97-AF65-F5344CB8AC3E}">
        <p14:creationId xmlns:p14="http://schemas.microsoft.com/office/powerpoint/2010/main" val="308622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Calibri" panose="020F0502020204030204" pitchFamily="34" charset="0"/>
              </a:rPr>
              <a:t>Video:</a:t>
            </a:r>
          </a:p>
          <a:p>
            <a:r>
              <a:rPr lang="en-US" sz="1800" dirty="0">
                <a:solidFill>
                  <a:srgbClr val="464646"/>
                </a:solidFill>
                <a:latin typeface="Calibri" panose="020F0502020204030204" pitchFamily="34" charset="0"/>
              </a:rPr>
              <a:t>Click the play button to play the video.</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4646"/>
                </a:solidFill>
                <a:latin typeface="Calibri" panose="020F0502020204030204" pitchFamily="34" charset="0"/>
              </a:rPr>
              <a:t>Before watching the video, say: “Often times, sources of power overlap. See if you’re able to catch an example in the video of race and ethnicity overlapping with another source of power.”</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Direct link to video - https://player.vimeo.com/video/689747100?h=0f1dbc52d8&amp;amp;badge=0&amp;amp;autopause=0&amp;amp;player_id=0&amp;amp;app_id=58479</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Ask learners to share what they noticed.</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One possible answer</a:t>
            </a:r>
            <a:r>
              <a:rPr lang="en-US" sz="1800">
                <a:solidFill>
                  <a:srgbClr val="464646"/>
                </a:solidFill>
                <a:latin typeface="Calibri" panose="020F0502020204030204" pitchFamily="34" charset="0"/>
              </a:rPr>
              <a:t>: Financial </a:t>
            </a:r>
            <a:r>
              <a:rPr lang="en-US" sz="1800" dirty="0">
                <a:solidFill>
                  <a:srgbClr val="464646"/>
                </a:solidFill>
                <a:latin typeface="Calibri" panose="020F0502020204030204" pitchFamily="34" charset="0"/>
              </a:rPr>
              <a:t>resources because a clergy member of color was paid less than white clergy members.</a:t>
            </a:r>
          </a:p>
        </p:txBody>
      </p:sp>
      <p:sp>
        <p:nvSpPr>
          <p:cNvPr id="4" name="Slide Number Placeholder 3"/>
          <p:cNvSpPr>
            <a:spLocks noGrp="1"/>
          </p:cNvSpPr>
          <p:nvPr>
            <p:ph type="sldNum" sz="quarter" idx="5"/>
          </p:nvPr>
        </p:nvSpPr>
        <p:spPr/>
        <p:txBody>
          <a:bodyPr/>
          <a:lstStyle/>
          <a:p>
            <a:fld id="{BC4EFFE5-4D21-4A3A-8830-98F47A77FF7B}" type="slidenum">
              <a:rPr lang="en-US" smtClean="0"/>
              <a:t>20</a:t>
            </a:fld>
            <a:endParaRPr lang="en-US" dirty="0"/>
          </a:p>
        </p:txBody>
      </p:sp>
    </p:spTree>
    <p:extLst>
      <p:ext uri="{BB962C8B-B14F-4D97-AF65-F5344CB8AC3E}">
        <p14:creationId xmlns:p14="http://schemas.microsoft.com/office/powerpoint/2010/main" val="217959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mn-lt"/>
              </a:rPr>
              <a:t>Age</a:t>
            </a:r>
            <a:endParaRPr lang="en-US" sz="1800" dirty="0">
              <a:solidFill>
                <a:srgbClr val="000000"/>
              </a:solidFill>
              <a:latin typeface="+mn-lt"/>
            </a:endParaRPr>
          </a:p>
          <a:p>
            <a:r>
              <a:rPr lang="en-US" sz="1800" dirty="0">
                <a:solidFill>
                  <a:srgbClr val="000000"/>
                </a:solidFill>
                <a:latin typeface="+mn-lt"/>
              </a:rPr>
              <a:t>Power imbalances can be based on a person’s age. The idea of being deferential to someone who is older is common, but the power imbalance may shift toward prejudice or discrimination (ageism) when the tendency to pity another is linked to seeing older or younger people as “friendly” but incompetent.</a:t>
            </a:r>
          </a:p>
          <a:p>
            <a:endParaRPr lang="en-US" sz="1800" i="0" dirty="0">
              <a:solidFill>
                <a:srgbClr val="000000"/>
              </a:solidFill>
              <a:latin typeface="+mn-lt"/>
            </a:endParaRPr>
          </a:p>
          <a:p>
            <a:pPr marL="0" marR="0">
              <a:lnSpc>
                <a:spcPct val="105000"/>
              </a:lnSpc>
              <a:spcBef>
                <a:spcPts val="600"/>
              </a:spcBef>
              <a:spcAft>
                <a:spcPts val="40"/>
              </a:spcAft>
            </a:pPr>
            <a:r>
              <a:rPr lang="en-US" sz="1200" b="1" dirty="0">
                <a:solidFill>
                  <a:srgbClr val="000000"/>
                </a:solidFill>
                <a:effectLst/>
                <a:latin typeface="+mn-lt"/>
                <a:ea typeface="MS Mincho" panose="02020609040205080304" pitchFamily="49" charset="-128"/>
                <a:cs typeface="Times New Roman" panose="02020603050405020304" pitchFamily="18" charset="0"/>
              </a:rPr>
              <a:t>Facilitator Notes:</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Ask the group to share an example and explain why it fits the category.</a:t>
            </a:r>
            <a:endParaRPr lang="en-US" sz="1200" dirty="0">
              <a:solidFill>
                <a:srgbClr val="000000"/>
              </a:solidFill>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21</a:t>
            </a:fld>
            <a:endParaRPr lang="en-US" dirty="0"/>
          </a:p>
        </p:txBody>
      </p:sp>
    </p:spTree>
    <p:extLst>
      <p:ext uri="{BB962C8B-B14F-4D97-AF65-F5344CB8AC3E}">
        <p14:creationId xmlns:p14="http://schemas.microsoft.com/office/powerpoint/2010/main" val="1389056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solidFill>
                  <a:srgbClr val="000000"/>
                </a:solidFill>
                <a:latin typeface="+mn-lt"/>
              </a:rPr>
              <a:t>Examples include</a:t>
            </a:r>
            <a:r>
              <a:rPr lang="en-US" sz="1800" i="0" dirty="0">
                <a:solidFill>
                  <a:srgbClr val="000000"/>
                </a:solidFill>
                <a:latin typeface="+mn-lt"/>
              </a:rPr>
              <a:t>: An older child picking on a younger child. Or a youth member intimidated by an elder in the church and therefore afraid to speak out about something that is going on. </a:t>
            </a:r>
          </a:p>
          <a:p>
            <a:endParaRPr lang="en-US" sz="1800" i="0" dirty="0">
              <a:solidFill>
                <a:srgbClr val="000000"/>
              </a:solidFill>
              <a:latin typeface="+mn-lt"/>
            </a:endParaRPr>
          </a:p>
          <a:p>
            <a:pPr marL="0" marR="0">
              <a:lnSpc>
                <a:spcPct val="105000"/>
              </a:lnSpc>
              <a:spcBef>
                <a:spcPts val="600"/>
              </a:spcBef>
              <a:spcAft>
                <a:spcPts val="40"/>
              </a:spcAft>
            </a:pPr>
            <a:r>
              <a:rPr lang="en-US" sz="1200" b="1" dirty="0">
                <a:solidFill>
                  <a:srgbClr val="000000"/>
                </a:solidFill>
                <a:effectLst/>
                <a:latin typeface="+mn-lt"/>
                <a:ea typeface="MS Mincho" panose="02020609040205080304" pitchFamily="49" charset="-128"/>
                <a:cs typeface="Times New Roman" panose="02020603050405020304" pitchFamily="18" charset="0"/>
              </a:rPr>
              <a:t>Facilitator Notes:</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If the group struggled previously to provide examples or is confused, ask if anyone can explain why this example fits the category of age.</a:t>
            </a:r>
          </a:p>
        </p:txBody>
      </p:sp>
      <p:sp>
        <p:nvSpPr>
          <p:cNvPr id="4" name="Slide Number Placeholder 3"/>
          <p:cNvSpPr>
            <a:spLocks noGrp="1"/>
          </p:cNvSpPr>
          <p:nvPr>
            <p:ph type="sldNum" sz="quarter" idx="5"/>
          </p:nvPr>
        </p:nvSpPr>
        <p:spPr/>
        <p:txBody>
          <a:bodyPr/>
          <a:lstStyle/>
          <a:p>
            <a:fld id="{BC4EFFE5-4D21-4A3A-8830-98F47A77FF7B}" type="slidenum">
              <a:rPr lang="en-US" smtClean="0"/>
              <a:t>22</a:t>
            </a:fld>
            <a:endParaRPr lang="en-US" dirty="0"/>
          </a:p>
        </p:txBody>
      </p:sp>
    </p:spTree>
    <p:extLst>
      <p:ext uri="{BB962C8B-B14F-4D97-AF65-F5344CB8AC3E}">
        <p14:creationId xmlns:p14="http://schemas.microsoft.com/office/powerpoint/2010/main" val="3089855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Calibri" panose="020F0502020204030204" pitchFamily="34" charset="0"/>
              </a:rPr>
              <a:t>Video:</a:t>
            </a:r>
          </a:p>
          <a:p>
            <a:r>
              <a:rPr lang="en-US" sz="1800" dirty="0">
                <a:solidFill>
                  <a:srgbClr val="464646"/>
                </a:solidFill>
                <a:latin typeface="Calibri" panose="020F0502020204030204" pitchFamily="34" charset="0"/>
              </a:rPr>
              <a:t>Click the play button to play the video.</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Direct link to video - https://player.vimeo.com/video/689753968?h=15d0b5b2d7&amp;amp;badge=0&amp;amp;autopause=0&amp;amp;player_id=0&amp;amp;app_id=58479</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After viewing the video, ask the class to comment.</a:t>
            </a:r>
          </a:p>
        </p:txBody>
      </p:sp>
      <p:sp>
        <p:nvSpPr>
          <p:cNvPr id="4" name="Slide Number Placeholder 3"/>
          <p:cNvSpPr>
            <a:spLocks noGrp="1"/>
          </p:cNvSpPr>
          <p:nvPr>
            <p:ph type="sldNum" sz="quarter" idx="5"/>
          </p:nvPr>
        </p:nvSpPr>
        <p:spPr/>
        <p:txBody>
          <a:bodyPr/>
          <a:lstStyle/>
          <a:p>
            <a:fld id="{BC4EFFE5-4D21-4A3A-8830-98F47A77FF7B}" type="slidenum">
              <a:rPr lang="en-US" smtClean="0"/>
              <a:t>23</a:t>
            </a:fld>
            <a:endParaRPr lang="en-US" dirty="0"/>
          </a:p>
        </p:txBody>
      </p:sp>
    </p:spTree>
    <p:extLst>
      <p:ext uri="{BB962C8B-B14F-4D97-AF65-F5344CB8AC3E}">
        <p14:creationId xmlns:p14="http://schemas.microsoft.com/office/powerpoint/2010/main" val="4006220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mn-lt"/>
              </a:rPr>
              <a:t>Physical</a:t>
            </a:r>
            <a:endParaRPr lang="en-US" sz="1800" dirty="0">
              <a:solidFill>
                <a:srgbClr val="000000"/>
              </a:solidFill>
              <a:latin typeface="+mn-lt"/>
            </a:endParaRPr>
          </a:p>
          <a:p>
            <a:r>
              <a:rPr lang="en-US" sz="1800" dirty="0">
                <a:solidFill>
                  <a:srgbClr val="000000"/>
                </a:solidFill>
                <a:latin typeface="+mn-lt"/>
              </a:rPr>
              <a:t>Power imbalances can also be attributed to someone’s physical qualities such as attractiveness or size, which can be intimidating.</a:t>
            </a:r>
          </a:p>
          <a:p>
            <a:endParaRPr lang="en-US" sz="1800" i="0" dirty="0">
              <a:solidFill>
                <a:srgbClr val="000000"/>
              </a:solidFill>
              <a:latin typeface="+mn-lt"/>
            </a:endParaRPr>
          </a:p>
          <a:p>
            <a:pPr marL="0" marR="0">
              <a:lnSpc>
                <a:spcPct val="105000"/>
              </a:lnSpc>
              <a:spcBef>
                <a:spcPts val="600"/>
              </a:spcBef>
              <a:spcAft>
                <a:spcPts val="40"/>
              </a:spcAft>
            </a:pPr>
            <a:r>
              <a:rPr lang="en-US" sz="1200" b="1" dirty="0">
                <a:solidFill>
                  <a:srgbClr val="000000"/>
                </a:solidFill>
                <a:effectLst/>
                <a:latin typeface="+mn-lt"/>
                <a:ea typeface="MS Mincho" panose="02020609040205080304" pitchFamily="49" charset="-128"/>
                <a:cs typeface="Times New Roman" panose="02020603050405020304" pitchFamily="18" charset="0"/>
              </a:rPr>
              <a:t>Facilitator Notes:</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Ask the group to share an example and explain why it fits the category.</a:t>
            </a:r>
            <a:endParaRPr lang="en-US" sz="1200" dirty="0">
              <a:solidFill>
                <a:srgbClr val="000000"/>
              </a:solidFill>
              <a:effectLst/>
              <a:latin typeface="+mn-lt"/>
              <a:ea typeface="MS Mincho" panose="02020609040205080304" pitchFamily="49" charset="-128"/>
              <a:cs typeface="Times New Roman" panose="02020603050405020304" pitchFamily="18" charset="0"/>
            </a:endParaRPr>
          </a:p>
          <a:p>
            <a:endParaRPr lang="en-US" sz="1800" i="0" dirty="0">
              <a:solidFill>
                <a:srgbClr val="000000"/>
              </a:solidFill>
              <a:latin typeface="+mn-lt"/>
            </a:endParaRPr>
          </a:p>
          <a:p>
            <a:endParaRPr lang="en-US" sz="1800" i="0" dirty="0">
              <a:solidFill>
                <a:prstClr val="black"/>
              </a:solidFill>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24</a:t>
            </a:fld>
            <a:endParaRPr lang="en-US" dirty="0"/>
          </a:p>
        </p:txBody>
      </p:sp>
    </p:spTree>
    <p:extLst>
      <p:ext uri="{BB962C8B-B14F-4D97-AF65-F5344CB8AC3E}">
        <p14:creationId xmlns:p14="http://schemas.microsoft.com/office/powerpoint/2010/main" val="3611528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mn-lt"/>
              </a:rPr>
              <a:t>Physical</a:t>
            </a:r>
          </a:p>
          <a:p>
            <a:endParaRPr lang="en-US" sz="1800" dirty="0">
              <a:solidFill>
                <a:srgbClr val="000000"/>
              </a:solidFill>
              <a:latin typeface="+mn-lt"/>
            </a:endParaRPr>
          </a:p>
          <a:p>
            <a:r>
              <a:rPr lang="en-US" sz="1800" dirty="0">
                <a:solidFill>
                  <a:srgbClr val="000000"/>
                </a:solidFill>
                <a:latin typeface="+mn-lt"/>
              </a:rPr>
              <a:t>Power imbalances can also be attributed to someone’s physical qualities such as attractiveness or size, which can be intimidating.</a:t>
            </a:r>
          </a:p>
          <a:p>
            <a:endParaRPr lang="en-US" sz="1800" dirty="0">
              <a:solidFill>
                <a:srgbClr val="000000"/>
              </a:solidFill>
              <a:latin typeface="+mn-lt"/>
            </a:endParaRPr>
          </a:p>
          <a:p>
            <a:r>
              <a:rPr lang="en-US" sz="1800" i="1" dirty="0">
                <a:solidFill>
                  <a:srgbClr val="000000"/>
                </a:solidFill>
                <a:latin typeface="+mn-lt"/>
              </a:rPr>
              <a:t>An example would be: </a:t>
            </a:r>
            <a:r>
              <a:rPr lang="en-US" sz="1800" i="0" dirty="0">
                <a:solidFill>
                  <a:srgbClr val="000000"/>
                </a:solidFill>
                <a:latin typeface="+mn-lt"/>
              </a:rPr>
              <a:t>A youth member sees someone being bullied, but is afraid to stand up to the bully because the youth is smaller than the bully.</a:t>
            </a:r>
          </a:p>
          <a:p>
            <a:endParaRPr lang="en-US" sz="1800" i="0" dirty="0">
              <a:solidFill>
                <a:srgbClr val="000000"/>
              </a:solidFill>
              <a:latin typeface="+mn-lt"/>
            </a:endParaRPr>
          </a:p>
          <a:p>
            <a:pPr marL="0" marR="0">
              <a:lnSpc>
                <a:spcPct val="105000"/>
              </a:lnSpc>
              <a:spcBef>
                <a:spcPts val="600"/>
              </a:spcBef>
              <a:spcAft>
                <a:spcPts val="40"/>
              </a:spcAft>
            </a:pPr>
            <a:r>
              <a:rPr lang="en-US" sz="1200" b="1" dirty="0">
                <a:solidFill>
                  <a:srgbClr val="000000"/>
                </a:solidFill>
                <a:effectLst/>
                <a:latin typeface="+mn-lt"/>
                <a:ea typeface="MS Mincho" panose="02020609040205080304" pitchFamily="49" charset="-128"/>
                <a:cs typeface="Times New Roman" panose="02020603050405020304" pitchFamily="18" charset="0"/>
              </a:rPr>
              <a:t>Facilitator Notes:</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If the group struggled previously to provide examples or is confused, ask if anyone can explain why this example fits the category of physical.</a:t>
            </a:r>
          </a:p>
          <a:p>
            <a:endParaRPr lang="en-US" sz="1800" i="0" dirty="0">
              <a:solidFill>
                <a:srgbClr val="000000"/>
              </a:solidFill>
              <a:latin typeface="+mn-lt"/>
            </a:endParaRPr>
          </a:p>
          <a:p>
            <a:endParaRPr lang="en-US" sz="1800" i="0" dirty="0">
              <a:solidFill>
                <a:prstClr val="black"/>
              </a:solidFill>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25</a:t>
            </a:fld>
            <a:endParaRPr lang="en-US" dirty="0"/>
          </a:p>
        </p:txBody>
      </p:sp>
    </p:spTree>
    <p:extLst>
      <p:ext uri="{BB962C8B-B14F-4D97-AF65-F5344CB8AC3E}">
        <p14:creationId xmlns:p14="http://schemas.microsoft.com/office/powerpoint/2010/main" val="779961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mn-lt"/>
              </a:rPr>
              <a:t>Gender</a:t>
            </a:r>
            <a:endParaRPr lang="en-US" sz="1800" dirty="0">
              <a:solidFill>
                <a:srgbClr val="000000"/>
              </a:solidFill>
              <a:latin typeface="+mn-lt"/>
            </a:endParaRPr>
          </a:p>
          <a:p>
            <a:r>
              <a:rPr lang="en-US" sz="1800" dirty="0">
                <a:solidFill>
                  <a:srgbClr val="000000"/>
                </a:solidFill>
                <a:latin typeface="+mn-lt"/>
              </a:rPr>
              <a:t>Historically, the male gender has held more power – especially in church roles.  Deference to “Father” can play a part in power relations. Also transgender and gender non-binary individuals may feel disempowered by the dominant culture, and therefore experience powerlessness.</a:t>
            </a:r>
          </a:p>
          <a:p>
            <a:endParaRPr lang="en-US" sz="1800" i="0" dirty="0">
              <a:solidFill>
                <a:srgbClr val="000000"/>
              </a:solidFill>
              <a:latin typeface="+mn-lt"/>
            </a:endParaRPr>
          </a:p>
          <a:p>
            <a:pPr marL="0" marR="0">
              <a:lnSpc>
                <a:spcPct val="105000"/>
              </a:lnSpc>
              <a:spcBef>
                <a:spcPts val="600"/>
              </a:spcBef>
              <a:spcAft>
                <a:spcPts val="40"/>
              </a:spcAft>
            </a:pPr>
            <a:r>
              <a:rPr lang="en-US" sz="1200" b="1" dirty="0">
                <a:solidFill>
                  <a:srgbClr val="000000"/>
                </a:solidFill>
                <a:effectLst/>
                <a:latin typeface="+mn-lt"/>
                <a:ea typeface="MS Mincho" panose="02020609040205080304" pitchFamily="49" charset="-128"/>
                <a:cs typeface="Times New Roman" panose="02020603050405020304" pitchFamily="18" charset="0"/>
              </a:rPr>
              <a:t>Facilitator Notes:</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Ask the group to share an example and explain why it fits the category.</a:t>
            </a:r>
            <a:endParaRPr lang="en-US" sz="1200" dirty="0">
              <a:solidFill>
                <a:srgbClr val="000000"/>
              </a:solidFill>
              <a:effectLst/>
              <a:latin typeface="+mn-lt"/>
              <a:ea typeface="MS Mincho" panose="02020609040205080304" pitchFamily="49" charset="-128"/>
              <a:cs typeface="Times New Roman" panose="02020603050405020304" pitchFamily="18" charset="0"/>
            </a:endParaRPr>
          </a:p>
          <a:p>
            <a:endParaRPr lang="en-US" sz="1800" i="0" dirty="0">
              <a:solidFill>
                <a:prstClr val="black"/>
              </a:solidFill>
              <a:latin typeface="+mn-lt"/>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26</a:t>
            </a:fld>
            <a:endParaRPr lang="en-US" dirty="0"/>
          </a:p>
        </p:txBody>
      </p:sp>
    </p:spTree>
    <p:extLst>
      <p:ext uri="{BB962C8B-B14F-4D97-AF65-F5344CB8AC3E}">
        <p14:creationId xmlns:p14="http://schemas.microsoft.com/office/powerpoint/2010/main" val="1917680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latin typeface="+mn-lt"/>
              </a:rPr>
              <a:t>One example is if a </a:t>
            </a:r>
            <a:r>
              <a:rPr lang="en-US" sz="1800" i="0" dirty="0">
                <a:solidFill>
                  <a:srgbClr val="000000"/>
                </a:solidFill>
                <a:latin typeface="+mn-lt"/>
              </a:rPr>
              <a:t>male Priest keeps requesting a female Priest to do administrative tasks. </a:t>
            </a:r>
          </a:p>
          <a:p>
            <a:endParaRPr lang="en-US" sz="1800" i="0" dirty="0">
              <a:solidFill>
                <a:srgbClr val="000000"/>
              </a:solidFill>
              <a:latin typeface="+mn-lt"/>
            </a:endParaRPr>
          </a:p>
          <a:p>
            <a:pPr marL="0" marR="0">
              <a:lnSpc>
                <a:spcPct val="105000"/>
              </a:lnSpc>
              <a:spcBef>
                <a:spcPts val="600"/>
              </a:spcBef>
              <a:spcAft>
                <a:spcPts val="40"/>
              </a:spcAft>
            </a:pPr>
            <a:r>
              <a:rPr lang="en-US" sz="1200" b="1" dirty="0">
                <a:solidFill>
                  <a:srgbClr val="000000"/>
                </a:solidFill>
                <a:effectLst/>
                <a:latin typeface="+mn-lt"/>
                <a:ea typeface="MS Mincho" panose="02020609040205080304" pitchFamily="49" charset="-128"/>
                <a:cs typeface="Times New Roman" panose="02020603050405020304" pitchFamily="18" charset="0"/>
              </a:rPr>
              <a:t>Facilitator Notes:</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If the group struggled previously to provide examples or is confused, ask if anyone can explain why this example fits the category of gender.</a:t>
            </a:r>
          </a:p>
          <a:p>
            <a:endParaRPr lang="en-US" sz="1800" i="0" dirty="0">
              <a:solidFill>
                <a:prstClr val="black"/>
              </a:solidFill>
              <a:latin typeface="+mn-lt"/>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27</a:t>
            </a:fld>
            <a:endParaRPr lang="en-US" dirty="0"/>
          </a:p>
        </p:txBody>
      </p:sp>
    </p:spTree>
    <p:extLst>
      <p:ext uri="{BB962C8B-B14F-4D97-AF65-F5344CB8AC3E}">
        <p14:creationId xmlns:p14="http://schemas.microsoft.com/office/powerpoint/2010/main" val="1168542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mn-lt"/>
              </a:rPr>
              <a:t>Access to Power</a:t>
            </a:r>
            <a:endParaRPr lang="en-US" sz="1800" dirty="0">
              <a:solidFill>
                <a:srgbClr val="000000"/>
              </a:solidFill>
              <a:latin typeface="+mn-lt"/>
            </a:endParaRPr>
          </a:p>
          <a:p>
            <a:r>
              <a:rPr lang="en-US" sz="1800" dirty="0">
                <a:solidFill>
                  <a:srgbClr val="000000"/>
                </a:solidFill>
                <a:latin typeface="+mn-lt"/>
              </a:rPr>
              <a:t>Who you know and who you’re connected to can make a difference in power.</a:t>
            </a:r>
          </a:p>
          <a:p>
            <a:endParaRPr lang="en-US" sz="1800" i="0" dirty="0">
              <a:solidFill>
                <a:srgbClr val="000000"/>
              </a:solidFill>
              <a:latin typeface="+mn-lt"/>
            </a:endParaRPr>
          </a:p>
          <a:p>
            <a:pPr marL="0" marR="0">
              <a:lnSpc>
                <a:spcPct val="105000"/>
              </a:lnSpc>
              <a:spcBef>
                <a:spcPts val="600"/>
              </a:spcBef>
              <a:spcAft>
                <a:spcPts val="40"/>
              </a:spcAft>
            </a:pPr>
            <a:r>
              <a:rPr lang="en-US" sz="1200" b="1" dirty="0">
                <a:solidFill>
                  <a:srgbClr val="000000"/>
                </a:solidFill>
                <a:effectLst/>
                <a:latin typeface="+mn-lt"/>
                <a:ea typeface="MS Mincho" panose="02020609040205080304" pitchFamily="49" charset="-128"/>
                <a:cs typeface="Times New Roman" panose="02020603050405020304" pitchFamily="18" charset="0"/>
              </a:rPr>
              <a:t>Facilitator Notes:</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Ask the group to share an example and explain why it fits the category.</a:t>
            </a:r>
            <a:endParaRPr lang="en-US" sz="1200" dirty="0">
              <a:solidFill>
                <a:srgbClr val="000000"/>
              </a:solidFill>
              <a:effectLst/>
              <a:latin typeface="+mn-lt"/>
              <a:ea typeface="MS Mincho" panose="02020609040205080304" pitchFamily="49" charset="-128"/>
              <a:cs typeface="Times New Roman" panose="02020603050405020304" pitchFamily="18" charset="0"/>
            </a:endParaRPr>
          </a:p>
          <a:p>
            <a:endParaRPr lang="en-US" sz="1800" i="0" dirty="0">
              <a:solidFill>
                <a:prstClr val="black"/>
              </a:solidFill>
              <a:latin typeface="+mn-lt"/>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28</a:t>
            </a:fld>
            <a:endParaRPr lang="en-US" dirty="0"/>
          </a:p>
        </p:txBody>
      </p:sp>
    </p:spTree>
    <p:extLst>
      <p:ext uri="{BB962C8B-B14F-4D97-AF65-F5344CB8AC3E}">
        <p14:creationId xmlns:p14="http://schemas.microsoft.com/office/powerpoint/2010/main" val="3717257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solidFill>
                  <a:srgbClr val="000000"/>
                </a:solidFill>
                <a:latin typeface="+mn-lt"/>
              </a:rPr>
              <a:t>One example is: </a:t>
            </a:r>
            <a:r>
              <a:rPr lang="en-US" sz="1800" i="0" dirty="0">
                <a:solidFill>
                  <a:srgbClr val="000000"/>
                </a:solidFill>
                <a:latin typeface="+mn-lt"/>
              </a:rPr>
              <a:t>No one wants to speak up about a person who has been consistently making crude comments because that person is the son of a Deacon in the church. </a:t>
            </a:r>
          </a:p>
          <a:p>
            <a:endParaRPr lang="en-US" sz="1800" i="0" dirty="0">
              <a:solidFill>
                <a:srgbClr val="000000"/>
              </a:solidFill>
              <a:latin typeface="+mn-lt"/>
            </a:endParaRPr>
          </a:p>
          <a:p>
            <a:pPr marL="0" marR="0">
              <a:lnSpc>
                <a:spcPct val="105000"/>
              </a:lnSpc>
              <a:spcBef>
                <a:spcPts val="600"/>
              </a:spcBef>
              <a:spcAft>
                <a:spcPts val="40"/>
              </a:spcAft>
            </a:pPr>
            <a:r>
              <a:rPr lang="en-US" sz="1200" b="1" dirty="0">
                <a:solidFill>
                  <a:srgbClr val="000000"/>
                </a:solidFill>
                <a:effectLst/>
                <a:latin typeface="+mn-lt"/>
                <a:ea typeface="MS Mincho" panose="02020609040205080304" pitchFamily="49" charset="-128"/>
                <a:cs typeface="Times New Roman" panose="02020603050405020304" pitchFamily="18" charset="0"/>
              </a:rPr>
              <a:t>Facilitator Notes:</a:t>
            </a:r>
          </a:p>
          <a:p>
            <a:pPr marL="0" marR="0">
              <a:lnSpc>
                <a:spcPct val="105000"/>
              </a:lnSpc>
              <a:spcBef>
                <a:spcPts val="600"/>
              </a:spcBef>
              <a:spcAft>
                <a:spcPts val="40"/>
              </a:spcAft>
            </a:pPr>
            <a:r>
              <a:rPr lang="en-US" sz="1800" dirty="0">
                <a:solidFill>
                  <a:srgbClr val="000000"/>
                </a:solidFill>
                <a:effectLst/>
                <a:latin typeface="+mn-lt"/>
                <a:ea typeface="MS Mincho" panose="02020609040205080304" pitchFamily="49" charset="-128"/>
                <a:cs typeface="Times New Roman" panose="02020603050405020304" pitchFamily="18" charset="0"/>
              </a:rPr>
              <a:t>If the group struggled previously to provide examples or is confused, ask if anyone can explain why this example fits the category of access to power.</a:t>
            </a:r>
          </a:p>
          <a:p>
            <a:endParaRPr lang="en-US" sz="1800" i="0" dirty="0">
              <a:solidFill>
                <a:prstClr val="black"/>
              </a:solidFill>
              <a:latin typeface="+mn-lt"/>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29</a:t>
            </a:fld>
            <a:endParaRPr lang="en-US" dirty="0"/>
          </a:p>
        </p:txBody>
      </p:sp>
    </p:spTree>
    <p:extLst>
      <p:ext uri="{BB962C8B-B14F-4D97-AF65-F5344CB8AC3E}">
        <p14:creationId xmlns:p14="http://schemas.microsoft.com/office/powerpoint/2010/main" val="18682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Calibri" panose="020F0502020204030204" pitchFamily="34" charset="0"/>
              </a:rPr>
              <a:t>Video:</a:t>
            </a:r>
          </a:p>
          <a:p>
            <a:r>
              <a:rPr lang="en-US" sz="1800" dirty="0">
                <a:solidFill>
                  <a:srgbClr val="464646"/>
                </a:solidFill>
                <a:latin typeface="Calibri" panose="020F0502020204030204" pitchFamily="34" charset="0"/>
              </a:rPr>
              <a:t>Click the play button to play the video.</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Before viewing the video, ask: “When you are in a position of power, how does that make you feel?” </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Guide the discussion towards an understanding that being in a position of power can be uncomfortable, and many people think of power as a bad thing. </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Direct link to video - https://player.vimeo.com/video/689247219?h=1687a2fd7c&amp;amp;badge=0&amp;amp;autopause=0&amp;amp;player_id=0&amp;amp;app_id=58479</a:t>
            </a:r>
          </a:p>
          <a:p>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a:t>
            </a:fld>
            <a:endParaRPr lang="en-US"/>
          </a:p>
        </p:txBody>
      </p:sp>
    </p:spTree>
    <p:extLst>
      <p:ext uri="{BB962C8B-B14F-4D97-AF65-F5344CB8AC3E}">
        <p14:creationId xmlns:p14="http://schemas.microsoft.com/office/powerpoint/2010/main" val="2391559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Calibri" panose="020F0502020204030204" pitchFamily="34" charset="0"/>
              </a:rPr>
              <a:t>Video:</a:t>
            </a:r>
          </a:p>
          <a:p>
            <a:r>
              <a:rPr lang="en-US" sz="1800" dirty="0">
                <a:solidFill>
                  <a:srgbClr val="464646"/>
                </a:solidFill>
                <a:latin typeface="Calibri" panose="020F0502020204030204" pitchFamily="34" charset="0"/>
              </a:rPr>
              <a:t>Click the play button to play the video.</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Direct link to video - https://player.vimeo.com/video/689258888?h=b60b598a21&amp;amp;badge=0&amp;amp;autopause=0&amp;amp;player_id=0&amp;amp;app_id=58479</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After viewing the video, ask participants: “How did this example of access to power help you better understand power dynamics?”</a:t>
            </a:r>
          </a:p>
        </p:txBody>
      </p:sp>
      <p:sp>
        <p:nvSpPr>
          <p:cNvPr id="4" name="Slide Number Placeholder 3"/>
          <p:cNvSpPr>
            <a:spLocks noGrp="1"/>
          </p:cNvSpPr>
          <p:nvPr>
            <p:ph type="sldNum" sz="quarter" idx="5"/>
          </p:nvPr>
        </p:nvSpPr>
        <p:spPr/>
        <p:txBody>
          <a:bodyPr/>
          <a:lstStyle/>
          <a:p>
            <a:fld id="{BC4EFFE5-4D21-4A3A-8830-98F47A77FF7B}" type="slidenum">
              <a:rPr lang="en-US" smtClean="0"/>
              <a:t>30</a:t>
            </a:fld>
            <a:endParaRPr lang="en-US" dirty="0"/>
          </a:p>
        </p:txBody>
      </p:sp>
    </p:spTree>
    <p:extLst>
      <p:ext uri="{BB962C8B-B14F-4D97-AF65-F5344CB8AC3E}">
        <p14:creationId xmlns:p14="http://schemas.microsoft.com/office/powerpoint/2010/main" val="821688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64646"/>
                </a:solidFill>
                <a:latin typeface="+mn-lt"/>
              </a:rPr>
              <a:t>Scenario Practice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rPr>
              <a:t>Before we discuss dual relationships in the next lesson, let’s take a few moments to review a scenario. A bullying problem has been identified among the youth ministry programs. How could a peer within the group with power (age, popularity, </a:t>
            </a:r>
            <a:r>
              <a:rPr lang="en-US" sz="1800" dirty="0" err="1">
                <a:solidFill>
                  <a:srgbClr val="000000"/>
                </a:solidFill>
                <a:latin typeface="+mn-lt"/>
              </a:rPr>
              <a:t>etc</a:t>
            </a:r>
            <a:r>
              <a:rPr lang="en-US" sz="1800" dirty="0">
                <a:solidFill>
                  <a:srgbClr val="000000"/>
                </a:solidFill>
                <a:latin typeface="+mn-lt"/>
              </a:rPr>
              <a:t>) use their power to reach others? </a:t>
            </a:r>
          </a:p>
          <a:p>
            <a:endParaRPr lang="en-US" sz="1800" b="0" dirty="0">
              <a:solidFill>
                <a:srgbClr val="464646"/>
              </a:solidFill>
              <a:latin typeface="+mn-lt"/>
            </a:endParaRPr>
          </a:p>
          <a:p>
            <a:r>
              <a:rPr lang="en-US" sz="1800" b="1" dirty="0">
                <a:solidFill>
                  <a:srgbClr val="464646"/>
                </a:solidFill>
                <a:latin typeface="+mn-lt"/>
              </a:rPr>
              <a:t>Facilitator Notes:</a:t>
            </a:r>
          </a:p>
          <a:p>
            <a:r>
              <a:rPr lang="en-US" dirty="0">
                <a:latin typeface="+mn-lt"/>
              </a:rPr>
              <a:t>Have participants break off into groups of three. Give the groups five minutes to brainstorm an answer </a:t>
            </a:r>
            <a:r>
              <a:rPr lang="en-US" b="1" u="sng" dirty="0">
                <a:latin typeface="+mn-lt"/>
              </a:rPr>
              <a:t>and</a:t>
            </a:r>
            <a:r>
              <a:rPr lang="en-US" b="0" u="none" dirty="0">
                <a:latin typeface="+mn-lt"/>
              </a:rPr>
              <a:t> select a group representative to explain the group’s answer to the rest of the class. Be sure to set a timer.</a:t>
            </a:r>
          </a:p>
          <a:p>
            <a:endParaRPr lang="en-US" b="0" u="none" dirty="0">
              <a:latin typeface="+mn-lt"/>
            </a:endParaRPr>
          </a:p>
          <a:p>
            <a:r>
              <a:rPr lang="en-US" b="0" u="none" dirty="0">
                <a:latin typeface="+mn-lt"/>
              </a:rPr>
              <a:t>When the timer goes off, ask the representative from each group to share out their answer.</a:t>
            </a:r>
          </a:p>
          <a:p>
            <a:endParaRPr lang="en-US" sz="1200" b="0" dirty="0">
              <a:solidFill>
                <a:srgbClr val="464646"/>
              </a:solidFill>
              <a:latin typeface="+mn-lt"/>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31</a:t>
            </a:fld>
            <a:endParaRPr lang="en-US"/>
          </a:p>
        </p:txBody>
      </p:sp>
    </p:spTree>
    <p:extLst>
      <p:ext uri="{BB962C8B-B14F-4D97-AF65-F5344CB8AC3E}">
        <p14:creationId xmlns:p14="http://schemas.microsoft.com/office/powerpoint/2010/main" val="384988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mn-lt"/>
              </a:rPr>
              <a:t>Feedback:</a:t>
            </a:r>
          </a:p>
          <a:p>
            <a:r>
              <a:rPr lang="en-US" sz="1800" dirty="0">
                <a:solidFill>
                  <a:srgbClr val="000000"/>
                </a:solidFill>
                <a:latin typeface="+mn-lt"/>
              </a:rPr>
              <a:t>You may have said that they could stand up for those being bullied. Or perhaps they could offer to host or speak in an anti-bullying effort, like an event or workshop for the program.</a:t>
            </a:r>
            <a:endParaRPr lang="en-US" sz="1800" dirty="0">
              <a:solidFill>
                <a:prstClr val="black"/>
              </a:solidFill>
              <a:latin typeface="+mn-lt"/>
            </a:endParaRPr>
          </a:p>
          <a:p>
            <a:endParaRPr lang="en-US" sz="1800" b="0" dirty="0">
              <a:solidFill>
                <a:srgbClr val="464646"/>
              </a:solidFill>
              <a:latin typeface="+mn-lt"/>
            </a:endParaRPr>
          </a:p>
          <a:p>
            <a:r>
              <a:rPr lang="en-US" sz="1800" b="1" dirty="0">
                <a:solidFill>
                  <a:srgbClr val="464646"/>
                </a:solidFill>
                <a:latin typeface="+mn-lt"/>
              </a:rPr>
              <a:t>Facilitator notes:</a:t>
            </a:r>
          </a:p>
          <a:p>
            <a:r>
              <a:rPr lang="en-US" dirty="0">
                <a:latin typeface="+mn-lt"/>
              </a:rPr>
              <a:t>Help participants draw parallels between the answers they provided and the example answers. </a:t>
            </a:r>
            <a:r>
              <a:rPr lang="en-US">
                <a:latin typeface="+mn-lt"/>
              </a:rPr>
              <a:t>Emphasize there </a:t>
            </a:r>
            <a:r>
              <a:rPr lang="en-US" dirty="0">
                <a:latin typeface="+mn-lt"/>
              </a:rPr>
              <a:t>is no one right way to address these situations, but there are certainly wrong ways (ignoring it, for example). </a:t>
            </a:r>
          </a:p>
        </p:txBody>
      </p:sp>
      <p:sp>
        <p:nvSpPr>
          <p:cNvPr id="4" name="Slide Number Placeholder 3"/>
          <p:cNvSpPr>
            <a:spLocks noGrp="1"/>
          </p:cNvSpPr>
          <p:nvPr>
            <p:ph type="sldNum" sz="quarter" idx="5"/>
          </p:nvPr>
        </p:nvSpPr>
        <p:spPr/>
        <p:txBody>
          <a:bodyPr/>
          <a:lstStyle/>
          <a:p>
            <a:fld id="{BC4EFFE5-4D21-4A3A-8830-98F47A77FF7B}" type="slidenum">
              <a:rPr lang="en-US" smtClean="0"/>
              <a:t>32</a:t>
            </a:fld>
            <a:endParaRPr lang="en-US"/>
          </a:p>
        </p:txBody>
      </p:sp>
    </p:spTree>
    <p:extLst>
      <p:ext uri="{BB962C8B-B14F-4D97-AF65-F5344CB8AC3E}">
        <p14:creationId xmlns:p14="http://schemas.microsoft.com/office/powerpoint/2010/main" val="385071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40"/>
              </a:spcAft>
            </a:pPr>
            <a:r>
              <a:rPr lang="en-US" sz="1800" b="1" dirty="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Lesson 3: Multiple Levels of Power</a:t>
            </a: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r>
              <a:rPr lang="en-US" sz="1800" dirty="0">
                <a:solidFill>
                  <a:srgbClr val="000000"/>
                </a:solidFill>
                <a:latin typeface="Calibri" panose="020F0502020204030204" pitchFamily="34" charset="0"/>
              </a:rPr>
              <a:t>In this lesson, we will talk about multiple levels of power.</a:t>
            </a:r>
            <a:endParaRPr lang="en-US" sz="1800" dirty="0">
              <a:solidFill>
                <a:prstClr val="black"/>
              </a:solidFill>
              <a:latin typeface="Microsoft Sans Serif" panose="020B0604020202020204" pitchFamily="34" charset="0"/>
            </a:endParaRP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a:lnSpc>
                <a:spcPct val="105000"/>
              </a:lnSpc>
              <a:spcBef>
                <a:spcPts val="600"/>
              </a:spcBef>
              <a:spcAft>
                <a:spcPts val="40"/>
              </a:spcAft>
            </a:pPr>
            <a:r>
              <a:rPr lang="en-US" sz="1800" b="1"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Facilitator Note:</a:t>
            </a:r>
          </a:p>
          <a:p>
            <a:pPr marL="0" marR="0" lvl="0" indent="0" algn="l" defTabSz="914400" rtl="0" eaLnBrk="1" fontAlgn="auto" latinLnBrk="0" hangingPunct="1">
              <a:lnSpc>
                <a:spcPct val="105000"/>
              </a:lnSpc>
              <a:spcBef>
                <a:spcPts val="600"/>
              </a:spcBef>
              <a:spcAft>
                <a:spcPts val="4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N/A</a:t>
            </a:r>
            <a:endParaRPr lang="en-US" sz="18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C4EFFE5-4D21-4A3A-8830-98F47A77FF7B}" type="slidenum">
              <a:rPr lang="en-US" smtClean="0"/>
              <a:t>33</a:t>
            </a:fld>
            <a:endParaRPr lang="en-US"/>
          </a:p>
        </p:txBody>
      </p:sp>
    </p:spTree>
    <p:extLst>
      <p:ext uri="{BB962C8B-B14F-4D97-AF65-F5344CB8AC3E}">
        <p14:creationId xmlns:p14="http://schemas.microsoft.com/office/powerpoint/2010/main" val="593582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40"/>
              </a:spcAft>
            </a:pPr>
            <a:r>
              <a:rPr lang="en-US" sz="1800" b="1" dirty="0">
                <a:solidFill>
                  <a:srgbClr val="000000"/>
                </a:solidFill>
                <a:effectLst/>
                <a:latin typeface="+mn-lt"/>
                <a:ea typeface="MS Mincho" panose="02020609040205080304" pitchFamily="49" charset="-128"/>
                <a:cs typeface="Times New Roman" panose="02020603050405020304" pitchFamily="18" charset="0"/>
              </a:rPr>
              <a:t>Dual Relationships</a:t>
            </a:r>
            <a:endParaRPr lang="en-US" sz="1800" dirty="0">
              <a:solidFill>
                <a:srgbClr val="000000"/>
              </a:solidFill>
              <a:effectLst/>
              <a:latin typeface="+mn-lt"/>
              <a:ea typeface="MS Mincho" panose="02020609040205080304" pitchFamily="49" charset="-128"/>
              <a:cs typeface="Times New Roman" panose="02020603050405020304" pitchFamily="18" charset="0"/>
            </a:endParaRPr>
          </a:p>
          <a:p>
            <a:r>
              <a:rPr lang="en-US" sz="1800" dirty="0">
                <a:solidFill>
                  <a:srgbClr val="000000"/>
                </a:solidFill>
                <a:latin typeface="+mn-lt"/>
              </a:rPr>
              <a:t>Power and relationships can become more complex in dual relationships or situations where multiple levels of power are involved. </a:t>
            </a:r>
          </a:p>
          <a:p>
            <a:r>
              <a:rPr lang="en-US" sz="1800" dirty="0">
                <a:solidFill>
                  <a:srgbClr val="000000"/>
                </a:solidFill>
                <a:latin typeface="+mn-lt"/>
              </a:rPr>
              <a:t>A dual relationship occurs when someone plays more than one role. </a:t>
            </a:r>
            <a:endParaRPr lang="en-US" sz="1800" dirty="0">
              <a:solidFill>
                <a:prstClr val="black"/>
              </a:solidFill>
              <a:latin typeface="+mn-lt"/>
            </a:endParaRPr>
          </a:p>
          <a:p>
            <a:pPr marL="0" marR="0">
              <a:lnSpc>
                <a:spcPct val="105000"/>
              </a:lnSpc>
              <a:spcBef>
                <a:spcPts val="600"/>
              </a:spcBef>
              <a:spcAft>
                <a:spcPts val="40"/>
              </a:spcAft>
            </a:pPr>
            <a:endParaRPr lang="en-US" sz="1800" dirty="0">
              <a:solidFill>
                <a:srgbClr val="000000"/>
              </a:solidFill>
              <a:effectLst/>
              <a:latin typeface="+mn-lt"/>
              <a:ea typeface="MS Mincho" panose="02020609040205080304" pitchFamily="49" charset="-128"/>
              <a:cs typeface="Calibri" panose="020F0502020204030204" pitchFamily="34" charset="0"/>
            </a:endParaRPr>
          </a:p>
          <a:p>
            <a:pPr marL="0" marR="0">
              <a:lnSpc>
                <a:spcPct val="105000"/>
              </a:lnSpc>
              <a:spcBef>
                <a:spcPts val="600"/>
              </a:spcBef>
              <a:spcAft>
                <a:spcPts val="40"/>
              </a:spcAft>
            </a:pPr>
            <a:r>
              <a:rPr lang="en-US" sz="1800" b="1" dirty="0">
                <a:solidFill>
                  <a:srgbClr val="000000"/>
                </a:solidFill>
                <a:effectLst/>
                <a:latin typeface="+mn-lt"/>
                <a:ea typeface="MS Mincho" panose="02020609040205080304" pitchFamily="49" charset="-128"/>
                <a:cs typeface="Calibri" panose="020F0502020204030204" pitchFamily="34" charset="0"/>
              </a:rPr>
              <a:t>Facilitator Note:</a:t>
            </a:r>
          </a:p>
          <a:p>
            <a:r>
              <a:rPr lang="en-US" sz="1800" dirty="0">
                <a:solidFill>
                  <a:srgbClr val="000000"/>
                </a:solidFill>
                <a:latin typeface="+mn-lt"/>
              </a:rPr>
              <a:t>N/A</a:t>
            </a:r>
            <a:endParaRPr lang="en-US" sz="1800" dirty="0">
              <a:solidFill>
                <a:prstClr val="black"/>
              </a:solidFill>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34</a:t>
            </a:fld>
            <a:endParaRPr lang="en-US"/>
          </a:p>
        </p:txBody>
      </p:sp>
    </p:spTree>
    <p:extLst>
      <p:ext uri="{BB962C8B-B14F-4D97-AF65-F5344CB8AC3E}">
        <p14:creationId xmlns:p14="http://schemas.microsoft.com/office/powerpoint/2010/main" val="1305136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600"/>
              </a:spcBef>
              <a:spcAft>
                <a:spcPts val="600"/>
              </a:spcAft>
            </a:pPr>
            <a:r>
              <a:rPr lang="en-US" sz="18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Dual Relationships Examples</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Examples of a dual relationship or situations include:</a:t>
            </a:r>
          </a:p>
          <a:p>
            <a:pPr marL="285750" indent="-285750">
              <a:buFont typeface="Arial" panose="020B0604020202020204" pitchFamily="34" charset="0"/>
              <a:buChar char="•"/>
            </a:pPr>
            <a:r>
              <a:rPr lang="en-US" sz="1800" dirty="0">
                <a:solidFill>
                  <a:srgbClr val="000000"/>
                </a:solidFill>
                <a:latin typeface="Calibri" panose="020F0502020204030204" pitchFamily="34" charset="0"/>
              </a:rPr>
              <a:t>A leader of a youth program may also be a parent to one of the children in the program, or </a:t>
            </a:r>
          </a:p>
          <a:p>
            <a:pPr marL="285750" indent="-285750">
              <a:buFont typeface="Arial" panose="020B0604020202020204" pitchFamily="34" charset="0"/>
              <a:buChar char="•"/>
            </a:pPr>
            <a:r>
              <a:rPr lang="en-US" sz="1800" dirty="0">
                <a:solidFill>
                  <a:srgbClr val="000000"/>
                </a:solidFill>
                <a:latin typeface="Calibri" panose="020F0502020204030204" pitchFamily="34" charset="0"/>
              </a:rPr>
              <a:t>Another example is a eucharistic visitor who has also developed a close friendship with the person being visited.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Especially in a tight-knit community, dual relationships are likely common and can be complicated. </a:t>
            </a:r>
            <a:endParaRPr lang="en-US" sz="1800" dirty="0">
              <a:solidFill>
                <a:prstClr val="black"/>
              </a:solidFill>
              <a:latin typeface="Microsoft Sans Serif" panose="020B0604020202020204" pitchFamily="34" charset="0"/>
            </a:endParaRPr>
          </a:p>
          <a:p>
            <a:pPr marL="0" marR="0">
              <a:lnSpc>
                <a:spcPct val="150000"/>
              </a:lnSpc>
              <a:spcBef>
                <a:spcPts val="600"/>
              </a:spcBef>
              <a:spcAft>
                <a:spcPts val="600"/>
              </a:spcAft>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50000"/>
              </a:lnSpc>
              <a:spcBef>
                <a:spcPts val="600"/>
              </a:spcBef>
              <a:spcAft>
                <a:spcPts val="600"/>
              </a:spcAft>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1800" b="1" dirty="0">
                <a:solidFill>
                  <a:srgbClr val="464646"/>
                </a:solidFill>
                <a:latin typeface="Calibri" panose="020F0502020204030204" pitchFamily="34" charset="0"/>
              </a:rPr>
              <a:t>Facilitator Note: </a:t>
            </a:r>
          </a:p>
          <a:p>
            <a:r>
              <a:rPr lang="en-US" sz="1800" dirty="0">
                <a:solidFill>
                  <a:srgbClr val="000000"/>
                </a:solidFill>
                <a:latin typeface="Calibri" panose="020F0502020204030204" pitchFamily="34" charset="0"/>
              </a:rPr>
              <a:t>N/A</a:t>
            </a:r>
            <a:endParaRPr lang="en-US" sz="1800" dirty="0">
              <a:solidFill>
                <a:prstClr val="black"/>
              </a:solidFill>
              <a:latin typeface="Microsoft Sans Serif" panose="020B0604020202020204" pitchFamily="34" charset="0"/>
            </a:endParaRPr>
          </a:p>
          <a:p>
            <a:pPr marL="0" marR="0">
              <a:lnSpc>
                <a:spcPct val="150000"/>
              </a:lnSpc>
              <a:spcBef>
                <a:spcPts val="600"/>
              </a:spcBef>
              <a:spcAft>
                <a:spcPts val="600"/>
              </a:spcAft>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35</a:t>
            </a:fld>
            <a:endParaRPr lang="en-US"/>
          </a:p>
        </p:txBody>
      </p:sp>
    </p:spTree>
    <p:extLst>
      <p:ext uri="{BB962C8B-B14F-4D97-AF65-F5344CB8AC3E}">
        <p14:creationId xmlns:p14="http://schemas.microsoft.com/office/powerpoint/2010/main" val="3976611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600"/>
              </a:spcBef>
              <a:spcAft>
                <a:spcPts val="600"/>
              </a:spcAft>
            </a:pPr>
            <a:r>
              <a:rPr lang="en-US" sz="18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Scenario</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Which situation would be a dual relationship that might cause an unhealthy power imbalance and therefore be prohibited? </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 youth member that also has a sibling in the youth choir</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 Senior Warden in a romantic relationship with a member of the administrative team</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 cousin of the pastor who often volunteers at community events</a:t>
            </a:r>
          </a:p>
          <a:p>
            <a:pPr marL="0" marR="0">
              <a:lnSpc>
                <a:spcPct val="150000"/>
              </a:lnSpc>
              <a:spcBef>
                <a:spcPts val="600"/>
              </a:spcBef>
              <a:spcAft>
                <a:spcPts val="600"/>
              </a:spcAft>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1800" b="1" dirty="0">
                <a:solidFill>
                  <a:srgbClr val="464646"/>
                </a:solidFill>
                <a:latin typeface="Calibri" panose="020F0502020204030204" pitchFamily="34" charset="0"/>
              </a:rPr>
              <a:t>Facilitator Note: </a:t>
            </a:r>
          </a:p>
          <a:p>
            <a:pPr marL="0" marR="0">
              <a:lnSpc>
                <a:spcPct val="150000"/>
              </a:lnSpc>
              <a:spcBef>
                <a:spcPts val="600"/>
              </a:spcBef>
              <a:spcAft>
                <a:spcPts val="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Give learners a moment to process the question and possible answers, then ask them to raise their hands to indicate which answer choice they believe is correct.</a:t>
            </a:r>
          </a:p>
        </p:txBody>
      </p:sp>
      <p:sp>
        <p:nvSpPr>
          <p:cNvPr id="4" name="Slide Number Placeholder 3"/>
          <p:cNvSpPr>
            <a:spLocks noGrp="1"/>
          </p:cNvSpPr>
          <p:nvPr>
            <p:ph type="sldNum" sz="quarter" idx="5"/>
          </p:nvPr>
        </p:nvSpPr>
        <p:spPr/>
        <p:txBody>
          <a:bodyPr/>
          <a:lstStyle/>
          <a:p>
            <a:fld id="{BC4EFFE5-4D21-4A3A-8830-98F47A77FF7B}" type="slidenum">
              <a:rPr lang="en-US" smtClean="0"/>
              <a:t>36</a:t>
            </a:fld>
            <a:endParaRPr lang="en-US"/>
          </a:p>
        </p:txBody>
      </p:sp>
    </p:spTree>
    <p:extLst>
      <p:ext uri="{BB962C8B-B14F-4D97-AF65-F5344CB8AC3E}">
        <p14:creationId xmlns:p14="http://schemas.microsoft.com/office/powerpoint/2010/main" val="1599465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600"/>
              </a:spcBef>
              <a:spcAft>
                <a:spcPts val="0"/>
              </a:spcAft>
            </a:pPr>
            <a:r>
              <a:rPr lang="en-US" sz="1800" b="1" dirty="0">
                <a:solidFill>
                  <a:srgbClr val="000000"/>
                </a:solidFill>
                <a:effectLst/>
                <a:latin typeface="+mn-lt"/>
                <a:ea typeface="MS Mincho" panose="02020609040205080304" pitchFamily="49" charset="-128"/>
                <a:cs typeface="Times New Roman" panose="02020603050405020304" pitchFamily="18" charset="0"/>
              </a:rPr>
              <a:t>Feedback:</a:t>
            </a:r>
          </a:p>
          <a:p>
            <a:pPr marL="0" marR="0">
              <a:lnSpc>
                <a:spcPct val="150000"/>
              </a:lnSpc>
              <a:spcBef>
                <a:spcPts val="600"/>
              </a:spcBef>
              <a:spcAft>
                <a:spcPts val="0"/>
              </a:spcAft>
            </a:pPr>
            <a:r>
              <a:rPr lang="en-US" sz="1800" dirty="0">
                <a:solidFill>
                  <a:srgbClr val="000000"/>
                </a:solidFill>
                <a:effectLst/>
                <a:latin typeface="+mn-lt"/>
                <a:ea typeface="MS Mincho" panose="02020609040205080304" pitchFamily="49" charset="-128"/>
                <a:cs typeface="Times New Roman" panose="02020603050405020304" pitchFamily="18" charset="0"/>
              </a:rPr>
              <a:t>That’s correct. This example is most likely to cause an unhealthy power imbalance.</a:t>
            </a:r>
          </a:p>
          <a:p>
            <a:pPr marL="0" marR="0">
              <a:lnSpc>
                <a:spcPct val="150000"/>
              </a:lnSpc>
              <a:spcBef>
                <a:spcPts val="600"/>
              </a:spcBef>
              <a:spcAft>
                <a:spcPts val="0"/>
              </a:spcAft>
            </a:pPr>
            <a:endParaRPr lang="en-US" sz="1800" dirty="0">
              <a:solidFill>
                <a:srgbClr val="000000"/>
              </a:solidFill>
              <a:effectLst/>
              <a:latin typeface="+mn-lt"/>
              <a:ea typeface="MS Mincho" panose="02020609040205080304" pitchFamily="49" charset="-128"/>
              <a:cs typeface="Times New Roman" panose="02020603050405020304" pitchFamily="18" charset="0"/>
            </a:endParaRPr>
          </a:p>
          <a:p>
            <a:pPr marL="0" marR="0">
              <a:lnSpc>
                <a:spcPct val="150000"/>
              </a:lnSpc>
              <a:spcBef>
                <a:spcPts val="600"/>
              </a:spcBef>
              <a:spcAft>
                <a:spcPts val="0"/>
              </a:spcAft>
            </a:pPr>
            <a:r>
              <a:rPr lang="en-US" sz="1800" b="1" dirty="0">
                <a:solidFill>
                  <a:srgbClr val="000000"/>
                </a:solidFill>
                <a:effectLst/>
                <a:latin typeface="+mn-lt"/>
                <a:ea typeface="MS Mincho" panose="02020609040205080304" pitchFamily="49" charset="-128"/>
                <a:cs typeface="Times New Roman" panose="02020603050405020304" pitchFamily="18" charset="0"/>
              </a:rPr>
              <a:t>Facilitator Note:</a:t>
            </a:r>
          </a:p>
          <a:p>
            <a:pPr marL="0" marR="0">
              <a:lnSpc>
                <a:spcPct val="150000"/>
              </a:lnSpc>
              <a:spcBef>
                <a:spcPts val="600"/>
              </a:spcBef>
              <a:spcAft>
                <a:spcPts val="0"/>
              </a:spcAft>
            </a:pPr>
            <a:r>
              <a:rPr lang="en-US" sz="1800" b="0" dirty="0">
                <a:solidFill>
                  <a:srgbClr val="000000"/>
                </a:solidFill>
                <a:effectLst/>
                <a:latin typeface="+mn-lt"/>
                <a:ea typeface="MS Mincho" panose="02020609040205080304" pitchFamily="49" charset="-128"/>
                <a:cs typeface="Times New Roman" panose="02020603050405020304" pitchFamily="18" charset="0"/>
              </a:rPr>
              <a:t>Ask someone to share why that example was most likely to cause an unhealthy power imbalance.</a:t>
            </a:r>
          </a:p>
        </p:txBody>
      </p:sp>
      <p:sp>
        <p:nvSpPr>
          <p:cNvPr id="4" name="Slide Number Placeholder 3"/>
          <p:cNvSpPr>
            <a:spLocks noGrp="1"/>
          </p:cNvSpPr>
          <p:nvPr>
            <p:ph type="sldNum" sz="quarter" idx="5"/>
          </p:nvPr>
        </p:nvSpPr>
        <p:spPr/>
        <p:txBody>
          <a:bodyPr/>
          <a:lstStyle/>
          <a:p>
            <a:fld id="{BC4EFFE5-4D21-4A3A-8830-98F47A77FF7B}" type="slidenum">
              <a:rPr lang="en-US" smtClean="0"/>
              <a:t>37</a:t>
            </a:fld>
            <a:endParaRPr lang="en-US"/>
          </a:p>
        </p:txBody>
      </p:sp>
    </p:spTree>
    <p:extLst>
      <p:ext uri="{BB962C8B-B14F-4D97-AF65-F5344CB8AC3E}">
        <p14:creationId xmlns:p14="http://schemas.microsoft.com/office/powerpoint/2010/main" val="348424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600"/>
              </a:spcBef>
              <a:spcAft>
                <a:spcPts val="0"/>
              </a:spcAft>
            </a:pPr>
            <a:r>
              <a:rPr lang="en-US" sz="1800" b="1" dirty="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Multiple Levels of Power</a:t>
            </a:r>
            <a:endParaRPr lang="en-US" sz="1800" dirty="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0"/>
              </a:spcAft>
              <a:buClrTx/>
              <a:buSzTx/>
              <a:buFontTx/>
              <a:buNone/>
              <a:tabLst/>
              <a:defRPr/>
            </a:pPr>
            <a:r>
              <a:rPr lang="en-US" sz="1800" dirty="0">
                <a:solidFill>
                  <a:srgbClr val="000000"/>
                </a:solidFill>
                <a:latin typeface="Calibri" panose="020F0502020204030204" pitchFamily="34" charset="0"/>
              </a:rPr>
              <a:t>Just like with dual relationships, in a church community there is likely going to be a mix of multiple power levels in certain situations. Let’s look at a few examples on the next slides.</a:t>
            </a:r>
            <a:endParaRPr lang="en-US" sz="1800" dirty="0">
              <a:solidFill>
                <a:prstClr val="black"/>
              </a:solidFill>
              <a:latin typeface="Microsoft Sans Serif" panose="020B0604020202020204" pitchFamily="34" charset="0"/>
            </a:endParaRPr>
          </a:p>
          <a:p>
            <a:pPr marL="0" marR="0">
              <a:lnSpc>
                <a:spcPct val="150000"/>
              </a:lnSpc>
              <a:spcBef>
                <a:spcPts val="600"/>
              </a:spcBef>
              <a:spcAft>
                <a:spcPts val="0"/>
              </a:spcAft>
            </a:pPr>
            <a:endParaRPr lang="en-US" sz="1800" dirty="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endParaRPr>
          </a:p>
          <a:p>
            <a:pPr marL="0" marR="0">
              <a:lnSpc>
                <a:spcPct val="150000"/>
              </a:lnSpc>
              <a:spcBef>
                <a:spcPts val="600"/>
              </a:spcBef>
              <a:spcAft>
                <a:spcPts val="0"/>
              </a:spcAft>
            </a:pPr>
            <a:r>
              <a:rPr lang="en-US" sz="1800" b="1" dirty="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Facilitator Note:</a:t>
            </a:r>
          </a:p>
          <a:p>
            <a:pPr marL="0" marR="0" lvl="0" indent="0" algn="l" defTabSz="914400" rtl="0" eaLnBrk="1" fontAlgn="auto" latinLnBrk="0" hangingPunct="1">
              <a:lnSpc>
                <a:spcPct val="150000"/>
              </a:lnSpc>
              <a:spcBef>
                <a:spcPts val="600"/>
              </a:spcBef>
              <a:spcAft>
                <a:spcPts val="0"/>
              </a:spcAft>
              <a:buClrTx/>
              <a:buSzTx/>
              <a:buFontTx/>
              <a:buNone/>
              <a:tabLst/>
              <a:defRPr/>
            </a:pPr>
            <a:r>
              <a:rPr lang="en-US" sz="1800" dirty="0">
                <a:solidFill>
                  <a:srgbClr val="000000"/>
                </a:solidFill>
                <a:latin typeface="Calibri" panose="020F0502020204030204" pitchFamily="34" charset="0"/>
              </a:rPr>
              <a:t>Ensure learners are in their groups before proceeding.</a:t>
            </a:r>
            <a:endParaRPr lang="en-US" sz="1800" dirty="0">
              <a:solidFill>
                <a:prstClr val="black"/>
              </a:solidFill>
              <a:latin typeface="Microsoft Sans Serif" panose="020B0604020202020204" pitchFamily="34" charset="0"/>
            </a:endParaRPr>
          </a:p>
          <a:p>
            <a:pPr marL="0" marR="0">
              <a:lnSpc>
                <a:spcPct val="150000"/>
              </a:lnSpc>
              <a:spcBef>
                <a:spcPts val="600"/>
              </a:spcBef>
              <a:spcAft>
                <a:spcPts val="0"/>
              </a:spcAft>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38</a:t>
            </a:fld>
            <a:endParaRPr lang="en-US"/>
          </a:p>
        </p:txBody>
      </p:sp>
    </p:spTree>
    <p:extLst>
      <p:ext uri="{BB962C8B-B14F-4D97-AF65-F5344CB8AC3E}">
        <p14:creationId xmlns:p14="http://schemas.microsoft.com/office/powerpoint/2010/main" val="3946659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Multiple Levels of Power Example #1</a:t>
            </a: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rPr>
              <a:t>A youth minister notices one of the youth members has been bullying several of the others in the group. She decides to bring it up to church leadership and the child’s parents. The youth minister thinks by reporting to church leadership the problem will be quickly resolved. However, the parents are prominent community members and church contributors that want the problem to “go away.” Do you see conflicting levels of power in this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r>
              <a:rPr lang="en-US" b="1" dirty="0">
                <a:latin typeface="+mn-lt"/>
              </a:rPr>
              <a:t>Facilitator Note:</a:t>
            </a:r>
          </a:p>
          <a:p>
            <a:r>
              <a:rPr lang="en-US" sz="1200" dirty="0">
                <a:latin typeface="+mn-lt"/>
              </a:rPr>
              <a:t>Give the groups five minutes to brainstorm an answer </a:t>
            </a:r>
            <a:r>
              <a:rPr lang="en-US" sz="1200" b="1" u="sng" dirty="0">
                <a:latin typeface="+mn-lt"/>
              </a:rPr>
              <a:t>and</a:t>
            </a:r>
            <a:r>
              <a:rPr lang="en-US" sz="1200" b="0" u="none" dirty="0">
                <a:latin typeface="+mn-lt"/>
              </a:rPr>
              <a:t> select a group representative to explain the group’s answer to the rest of the class. Be sure to set a timer.</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latin typeface="+mn-lt"/>
              </a:rPr>
              <a:t>When the timer goes off, ask the representative from each group to share out their answer.</a:t>
            </a:r>
          </a:p>
          <a:p>
            <a:endParaRPr lang="en-US" dirty="0">
              <a:latin typeface="+mn-lt"/>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39</a:t>
            </a:fld>
            <a:endParaRPr lang="en-US"/>
          </a:p>
        </p:txBody>
      </p:sp>
    </p:spTree>
    <p:extLst>
      <p:ext uri="{BB962C8B-B14F-4D97-AF65-F5344CB8AC3E}">
        <p14:creationId xmlns:p14="http://schemas.microsoft.com/office/powerpoint/2010/main" val="3345364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mn-lt"/>
              </a:rPr>
              <a:t>Power is present in all relationships. It can’t be eliminated, but it is important to recognize the presence of power. It’s also important to remember that power is not a negative thing and can actually be used for good. All of us here today have some level of power in our communities. What matters most is how we use that power.</a:t>
            </a:r>
            <a:endParaRPr lang="en-US" sz="1800" dirty="0">
              <a:solidFill>
                <a:prstClr val="black"/>
              </a:solidFill>
              <a:latin typeface="+mn-lt"/>
            </a:endParaRPr>
          </a:p>
          <a:p>
            <a:pPr marL="0" marR="0">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4</a:t>
            </a:fld>
            <a:endParaRPr lang="en-US"/>
          </a:p>
        </p:txBody>
      </p:sp>
    </p:spTree>
    <p:extLst>
      <p:ext uri="{BB962C8B-B14F-4D97-AF65-F5344CB8AC3E}">
        <p14:creationId xmlns:p14="http://schemas.microsoft.com/office/powerpoint/2010/main" val="1560836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mn-lt"/>
                <a:ea typeface="MS Mincho" panose="02020609040205080304" pitchFamily="49" charset="-128"/>
                <a:cs typeface="Times New Roman" panose="02020603050405020304" pitchFamily="18" charset="0"/>
              </a:rPr>
              <a:t>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rPr>
              <a:t>In this example, the minister had hoped that church leadership would have used their power for good to help resolve the issue, while the family of the child is trying to abuse their power by requesting the matter to disappear. </a:t>
            </a:r>
            <a:endParaRPr lang="en-US" sz="1800" dirty="0">
              <a:solidFill>
                <a:prstClr val="black"/>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mn-lt"/>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mn-lt"/>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mn-lt"/>
                <a:ea typeface="MS Mincho" panose="02020609040205080304" pitchFamily="49" charset="-128"/>
                <a:cs typeface="Times New Roman" panose="02020603050405020304" pitchFamily="18" charset="0"/>
              </a:rPr>
              <a:t>Facilitator Note:</a:t>
            </a:r>
          </a:p>
          <a:p>
            <a:r>
              <a:rPr lang="en-US" sz="1800" dirty="0">
                <a:latin typeface="+mn-lt"/>
              </a:rPr>
              <a:t>Help participants to draw parallels between the answers they provided and the example answers. </a:t>
            </a:r>
            <a:endParaRPr lang="en-US" sz="1800" dirty="0">
              <a:solidFill>
                <a:srgbClr val="000000"/>
              </a:solidFill>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40</a:t>
            </a:fld>
            <a:endParaRPr lang="en-US"/>
          </a:p>
        </p:txBody>
      </p:sp>
    </p:spTree>
    <p:extLst>
      <p:ext uri="{BB962C8B-B14F-4D97-AF65-F5344CB8AC3E}">
        <p14:creationId xmlns:p14="http://schemas.microsoft.com/office/powerpoint/2010/main" val="3118157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40"/>
              </a:spcAft>
            </a:pPr>
            <a:r>
              <a:rPr lang="en-US" sz="1800" b="1" dirty="0">
                <a:solidFill>
                  <a:srgbClr val="000000"/>
                </a:solidFill>
                <a:effectLst/>
                <a:latin typeface="+mn-lt"/>
                <a:ea typeface="MS Mincho" panose="02020609040205080304" pitchFamily="49" charset="-128"/>
                <a:cs typeface="Times New Roman" panose="02020603050405020304" pitchFamily="18" charset="0"/>
              </a:rPr>
              <a:t>Multiple Levels of Power Example #2</a:t>
            </a:r>
            <a:endParaRPr lang="en-US" sz="1800" dirty="0">
              <a:solidFill>
                <a:srgbClr val="000000"/>
              </a:solidFill>
              <a:effectLst/>
              <a:latin typeface="+mn-lt"/>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5000"/>
              </a:lnSpc>
              <a:spcBef>
                <a:spcPts val="600"/>
              </a:spcBef>
              <a:spcAft>
                <a:spcPts val="40"/>
              </a:spcAft>
              <a:buClrTx/>
              <a:buSzTx/>
              <a:buFontTx/>
              <a:buNone/>
              <a:tabLst/>
              <a:defRPr/>
            </a:pPr>
            <a:r>
              <a:rPr lang="en-US" sz="1800" dirty="0">
                <a:solidFill>
                  <a:srgbClr val="000000"/>
                </a:solidFill>
                <a:latin typeface="+mn-lt"/>
              </a:rPr>
              <a:t>A young female rector is in charge of ministering to a community with a large population of retired members. Can you determine the power factors in this situation? </a:t>
            </a:r>
          </a:p>
          <a:p>
            <a:pPr marL="0" marR="0" lvl="0" indent="0" algn="l" defTabSz="914400" rtl="0" eaLnBrk="1" fontAlgn="auto" latinLnBrk="0" hangingPunct="1">
              <a:lnSpc>
                <a:spcPct val="105000"/>
              </a:lnSpc>
              <a:spcBef>
                <a:spcPts val="600"/>
              </a:spcBef>
              <a:spcAft>
                <a:spcPts val="40"/>
              </a:spcAft>
              <a:buClrTx/>
              <a:buSzTx/>
              <a:buFontTx/>
              <a:buNone/>
              <a:tabLst/>
              <a:defRPr/>
            </a:pPr>
            <a:endParaRPr lang="en-US" sz="1800" dirty="0">
              <a:solidFill>
                <a:srgbClr val="000000"/>
              </a:solidFill>
              <a:effectLst/>
              <a:latin typeface="+mn-lt"/>
              <a:ea typeface="MS Mincho" panose="02020609040205080304" pitchFamily="49" charset="-128"/>
              <a:cs typeface="Times New Roman" panose="02020603050405020304" pitchFamily="18" charset="0"/>
            </a:endParaRPr>
          </a:p>
          <a:p>
            <a:pPr marL="0" marR="0">
              <a:lnSpc>
                <a:spcPct val="105000"/>
              </a:lnSpc>
              <a:spcBef>
                <a:spcPts val="600"/>
              </a:spcBef>
              <a:spcAft>
                <a:spcPts val="40"/>
              </a:spcAft>
            </a:pPr>
            <a:r>
              <a:rPr lang="en-US" sz="1800" b="1" dirty="0">
                <a:solidFill>
                  <a:srgbClr val="000000"/>
                </a:solidFill>
                <a:effectLst/>
                <a:latin typeface="+mn-lt"/>
                <a:ea typeface="MS Mincho" panose="02020609040205080304" pitchFamily="49" charset="-128"/>
                <a:cs typeface="Times New Roman" panose="02020603050405020304" pitchFamily="18" charset="0"/>
              </a:rPr>
              <a:t>Facilitator Notes:</a:t>
            </a:r>
          </a:p>
          <a:p>
            <a:r>
              <a:rPr lang="en-US" sz="1800" dirty="0">
                <a:latin typeface="+mn-lt"/>
              </a:rPr>
              <a:t>Give the groups five minutes to brainstorm an answer </a:t>
            </a:r>
            <a:r>
              <a:rPr lang="en-US" sz="1800" b="1" u="sng" dirty="0">
                <a:latin typeface="+mn-lt"/>
              </a:rPr>
              <a:t>and</a:t>
            </a:r>
            <a:r>
              <a:rPr lang="en-US" sz="1800" b="0" u="none" dirty="0">
                <a:latin typeface="+mn-lt"/>
              </a:rPr>
              <a:t> select a group representative to explain the group’s answer to the rest of the class. Be sure to set a timer.</a:t>
            </a:r>
            <a:endParaRPr lang="en-US" sz="1800" dirty="0">
              <a:latin typeface="+mn-lt"/>
            </a:endParaRPr>
          </a:p>
          <a:p>
            <a:endParaRPr lang="en-US" sz="18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u="none" dirty="0">
                <a:latin typeface="+mn-lt"/>
              </a:rPr>
              <a:t>When the timer goes off, ask the representative from each group to share out their answer.</a:t>
            </a:r>
          </a:p>
        </p:txBody>
      </p:sp>
      <p:sp>
        <p:nvSpPr>
          <p:cNvPr id="4" name="Slide Number Placeholder 3"/>
          <p:cNvSpPr>
            <a:spLocks noGrp="1"/>
          </p:cNvSpPr>
          <p:nvPr>
            <p:ph type="sldNum" sz="quarter" idx="5"/>
          </p:nvPr>
        </p:nvSpPr>
        <p:spPr/>
        <p:txBody>
          <a:bodyPr/>
          <a:lstStyle/>
          <a:p>
            <a:fld id="{BC4EFFE5-4D21-4A3A-8830-98F47A77FF7B}" type="slidenum">
              <a:rPr lang="en-US" smtClean="0"/>
              <a:t>41</a:t>
            </a:fld>
            <a:endParaRPr lang="en-US"/>
          </a:p>
        </p:txBody>
      </p:sp>
    </p:spTree>
    <p:extLst>
      <p:ext uri="{BB962C8B-B14F-4D97-AF65-F5344CB8AC3E}">
        <p14:creationId xmlns:p14="http://schemas.microsoft.com/office/powerpoint/2010/main" val="1037948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600"/>
              </a:spcBef>
              <a:spcAft>
                <a:spcPts val="40"/>
              </a:spcAft>
              <a:buClrTx/>
              <a:buSzTx/>
              <a:buFontTx/>
              <a:buNone/>
              <a:tabLst/>
              <a:defRPr/>
            </a:pPr>
            <a:r>
              <a:rPr lang="en-US" sz="1800" dirty="0">
                <a:solidFill>
                  <a:srgbClr val="000000"/>
                </a:solidFill>
                <a:latin typeface="Calibri" panose="020F0502020204030204" pitchFamily="34" charset="0"/>
                <a:cs typeface="Calibri" panose="020F0502020204030204" pitchFamily="34" charset="0"/>
              </a:rPr>
              <a:t>The rector is in a position of power being a leader in the church. However, she has voiced that the community treats her like she is a child because age is another level of power in this scenario.  </a:t>
            </a:r>
            <a:endParaRPr lang="en-US" sz="1800" dirty="0">
              <a:solidFill>
                <a:prstClr val="black"/>
              </a:solidFill>
              <a:latin typeface="Calibri" panose="020F0502020204030204" pitchFamily="34" charset="0"/>
              <a:cs typeface="Calibri" panose="020F0502020204030204" pitchFamily="34" charset="0"/>
            </a:endParaRP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a:lnSpc>
                <a:spcPct val="105000"/>
              </a:lnSpc>
              <a:spcBef>
                <a:spcPts val="600"/>
              </a:spcBef>
              <a:spcAft>
                <a:spcPts val="40"/>
              </a:spcAft>
            </a:pPr>
            <a:r>
              <a:rPr lang="en-US" sz="1800" b="1"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Facilitator Notes:</a:t>
            </a:r>
          </a:p>
          <a:p>
            <a:r>
              <a:rPr lang="en-US" sz="1800" dirty="0">
                <a:latin typeface="+mn-lt"/>
              </a:rPr>
              <a:t>Help participants to draw parallels between the answers they provided and the example answers. Emphasize that there is no one right way to address these situations, but there are certainly wrong ways (ignoring it, for example). </a:t>
            </a:r>
          </a:p>
          <a:p>
            <a:pPr marL="0" marR="0">
              <a:lnSpc>
                <a:spcPct val="105000"/>
              </a:lnSpc>
              <a:spcBef>
                <a:spcPts val="600"/>
              </a:spcBef>
              <a:spcAft>
                <a:spcPts val="40"/>
              </a:spcAft>
            </a:pP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42</a:t>
            </a:fld>
            <a:endParaRPr lang="en-US"/>
          </a:p>
        </p:txBody>
      </p:sp>
    </p:spTree>
    <p:extLst>
      <p:ext uri="{BB962C8B-B14F-4D97-AF65-F5344CB8AC3E}">
        <p14:creationId xmlns:p14="http://schemas.microsoft.com/office/powerpoint/2010/main" val="912595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40"/>
              </a:spcAft>
            </a:pPr>
            <a:r>
              <a:rPr lang="en-US" sz="1800" b="1" dirty="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Lesson 4: Responding</a:t>
            </a: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r>
              <a:rPr lang="en-US" sz="1800" dirty="0">
                <a:solidFill>
                  <a:srgbClr val="464646"/>
                </a:solidFill>
                <a:latin typeface="Calibri" panose="020F0502020204030204" pitchFamily="34" charset="0"/>
              </a:rPr>
              <a:t>In this lesson, we’ll discuss how to </a:t>
            </a:r>
            <a:r>
              <a:rPr lang="en-US" sz="1800" dirty="0">
                <a:solidFill>
                  <a:srgbClr val="000000"/>
                </a:solidFill>
                <a:latin typeface="Lato" panose="020F0502020204030203" pitchFamily="34" charset="0"/>
              </a:rPr>
              <a:t>respond if someone is expressing their power in an unhealthy manner. </a:t>
            </a:r>
            <a:endParaRPr lang="en-US" sz="1800" dirty="0">
              <a:solidFill>
                <a:prstClr val="black"/>
              </a:solidFill>
              <a:latin typeface="Microsoft Sans Serif" panose="020B0604020202020204" pitchFamily="34" charset="0"/>
            </a:endParaRP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a:lnSpc>
                <a:spcPct val="105000"/>
              </a:lnSpc>
              <a:spcBef>
                <a:spcPts val="600"/>
              </a:spcBef>
              <a:spcAft>
                <a:spcPts val="40"/>
              </a:spcAft>
            </a:pPr>
            <a:r>
              <a:rPr lang="en-US" sz="1800" b="1"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Facilitator Note:</a:t>
            </a:r>
          </a:p>
          <a:p>
            <a:pPr marL="0" marR="0" lvl="0" indent="0" algn="l" defTabSz="914400" rtl="0" eaLnBrk="1" fontAlgn="auto" latinLnBrk="0" hangingPunct="1">
              <a:lnSpc>
                <a:spcPct val="105000"/>
              </a:lnSpc>
              <a:spcBef>
                <a:spcPts val="600"/>
              </a:spcBef>
              <a:spcAft>
                <a:spcPts val="4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N/A</a:t>
            </a:r>
            <a:endParaRPr lang="en-US" sz="18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C4EFFE5-4D21-4A3A-8830-98F47A77FF7B}" type="slidenum">
              <a:rPr lang="en-US" smtClean="0"/>
              <a:t>43</a:t>
            </a:fld>
            <a:endParaRPr lang="en-US"/>
          </a:p>
        </p:txBody>
      </p:sp>
    </p:spTree>
    <p:extLst>
      <p:ext uri="{BB962C8B-B14F-4D97-AF65-F5344CB8AC3E}">
        <p14:creationId xmlns:p14="http://schemas.microsoft.com/office/powerpoint/2010/main" val="2095277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Lato" panose="020F0502020204030203" pitchFamily="34" charset="0"/>
              </a:rPr>
              <a:t>Power &amp; Positivity</a:t>
            </a:r>
          </a:p>
          <a:p>
            <a:r>
              <a:rPr lang="en-US" sz="1800" dirty="0">
                <a:solidFill>
                  <a:srgbClr val="000000"/>
                </a:solidFill>
                <a:latin typeface="Lato" panose="020F0502020204030203" pitchFamily="34" charset="0"/>
              </a:rPr>
              <a:t>People in power positions often have more access to resources, a wider reach to the community, and more visibility. Though we should recognize power and imbalances to prevent things like bullying, abuse, or exploitation, it should be noted that power can often be used positively. </a:t>
            </a:r>
          </a:p>
          <a:p>
            <a:endParaRPr lang="en-US" sz="1800" dirty="0">
              <a:solidFill>
                <a:srgbClr val="000000"/>
              </a:solidFill>
              <a:latin typeface="Lato" panose="020F0502020204030203" pitchFamily="34" charset="0"/>
            </a:endParaRPr>
          </a:p>
          <a:p>
            <a:r>
              <a:rPr lang="en-US" sz="1800" b="1" dirty="0">
                <a:solidFill>
                  <a:srgbClr val="000000"/>
                </a:solidFill>
                <a:latin typeface="Lato" panose="020F0502020204030203" pitchFamily="34" charset="0"/>
              </a:rPr>
              <a:t>Facilitator Notes:</a:t>
            </a:r>
          </a:p>
          <a:p>
            <a:r>
              <a:rPr lang="en-US" sz="1800" dirty="0">
                <a:solidFill>
                  <a:prstClr val="black"/>
                </a:solidFill>
                <a:latin typeface="Microsoft Sans Serif" panose="020B060402020202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44</a:t>
            </a:fld>
            <a:endParaRPr lang="en-US"/>
          </a:p>
        </p:txBody>
      </p:sp>
    </p:spTree>
    <p:extLst>
      <p:ext uri="{BB962C8B-B14F-4D97-AF65-F5344CB8AC3E}">
        <p14:creationId xmlns:p14="http://schemas.microsoft.com/office/powerpoint/2010/main" val="2061705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Calibri" panose="020F0502020204030204" pitchFamily="34" charset="0"/>
              </a:rPr>
              <a:t>Video:</a:t>
            </a:r>
          </a:p>
          <a:p>
            <a:r>
              <a:rPr lang="en-US" sz="1800" dirty="0">
                <a:solidFill>
                  <a:srgbClr val="464646"/>
                </a:solidFill>
                <a:latin typeface="Calibri" panose="020F0502020204030204" pitchFamily="34" charset="0"/>
              </a:rPr>
              <a:t>Click the play button to play the video.</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4646"/>
                </a:solidFill>
                <a:latin typeface="Calibri" panose="020F0502020204030204" pitchFamily="34" charset="0"/>
              </a:rPr>
              <a:t>As you watch the video, listen to how Reverend </a:t>
            </a:r>
            <a:r>
              <a:rPr lang="en-US" sz="1800" dirty="0" err="1">
                <a:solidFill>
                  <a:srgbClr val="464646"/>
                </a:solidFill>
                <a:latin typeface="Calibri" panose="020F0502020204030204" pitchFamily="34" charset="0"/>
              </a:rPr>
              <a:t>Shaneequa</a:t>
            </a:r>
            <a:r>
              <a:rPr lang="en-US" sz="1800" dirty="0">
                <a:solidFill>
                  <a:srgbClr val="464646"/>
                </a:solidFill>
                <a:latin typeface="Calibri" panose="020F0502020204030204" pitchFamily="34" charset="0"/>
              </a:rPr>
              <a:t> uses her power in a relationship to respond to a problem.</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Direct link to video - https://player.vimeo.com/video/689790815?h=5a0c1b41e3&amp;amp;badge=0&amp;amp;autopause=0&amp;amp;player_id=0&amp;amp;app_id=58479</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After viewing the video, ask: “How could you apply this example in your community?”. </a:t>
            </a:r>
          </a:p>
        </p:txBody>
      </p:sp>
      <p:sp>
        <p:nvSpPr>
          <p:cNvPr id="4" name="Slide Number Placeholder 3"/>
          <p:cNvSpPr>
            <a:spLocks noGrp="1"/>
          </p:cNvSpPr>
          <p:nvPr>
            <p:ph type="sldNum" sz="quarter" idx="5"/>
          </p:nvPr>
        </p:nvSpPr>
        <p:spPr/>
        <p:txBody>
          <a:bodyPr/>
          <a:lstStyle/>
          <a:p>
            <a:fld id="{BC4EFFE5-4D21-4A3A-8830-98F47A77FF7B}" type="slidenum">
              <a:rPr lang="en-US" smtClean="0"/>
              <a:t>45</a:t>
            </a:fld>
            <a:endParaRPr lang="en-US"/>
          </a:p>
        </p:txBody>
      </p:sp>
    </p:spTree>
    <p:extLst>
      <p:ext uri="{BB962C8B-B14F-4D97-AF65-F5344CB8AC3E}">
        <p14:creationId xmlns:p14="http://schemas.microsoft.com/office/powerpoint/2010/main" val="1179401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Open Sans" panose="020B0606030504020204" pitchFamily="34" charset="0"/>
                <a:ea typeface="MS Mincho" panose="02020609040205080304" pitchFamily="49" charset="-128"/>
              </a:rPr>
              <a:t>Responding to Unhealthy Expressions of Power:</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If power is abused, it can be difficult as the less powerful member of the relationship, or as a witness to a misuse of power, to stand up to it or say something.</a:t>
            </a:r>
            <a:endParaRPr lang="en-US" sz="1800" dirty="0">
              <a:solidFill>
                <a:prstClr val="black"/>
              </a:solidFill>
              <a:latin typeface="Microsoft Sans Serif" panose="020B0604020202020204" pitchFamily="34" charset="0"/>
            </a:endParaRPr>
          </a:p>
          <a:p>
            <a:endParaRPr lang="en-US" sz="1800" dirty="0">
              <a:solidFill>
                <a:srgbClr val="000000"/>
              </a:solidFill>
              <a:effectLst/>
              <a:latin typeface="Open Sans" panose="020B0606030504020204" pitchFamily="34" charset="0"/>
              <a:ea typeface="MS Mincho" panose="02020609040205080304" pitchFamily="49" charset="-128"/>
            </a:endParaRPr>
          </a:p>
          <a:p>
            <a:r>
              <a:rPr lang="en-US" sz="1800" b="1" dirty="0">
                <a:solidFill>
                  <a:srgbClr val="000000"/>
                </a:solidFill>
                <a:effectLst/>
                <a:latin typeface="Open Sans" panose="020B0606030504020204" pitchFamily="34" charset="0"/>
                <a:ea typeface="MS Mincho" panose="02020609040205080304" pitchFamily="49" charset="-128"/>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N/A</a:t>
            </a:r>
          </a:p>
          <a:p>
            <a:endParaRPr lang="en-US" dirty="0"/>
          </a:p>
        </p:txBody>
      </p:sp>
      <p:sp>
        <p:nvSpPr>
          <p:cNvPr id="4" name="Slide Number Placeholder 3"/>
          <p:cNvSpPr>
            <a:spLocks noGrp="1"/>
          </p:cNvSpPr>
          <p:nvPr>
            <p:ph type="sldNum" sz="quarter" idx="5"/>
          </p:nvPr>
        </p:nvSpPr>
        <p:spPr/>
        <p:txBody>
          <a:bodyPr/>
          <a:lstStyle/>
          <a:p>
            <a:fld id="{BC4EFFE5-4D21-4A3A-8830-98F47A77FF7B}" type="slidenum">
              <a:rPr lang="en-US" smtClean="0"/>
              <a:t>46</a:t>
            </a:fld>
            <a:endParaRPr lang="en-US"/>
          </a:p>
        </p:txBody>
      </p:sp>
    </p:spTree>
    <p:extLst>
      <p:ext uri="{BB962C8B-B14F-4D97-AF65-F5344CB8AC3E}">
        <p14:creationId xmlns:p14="http://schemas.microsoft.com/office/powerpoint/2010/main" val="2254681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effectLst/>
                <a:latin typeface="Open Sans" panose="020B0606030504020204" pitchFamily="34" charset="0"/>
                <a:ea typeface="MS Mincho" panose="02020609040205080304" pitchFamily="49" charset="-128"/>
              </a:rPr>
              <a:t>How to Respond:</a:t>
            </a:r>
            <a:endParaRPr lang="en-US" sz="12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If you have witnessed or been involved in a situation where there was a misuse of power, what should you do? </a:t>
            </a:r>
            <a:endParaRPr lang="en-US" sz="1800" dirty="0">
              <a:solidFill>
                <a:prstClr val="black"/>
              </a:solidFill>
              <a:latin typeface="Microsoft Sans Serif" panose="020B0604020202020204" pitchFamily="34" charset="0"/>
            </a:endParaRPr>
          </a:p>
          <a:p>
            <a:endParaRPr lang="en-US" sz="1200" dirty="0">
              <a:solidFill>
                <a:srgbClr val="000000"/>
              </a:solidFill>
              <a:effectLst/>
              <a:latin typeface="Open Sans" panose="020B0606030504020204" pitchFamily="34" charset="0"/>
              <a:ea typeface="MS Mincho" panose="02020609040205080304" pitchFamily="49" charset="-128"/>
            </a:endParaRPr>
          </a:p>
          <a:p>
            <a:r>
              <a:rPr lang="en-US" sz="1200" b="1" dirty="0">
                <a:solidFill>
                  <a:srgbClr val="000000"/>
                </a:solidFill>
                <a:effectLst/>
                <a:latin typeface="Open Sans" panose="020B0606030504020204" pitchFamily="34" charset="0"/>
                <a:ea typeface="MS Mincho" panose="02020609040205080304" pitchFamily="49" charset="-128"/>
              </a:rPr>
              <a:t>Facilitator Notes:</a:t>
            </a:r>
          </a:p>
          <a:p>
            <a:r>
              <a:rPr lang="en-US" sz="1200" b="0" dirty="0">
                <a:solidFill>
                  <a:srgbClr val="000000"/>
                </a:solidFill>
                <a:effectLst/>
                <a:latin typeface="Open Sans" panose="020B0606030504020204" pitchFamily="34" charset="0"/>
                <a:ea typeface="MS Mincho" panose="02020609040205080304" pitchFamily="49" charset="-128"/>
              </a:rPr>
              <a:t>Have participants share out their answers with the full group.</a:t>
            </a:r>
          </a:p>
          <a:p>
            <a:endParaRPr lang="en-US" dirty="0"/>
          </a:p>
        </p:txBody>
      </p:sp>
      <p:sp>
        <p:nvSpPr>
          <p:cNvPr id="4" name="Slide Number Placeholder 3"/>
          <p:cNvSpPr>
            <a:spLocks noGrp="1"/>
          </p:cNvSpPr>
          <p:nvPr>
            <p:ph type="sldNum" sz="quarter" idx="5"/>
          </p:nvPr>
        </p:nvSpPr>
        <p:spPr/>
        <p:txBody>
          <a:bodyPr/>
          <a:lstStyle/>
          <a:p>
            <a:fld id="{BC4EFFE5-4D21-4A3A-8830-98F47A77FF7B}" type="slidenum">
              <a:rPr lang="en-US" smtClean="0"/>
              <a:t>47</a:t>
            </a:fld>
            <a:endParaRPr lang="en-US"/>
          </a:p>
        </p:txBody>
      </p:sp>
    </p:spTree>
    <p:extLst>
      <p:ext uri="{BB962C8B-B14F-4D97-AF65-F5344CB8AC3E}">
        <p14:creationId xmlns:p14="http://schemas.microsoft.com/office/powerpoint/2010/main" val="1609646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solidFill>
                  <a:srgbClr val="000000"/>
                </a:solidFill>
                <a:effectLst/>
                <a:latin typeface="Open Sans" panose="020B0606030504020204" pitchFamily="34" charset="0"/>
                <a:ea typeface="MS Mincho" panose="02020609040205080304" pitchFamily="49" charset="-128"/>
              </a:rPr>
              <a:t>How to Respond – Option 1: Respond Directly</a:t>
            </a:r>
            <a:endParaRPr lang="en-US" sz="10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If appropriate, say something to the person directly. Sometimes it takes just sharing your concerns verbally with the person to help them recognize their power or how they have abused it. Speaking to them directly may help them develop a stronger awareness of their position. </a:t>
            </a:r>
            <a:endParaRPr lang="en-US" sz="1800" dirty="0">
              <a:solidFill>
                <a:prstClr val="black"/>
              </a:solidFill>
              <a:latin typeface="Microsoft Sans Serif" panose="020B0604020202020204" pitchFamily="34" charset="0"/>
            </a:endParaRPr>
          </a:p>
          <a:p>
            <a:endParaRPr lang="en-US" sz="1000" dirty="0">
              <a:solidFill>
                <a:srgbClr val="000000"/>
              </a:solidFill>
              <a:effectLst/>
              <a:latin typeface="Open Sans" panose="020B0606030504020204" pitchFamily="34" charset="0"/>
              <a:ea typeface="MS Mincho" panose="02020609040205080304" pitchFamily="49" charset="-128"/>
            </a:endParaRPr>
          </a:p>
          <a:p>
            <a:r>
              <a:rPr lang="en-US" sz="1000" b="1" dirty="0">
                <a:solidFill>
                  <a:srgbClr val="000000"/>
                </a:solidFill>
                <a:effectLst/>
                <a:latin typeface="Open Sans" panose="020B0606030504020204" pitchFamily="34" charset="0"/>
                <a:ea typeface="MS Mincho" panose="02020609040205080304" pitchFamily="49" charset="-128"/>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rPr>
              <a:t>Ask participants: “When would this be a good option to choose?”.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rPr>
              <a:t>Answers may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Calibri" panose="020F0502020204030204" pitchFamily="34" charset="0"/>
              </a:rPr>
              <a:t>When you are in a position of power (or equal power) with the person who is misusing their power.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Calibri" panose="020F0502020204030204" pitchFamily="34" charset="0"/>
              </a:rPr>
              <a:t>When you feel comfortable doing 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Calibri" panose="020F0502020204030204" pitchFamily="34" charset="0"/>
              </a:rPr>
              <a:t>When the person who is misusing their power is open to feedback.</a:t>
            </a:r>
            <a:endParaRPr lang="en-US" sz="1200" dirty="0">
              <a:solidFill>
                <a:prstClr val="black"/>
              </a:solidFill>
              <a:latin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alibri" panose="020F0502020204030204" pitchFamily="34" charset="0"/>
            </a:endParaRPr>
          </a:p>
          <a:p>
            <a:endParaRPr lang="en-US" sz="1000" b="0" dirty="0">
              <a:solidFill>
                <a:srgbClr val="000000"/>
              </a:solidFill>
              <a:effectLst/>
              <a:latin typeface="Open Sans" panose="020B0606030504020204" pitchFamily="34" charset="0"/>
              <a:ea typeface="MS Mincho" panose="02020609040205080304" pitchFamily="49" charset="-128"/>
            </a:endParaRPr>
          </a:p>
          <a:p>
            <a:endParaRPr lang="en-US" dirty="0"/>
          </a:p>
        </p:txBody>
      </p:sp>
      <p:sp>
        <p:nvSpPr>
          <p:cNvPr id="4" name="Slide Number Placeholder 3"/>
          <p:cNvSpPr>
            <a:spLocks noGrp="1"/>
          </p:cNvSpPr>
          <p:nvPr>
            <p:ph type="sldNum" sz="quarter" idx="5"/>
          </p:nvPr>
        </p:nvSpPr>
        <p:spPr/>
        <p:txBody>
          <a:bodyPr/>
          <a:lstStyle/>
          <a:p>
            <a:fld id="{BC4EFFE5-4D21-4A3A-8830-98F47A77FF7B}" type="slidenum">
              <a:rPr lang="en-US" smtClean="0"/>
              <a:t>48</a:t>
            </a:fld>
            <a:endParaRPr lang="en-US"/>
          </a:p>
        </p:txBody>
      </p:sp>
    </p:spTree>
    <p:extLst>
      <p:ext uri="{BB962C8B-B14F-4D97-AF65-F5344CB8AC3E}">
        <p14:creationId xmlns:p14="http://schemas.microsoft.com/office/powerpoint/2010/main" val="2209629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solidFill>
                  <a:srgbClr val="000000"/>
                </a:solidFill>
                <a:effectLst/>
                <a:latin typeface="Open Sans" panose="020B0606030504020204" pitchFamily="34" charset="0"/>
                <a:ea typeface="MS Mincho" panose="02020609040205080304" pitchFamily="49" charset="-128"/>
              </a:rPr>
              <a:t>How to Respond – Option 2: Contact Leadership</a:t>
            </a:r>
            <a:endParaRPr lang="en-US" sz="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If you feel the situation should be reported or handled by a person with more authority, or if you are concerned about your safety, take it to an individual in a leadership role within the church. If you’re unsure of who to go to, reach out to a trusted individual in your church community for support or assistance. </a:t>
            </a:r>
            <a:endParaRPr lang="en-US" sz="1800" dirty="0">
              <a:solidFill>
                <a:prstClr val="black"/>
              </a:solidFill>
              <a:latin typeface="Microsoft Sans Serif" panose="020B0604020202020204" pitchFamily="34" charset="0"/>
            </a:endParaRPr>
          </a:p>
          <a:p>
            <a:endParaRPr lang="en-US" sz="800" dirty="0">
              <a:solidFill>
                <a:srgbClr val="000000"/>
              </a:solidFill>
              <a:effectLst/>
              <a:latin typeface="Open Sans" panose="020B0606030504020204" pitchFamily="34" charset="0"/>
              <a:ea typeface="MS Mincho" panose="02020609040205080304" pitchFamily="49" charset="-128"/>
            </a:endParaRPr>
          </a:p>
          <a:p>
            <a:r>
              <a:rPr lang="en-US" sz="800" b="1" dirty="0">
                <a:solidFill>
                  <a:srgbClr val="000000"/>
                </a:solidFill>
                <a:effectLst/>
                <a:latin typeface="Open Sans" panose="020B0606030504020204" pitchFamily="34" charset="0"/>
                <a:ea typeface="MS Mincho" panose="02020609040205080304" pitchFamily="49" charset="-128"/>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Calibri" panose="020F0502020204030204" pitchFamily="34" charset="0"/>
              </a:rPr>
              <a:t>Ask participants: “When would this be a good option to choose?”.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Calibri" panose="020F0502020204030204" pitchFamily="34" charset="0"/>
              </a:rPr>
              <a:t>Answers may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000000"/>
                </a:solidFill>
                <a:latin typeface="Calibri" panose="020F0502020204030204" pitchFamily="34" charset="0"/>
              </a:rPr>
              <a:t>When the misuse of power is significant or otherwise serious.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000000"/>
                </a:solidFill>
                <a:latin typeface="Calibri" panose="020F0502020204030204" pitchFamily="34" charset="0"/>
              </a:rPr>
              <a:t>When the person misusing their power is unapproachable in some way (perhaps because of your power dynamic with the individual).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000000"/>
                </a:solidFill>
                <a:latin typeface="Calibri" panose="020F0502020204030204" pitchFamily="34" charset="0"/>
              </a:rPr>
              <a:t>When you already have gone directly to the person and the interaction did not go well or the behavior hasn’t changed.</a:t>
            </a:r>
            <a:endParaRPr lang="en-US" sz="1000" dirty="0">
              <a:solidFill>
                <a:prstClr val="black"/>
              </a:solidFill>
              <a:latin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rgbClr val="000000"/>
              </a:solidFill>
              <a:latin typeface="Calibri" panose="020F0502020204030204" pitchFamily="34" charset="0"/>
            </a:endParaRPr>
          </a:p>
          <a:p>
            <a:endParaRPr lang="en-US" sz="800" b="0" dirty="0">
              <a:solidFill>
                <a:srgbClr val="000000"/>
              </a:solidFill>
              <a:effectLst/>
              <a:latin typeface="Open Sans" panose="020B0606030504020204" pitchFamily="34" charset="0"/>
              <a:ea typeface="MS Mincho" panose="02020609040205080304" pitchFamily="49" charset="-128"/>
            </a:endParaRPr>
          </a:p>
          <a:p>
            <a:endParaRPr lang="en-US" sz="1000" dirty="0"/>
          </a:p>
        </p:txBody>
      </p:sp>
      <p:sp>
        <p:nvSpPr>
          <p:cNvPr id="4" name="Slide Number Placeholder 3"/>
          <p:cNvSpPr>
            <a:spLocks noGrp="1"/>
          </p:cNvSpPr>
          <p:nvPr>
            <p:ph type="sldNum" sz="quarter" idx="5"/>
          </p:nvPr>
        </p:nvSpPr>
        <p:spPr/>
        <p:txBody>
          <a:bodyPr/>
          <a:lstStyle/>
          <a:p>
            <a:fld id="{BC4EFFE5-4D21-4A3A-8830-98F47A77FF7B}" type="slidenum">
              <a:rPr lang="en-US" smtClean="0"/>
              <a:t>49</a:t>
            </a:fld>
            <a:endParaRPr lang="en-US"/>
          </a:p>
        </p:txBody>
      </p:sp>
    </p:spTree>
    <p:extLst>
      <p:ext uri="{BB962C8B-B14F-4D97-AF65-F5344CB8AC3E}">
        <p14:creationId xmlns:p14="http://schemas.microsoft.com/office/powerpoint/2010/main" val="70853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mn-lt"/>
              </a:rPr>
              <a:t>Power:</a:t>
            </a:r>
          </a:p>
          <a:p>
            <a:r>
              <a:rPr lang="en-US" sz="1800" dirty="0">
                <a:solidFill>
                  <a:srgbClr val="000000"/>
                </a:solidFill>
                <a:latin typeface="+mn-lt"/>
              </a:rPr>
              <a:t>Unfortunately, when abused, power can also lead to bullying, physical or sexual abuse, and exploitation. There are many variations and avenues for power. </a:t>
            </a:r>
            <a:endParaRPr lang="en-US" sz="1800" dirty="0">
              <a:solidFill>
                <a:prstClr val="black"/>
              </a:solidFill>
              <a:latin typeface="+mn-lt"/>
            </a:endParaRPr>
          </a:p>
          <a:p>
            <a:pPr marL="0" marR="0">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5</a:t>
            </a:fld>
            <a:endParaRPr lang="en-US"/>
          </a:p>
        </p:txBody>
      </p:sp>
    </p:spTree>
    <p:extLst>
      <p:ext uri="{BB962C8B-B14F-4D97-AF65-F5344CB8AC3E}">
        <p14:creationId xmlns:p14="http://schemas.microsoft.com/office/powerpoint/2010/main" val="2397649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effectLst/>
                <a:latin typeface="Open Sans" panose="020B0606030504020204" pitchFamily="34" charset="0"/>
                <a:ea typeface="MS Mincho" panose="02020609040205080304" pitchFamily="49" charset="-128"/>
              </a:rPr>
              <a:t>Scenario Practice:</a:t>
            </a:r>
            <a:endParaRPr lang="en-US" sz="12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Why is it important to report an abuse of power? </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MS Mincho" panose="02020609040205080304" pitchFamily="49" charset="-128"/>
              </a:rPr>
              <a:t>The person in power could have a history of abusing their power.</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MS Mincho" panose="02020609040205080304" pitchFamily="49" charset="-128"/>
              </a:rPr>
              <a:t>The person in power could be abusing or exploiting others as well.</a:t>
            </a:r>
          </a:p>
          <a:p>
            <a:endParaRPr lang="en-US" sz="1200" dirty="0">
              <a:solidFill>
                <a:srgbClr val="000000"/>
              </a:solidFill>
              <a:effectLst/>
              <a:latin typeface="Open Sans" panose="020B0606030504020204" pitchFamily="34" charset="0"/>
              <a:ea typeface="MS Mincho" panose="02020609040205080304" pitchFamily="49" charset="-128"/>
            </a:endParaRPr>
          </a:p>
          <a:p>
            <a:r>
              <a:rPr lang="en-US" sz="1200" b="1" dirty="0">
                <a:solidFill>
                  <a:srgbClr val="000000"/>
                </a:solidFill>
                <a:effectLst/>
                <a:latin typeface="Open Sans" panose="020B0606030504020204" pitchFamily="34" charset="0"/>
                <a:ea typeface="MS Mincho" panose="02020609040205080304" pitchFamily="49" charset="-128"/>
              </a:rPr>
              <a:t>Facilitator Notes:</a:t>
            </a:r>
          </a:p>
          <a:p>
            <a:r>
              <a:rPr lang="en-US" sz="1200" b="0" dirty="0">
                <a:solidFill>
                  <a:srgbClr val="000000"/>
                </a:solidFill>
                <a:effectLst/>
                <a:latin typeface="Open Sans" panose="020B0606030504020204" pitchFamily="34" charset="0"/>
                <a:ea typeface="MS Mincho" panose="02020609040205080304" pitchFamily="49" charset="-128"/>
              </a:rPr>
              <a:t>Give participants a moment to process, then ask them to raise their hands to indicate which answer they believe is correct.</a:t>
            </a:r>
          </a:p>
          <a:p>
            <a:endParaRPr lang="en-US" dirty="0"/>
          </a:p>
          <a:p>
            <a:endParaRPr lang="en-US" dirty="0"/>
          </a:p>
        </p:txBody>
      </p:sp>
      <p:sp>
        <p:nvSpPr>
          <p:cNvPr id="4" name="Slide Number Placeholder 3"/>
          <p:cNvSpPr>
            <a:spLocks noGrp="1"/>
          </p:cNvSpPr>
          <p:nvPr>
            <p:ph type="sldNum" sz="quarter" idx="5"/>
          </p:nvPr>
        </p:nvSpPr>
        <p:spPr/>
        <p:txBody>
          <a:bodyPr/>
          <a:lstStyle/>
          <a:p>
            <a:fld id="{BC4EFFE5-4D21-4A3A-8830-98F47A77FF7B}" type="slidenum">
              <a:rPr lang="en-US" smtClean="0"/>
              <a:t>50</a:t>
            </a:fld>
            <a:endParaRPr lang="en-US"/>
          </a:p>
        </p:txBody>
      </p:sp>
    </p:spTree>
    <p:extLst>
      <p:ext uri="{BB962C8B-B14F-4D97-AF65-F5344CB8AC3E}">
        <p14:creationId xmlns:p14="http://schemas.microsoft.com/office/powerpoint/2010/main" val="8344983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effectLst/>
                <a:latin typeface="Open Sans" panose="020B0606030504020204" pitchFamily="34" charset="0"/>
                <a:ea typeface="MS Mincho" panose="02020609040205080304" pitchFamily="49" charset="-128"/>
              </a:rPr>
              <a:t>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mn-ea"/>
              </a:rPr>
              <a:t>Both answers are correct, although one answer may resonate more with each of us individually.</a:t>
            </a:r>
            <a:r>
              <a:rPr lang="en-US" sz="1200" dirty="0">
                <a:solidFill>
                  <a:srgbClr val="464646"/>
                </a:solidFill>
                <a:latin typeface="Calibri" panose="020F0502020204030204" pitchFamily="34" charset="0"/>
              </a:rPr>
              <a:t> Remember, there are multiple levels of power and in many cases power is used appropriately. So even though you think the person may have more power over you or another, there is likely someone that will also have power over them and can help resolve the issue. </a:t>
            </a:r>
            <a:endParaRPr lang="en-US" sz="1200" dirty="0">
              <a:solidFill>
                <a:srgbClr val="000000"/>
              </a:solidFill>
              <a:effectLst/>
              <a:latin typeface="Calibri" panose="020F0502020204030204" pitchFamily="34" charset="0"/>
              <a:ea typeface="+mn-ea"/>
            </a:endParaRPr>
          </a:p>
          <a:p>
            <a:endParaRPr lang="en-US" sz="1200" dirty="0">
              <a:solidFill>
                <a:srgbClr val="000000"/>
              </a:solidFill>
              <a:effectLst/>
              <a:latin typeface="Open Sans" panose="020B0606030504020204" pitchFamily="34" charset="0"/>
              <a:ea typeface="MS Mincho" panose="02020609040205080304" pitchFamily="49" charset="-128"/>
            </a:endParaRPr>
          </a:p>
          <a:p>
            <a:r>
              <a:rPr lang="en-US" sz="1200" b="1" dirty="0">
                <a:solidFill>
                  <a:srgbClr val="000000"/>
                </a:solidFill>
                <a:effectLst/>
                <a:latin typeface="Open Sans" panose="020B0606030504020204" pitchFamily="34" charset="0"/>
                <a:ea typeface="MS Mincho" panose="02020609040205080304" pitchFamily="49" charset="-128"/>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Calibri" panose="020F0502020204030204" pitchFamily="34" charset="0"/>
              </a:rPr>
              <a:t>N/A</a:t>
            </a:r>
            <a:endParaRPr lang="en-US" sz="1200" dirty="0">
              <a:solidFill>
                <a:prstClr val="black"/>
              </a:solidFill>
              <a:latin typeface="Microsoft Sans Serif" panose="020B0604020202020204" pitchFamily="34" charset="0"/>
            </a:endParaRPr>
          </a:p>
          <a:p>
            <a:endParaRPr lang="en-US" sz="1200" b="1" dirty="0">
              <a:solidFill>
                <a:srgbClr val="000000"/>
              </a:solidFill>
              <a:effectLst/>
              <a:latin typeface="Open Sans" panose="020B0606030504020204" pitchFamily="34" charset="0"/>
              <a:ea typeface="MS Mincho" panose="02020609040205080304" pitchFamily="49"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BC4EFFE5-4D21-4A3A-8830-98F47A77FF7B}" type="slidenum">
              <a:rPr lang="en-US" smtClean="0"/>
              <a:t>51</a:t>
            </a:fld>
            <a:endParaRPr lang="en-US"/>
          </a:p>
        </p:txBody>
      </p:sp>
    </p:spTree>
    <p:extLst>
      <p:ext uri="{BB962C8B-B14F-4D97-AF65-F5344CB8AC3E}">
        <p14:creationId xmlns:p14="http://schemas.microsoft.com/office/powerpoint/2010/main" val="2064698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Calibri" panose="020F0502020204030204" pitchFamily="34" charset="0"/>
              </a:rPr>
              <a:t>Video:</a:t>
            </a:r>
          </a:p>
          <a:p>
            <a:r>
              <a:rPr lang="en-US" sz="1800" dirty="0">
                <a:solidFill>
                  <a:srgbClr val="464646"/>
                </a:solidFill>
                <a:latin typeface="Calibri" panose="020F0502020204030204" pitchFamily="34" charset="0"/>
              </a:rPr>
              <a:t>Click the play button to play the video.</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Let’s look at one last video in this course. Listen carefully to how she relates power and love.</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Direct link to video - https://player.vimeo.com/video/689843797?h=a028bfe63f&amp;amp;badge=0&amp;amp;autopause=0&amp;amp;player_id=0&amp;amp;app_id=58479</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After viewing the video, ask: “Myra mentions in the video the relationship between power and love. She says: “Sometimes I think the way that I see power play out in the church is that we may not be loving one another in an appropriate way”. What do you think she’s referring to with this statement?”</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Responses may include things like:</a:t>
            </a:r>
          </a:p>
          <a:p>
            <a:pPr marL="285750" indent="-285750">
              <a:buFont typeface="Arial" panose="020B0604020202020204" pitchFamily="34" charset="0"/>
              <a:buChar char="•"/>
            </a:pPr>
            <a:r>
              <a:rPr lang="en-US" sz="1800" dirty="0">
                <a:solidFill>
                  <a:srgbClr val="464646"/>
                </a:solidFill>
                <a:latin typeface="Calibri" panose="020F0502020204030204" pitchFamily="34" charset="0"/>
              </a:rPr>
              <a:t>The abuse of power is not love.</a:t>
            </a:r>
          </a:p>
          <a:p>
            <a:pPr marL="285750" indent="-285750">
              <a:buFont typeface="Arial" panose="020B0604020202020204" pitchFamily="34" charset="0"/>
              <a:buChar char="•"/>
            </a:pPr>
            <a:r>
              <a:rPr lang="en-US" sz="1800" dirty="0">
                <a:solidFill>
                  <a:srgbClr val="464646"/>
                </a:solidFill>
                <a:latin typeface="Calibri" panose="020F0502020204030204" pitchFamily="34" charset="0"/>
              </a:rPr>
              <a:t>We are called to love one another, and part of that calling means we are thoughtful and responsible about how we manage power and how we balance our intent and impact. </a:t>
            </a:r>
          </a:p>
        </p:txBody>
      </p:sp>
      <p:sp>
        <p:nvSpPr>
          <p:cNvPr id="4" name="Slide Number Placeholder 3"/>
          <p:cNvSpPr>
            <a:spLocks noGrp="1"/>
          </p:cNvSpPr>
          <p:nvPr>
            <p:ph type="sldNum" sz="quarter" idx="5"/>
          </p:nvPr>
        </p:nvSpPr>
        <p:spPr/>
        <p:txBody>
          <a:bodyPr/>
          <a:lstStyle/>
          <a:p>
            <a:fld id="{BC4EFFE5-4D21-4A3A-8830-98F47A77FF7B}" type="slidenum">
              <a:rPr lang="en-US" smtClean="0"/>
              <a:t>52</a:t>
            </a:fld>
            <a:endParaRPr lang="en-US"/>
          </a:p>
        </p:txBody>
      </p:sp>
    </p:spTree>
    <p:extLst>
      <p:ext uri="{BB962C8B-B14F-4D97-AF65-F5344CB8AC3E}">
        <p14:creationId xmlns:p14="http://schemas.microsoft.com/office/powerpoint/2010/main" val="41509356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40"/>
              </a:spcAft>
            </a:pPr>
            <a:r>
              <a:rPr lang="en-US" sz="1800" b="1" dirty="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Power is Always Present in Relationships</a:t>
            </a:r>
          </a:p>
          <a:p>
            <a:r>
              <a:rPr lang="en-US" sz="1800" dirty="0">
                <a:solidFill>
                  <a:srgbClr val="464646"/>
                </a:solidFill>
                <a:latin typeface="Calibri" panose="020F0502020204030204" pitchFamily="34" charset="0"/>
              </a:rPr>
              <a:t>Power is always present in relationships. Though it’s not inherently positive or negative, if you are in a position of power your responsibility is to use power for good and remember that you wield influence. When you are the one with the power, recognizing your power can help avoid mistakes, like crossing boundaries. Even when not in the power position, you can be aware of power imbalances that could help you recognize if lines are crossed or if someone abuses their power.</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a:t>
            </a:r>
          </a:p>
          <a:p>
            <a:r>
              <a:rPr lang="en-US" sz="1800" b="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53</a:t>
            </a:fld>
            <a:endParaRPr lang="en-US"/>
          </a:p>
        </p:txBody>
      </p:sp>
    </p:spTree>
    <p:extLst>
      <p:ext uri="{BB962C8B-B14F-4D97-AF65-F5344CB8AC3E}">
        <p14:creationId xmlns:p14="http://schemas.microsoft.com/office/powerpoint/2010/main" val="2927572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Questions and Comments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will conclude our discussion on this Safe Church, Safe Communities course: Power and Relationships.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questions or comments do you have?</a:t>
            </a: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Allow participants to answer the first question fully before moving onto the </a:t>
            </a:r>
            <a:r>
              <a:rPr lang="en-US" sz="1800">
                <a:effectLst/>
                <a:latin typeface="Calibri" panose="020F0502020204030204" pitchFamily="34" charset="0"/>
                <a:ea typeface="Calibri" panose="020F0502020204030204" pitchFamily="34" charset="0"/>
                <a:cs typeface="Times New Roman" panose="02020603050405020304" pitchFamily="18" charset="0"/>
              </a:rPr>
              <a:t>second question:</a:t>
            </a:r>
          </a:p>
          <a:p>
            <a:pPr marL="0" marR="0" indent="0">
              <a:spcBef>
                <a:spcPts val="0"/>
              </a:spcBef>
              <a:spcAft>
                <a:spcPts val="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have you learned about power and relationships that you maybe did not know before this training?</a:t>
            </a:r>
          </a:p>
          <a:p>
            <a:endParaRPr lang="en-US" dirty="0"/>
          </a:p>
          <a:p>
            <a:r>
              <a:rPr lang="en-US" b="1" dirty="0"/>
              <a:t>Facilitator Note:</a:t>
            </a:r>
          </a:p>
          <a:p>
            <a:r>
              <a:rPr lang="en-US" dirty="0"/>
              <a:t>As you wrap up the discussion, be sure to:</a:t>
            </a:r>
          </a:p>
          <a:p>
            <a:pPr marL="171450" indent="-171450">
              <a:buFont typeface="Arial" panose="020B0604020202020204" pitchFamily="34" charset="0"/>
              <a:buChar char="•"/>
            </a:pPr>
            <a:r>
              <a:rPr lang="en-US" dirty="0"/>
              <a:t>Tell participants who they can reach out to if they have further questions or comments about the content covered in this training.</a:t>
            </a:r>
          </a:p>
          <a:p>
            <a:pPr marL="171450" indent="-171450">
              <a:buFont typeface="Arial" panose="020B0604020202020204" pitchFamily="34" charset="0"/>
              <a:buChar char="•"/>
            </a:pPr>
            <a:r>
              <a:rPr lang="en-US" dirty="0"/>
              <a:t>Conclude by thanking participants for their time and dedication.</a:t>
            </a:r>
          </a:p>
        </p:txBody>
      </p:sp>
      <p:sp>
        <p:nvSpPr>
          <p:cNvPr id="4" name="Slide Number Placeholder 3"/>
          <p:cNvSpPr>
            <a:spLocks noGrp="1"/>
          </p:cNvSpPr>
          <p:nvPr>
            <p:ph type="sldNum" sz="quarter" idx="5"/>
          </p:nvPr>
        </p:nvSpPr>
        <p:spPr/>
        <p:txBody>
          <a:bodyPr/>
          <a:lstStyle/>
          <a:p>
            <a:fld id="{BC4EFFE5-4D21-4A3A-8830-98F47A77FF7B}" type="slidenum">
              <a:rPr lang="en-US" smtClean="0"/>
              <a:t>54</a:t>
            </a:fld>
            <a:endParaRPr lang="en-US"/>
          </a:p>
        </p:txBody>
      </p:sp>
    </p:spTree>
    <p:extLst>
      <p:ext uri="{BB962C8B-B14F-4D97-AF65-F5344CB8AC3E}">
        <p14:creationId xmlns:p14="http://schemas.microsoft.com/office/powerpoint/2010/main" val="126803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mn-lt"/>
              </a:rPr>
              <a:t>Power:</a:t>
            </a:r>
          </a:p>
          <a:p>
            <a:r>
              <a:rPr lang="en-US" sz="1800" dirty="0">
                <a:solidFill>
                  <a:srgbClr val="000000"/>
                </a:solidFill>
                <a:latin typeface="+mn-lt"/>
              </a:rPr>
              <a:t>There is often a focus on a single dimension of power, typically the one most visible or obvious. However, there are multiple dimensions of power.</a:t>
            </a:r>
            <a:endParaRPr lang="en-US" sz="1800" dirty="0">
              <a:solidFill>
                <a:prstClr val="black"/>
              </a:solidFill>
              <a:latin typeface="+mn-lt"/>
            </a:endParaRPr>
          </a:p>
          <a:p>
            <a:pPr marL="0" marR="0">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6</a:t>
            </a:fld>
            <a:endParaRPr lang="en-US"/>
          </a:p>
        </p:txBody>
      </p:sp>
    </p:spTree>
    <p:extLst>
      <p:ext uri="{BB962C8B-B14F-4D97-AF65-F5344CB8AC3E}">
        <p14:creationId xmlns:p14="http://schemas.microsoft.com/office/powerpoint/2010/main" val="675047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Calibri" panose="020F0502020204030204" pitchFamily="34" charset="0"/>
              </a:rPr>
              <a:t>Video:</a:t>
            </a:r>
          </a:p>
          <a:p>
            <a:r>
              <a:rPr lang="en-US" sz="1800" dirty="0">
                <a:solidFill>
                  <a:srgbClr val="464646"/>
                </a:solidFill>
                <a:latin typeface="Calibri" panose="020F0502020204030204" pitchFamily="34" charset="0"/>
              </a:rPr>
              <a:t>Click the play button to play the video.</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Direct link to video - https://player.vimeo.com/video/689795168?h=3248bc39cb&amp;amp;badge=0&amp;amp;autopause=0&amp;amp;player_id=0&amp;amp;app_id=58479</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After viewing the video, ask: “What does the word </a:t>
            </a:r>
            <a:r>
              <a:rPr lang="en-US" sz="1800" dirty="0" err="1">
                <a:solidFill>
                  <a:srgbClr val="464646"/>
                </a:solidFill>
                <a:latin typeface="Calibri" panose="020F0502020204030204" pitchFamily="34" charset="0"/>
              </a:rPr>
              <a:t>Wolakota</a:t>
            </a:r>
            <a:r>
              <a:rPr lang="en-US" sz="1800" dirty="0">
                <a:solidFill>
                  <a:srgbClr val="464646"/>
                </a:solidFill>
                <a:latin typeface="Calibri" panose="020F0502020204030204" pitchFamily="34" charset="0"/>
              </a:rPr>
              <a:t> mean?” </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When the group has reached an accurate definition, then ask: “How does </a:t>
            </a:r>
            <a:r>
              <a:rPr lang="en-US" sz="1800" dirty="0" err="1">
                <a:solidFill>
                  <a:srgbClr val="464646"/>
                </a:solidFill>
                <a:latin typeface="Calibri" panose="020F0502020204030204" pitchFamily="34" charset="0"/>
              </a:rPr>
              <a:t>Wolakota</a:t>
            </a:r>
            <a:r>
              <a:rPr lang="en-US" sz="1800" dirty="0">
                <a:solidFill>
                  <a:srgbClr val="464646"/>
                </a:solidFill>
                <a:latin typeface="Calibri" panose="020F0502020204030204" pitchFamily="34" charset="0"/>
              </a:rPr>
              <a:t> relate to power?”</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Some takeaways the group may have:</a:t>
            </a:r>
          </a:p>
          <a:p>
            <a:pPr marL="285750" indent="-285750">
              <a:buFont typeface="Arial" panose="020B0604020202020204" pitchFamily="34" charset="0"/>
              <a:buChar char="•"/>
            </a:pPr>
            <a:r>
              <a:rPr lang="en-US" sz="1800" dirty="0" err="1">
                <a:solidFill>
                  <a:srgbClr val="464646"/>
                </a:solidFill>
                <a:latin typeface="Calibri" panose="020F0502020204030204" pitchFamily="34" charset="0"/>
              </a:rPr>
              <a:t>Wolakota</a:t>
            </a:r>
            <a:r>
              <a:rPr lang="en-US" sz="1800" dirty="0">
                <a:solidFill>
                  <a:srgbClr val="464646"/>
                </a:solidFill>
                <a:latin typeface="Calibri" panose="020F0502020204030204" pitchFamily="34" charset="0"/>
              </a:rPr>
              <a:t> is an action. Choosing to use power in healthy and productive ways is also an ongoing action, not a one-time decision.</a:t>
            </a:r>
          </a:p>
          <a:p>
            <a:pPr marL="285750" indent="-285750">
              <a:buFont typeface="Arial" panose="020B0604020202020204" pitchFamily="34" charset="0"/>
              <a:buChar char="•"/>
            </a:pPr>
            <a:r>
              <a:rPr lang="en-US" sz="1800" dirty="0" err="1">
                <a:solidFill>
                  <a:srgbClr val="464646"/>
                </a:solidFill>
                <a:latin typeface="Calibri" panose="020F0502020204030204" pitchFamily="34" charset="0"/>
              </a:rPr>
              <a:t>Wolakota</a:t>
            </a:r>
            <a:r>
              <a:rPr lang="en-US" sz="1800" dirty="0">
                <a:solidFill>
                  <a:srgbClr val="464646"/>
                </a:solidFill>
                <a:latin typeface="Calibri" panose="020F0502020204030204" pitchFamily="34" charset="0"/>
              </a:rPr>
              <a:t> refers to balance with others, within ourselves, and with the Creator. That balance cannot be reached if power is being abused.</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7</a:t>
            </a:fld>
            <a:endParaRPr lang="en-US"/>
          </a:p>
        </p:txBody>
      </p:sp>
    </p:spTree>
    <p:extLst>
      <p:ext uri="{BB962C8B-B14F-4D97-AF65-F5344CB8AC3E}">
        <p14:creationId xmlns:p14="http://schemas.microsoft.com/office/powerpoint/2010/main" val="224105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40"/>
              </a:spcAft>
            </a:pPr>
            <a:r>
              <a:rPr lang="en-US" sz="1800" b="1" dirty="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Lesson 2: Presence of Power</a:t>
            </a: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r>
              <a:rPr lang="en-US" sz="1800" dirty="0">
                <a:solidFill>
                  <a:srgbClr val="000000"/>
                </a:solidFill>
                <a:latin typeface="Calibri" panose="020F0502020204030204" pitchFamily="34" charset="0"/>
              </a:rPr>
              <a:t>In this lesson, we will discuss the presence of power.</a:t>
            </a:r>
            <a:endParaRPr lang="en-US" sz="1800" dirty="0">
              <a:solidFill>
                <a:prstClr val="black"/>
              </a:solidFill>
              <a:latin typeface="Microsoft Sans Serif" panose="020B0604020202020204" pitchFamily="34" charset="0"/>
            </a:endParaRPr>
          </a:p>
          <a:p>
            <a:pPr marL="0" marR="0">
              <a:lnSpc>
                <a:spcPct val="105000"/>
              </a:lnSpc>
              <a:spcBef>
                <a:spcPts val="600"/>
              </a:spcBef>
              <a:spcAft>
                <a:spcPts val="40"/>
              </a:spcAft>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a:lnSpc>
                <a:spcPct val="105000"/>
              </a:lnSpc>
              <a:spcBef>
                <a:spcPts val="600"/>
              </a:spcBef>
              <a:spcAft>
                <a:spcPts val="40"/>
              </a:spcAft>
            </a:pPr>
            <a:r>
              <a:rPr lang="en-US" sz="1800" b="1"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Facilitator Note:</a:t>
            </a:r>
          </a:p>
          <a:p>
            <a:pPr marL="0" marR="0" lvl="0" indent="0" algn="l" defTabSz="914400" rtl="0" eaLnBrk="1" fontAlgn="auto" latinLnBrk="0" hangingPunct="1">
              <a:lnSpc>
                <a:spcPct val="105000"/>
              </a:lnSpc>
              <a:spcBef>
                <a:spcPts val="600"/>
              </a:spcBef>
              <a:spcAft>
                <a:spcPts val="4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N/A</a:t>
            </a:r>
            <a:endParaRPr lang="en-US" sz="18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C4EFFE5-4D21-4A3A-8830-98F47A77FF7B}" type="slidenum">
              <a:rPr lang="en-US" smtClean="0"/>
              <a:t>8</a:t>
            </a:fld>
            <a:endParaRPr lang="en-US"/>
          </a:p>
        </p:txBody>
      </p:sp>
    </p:spTree>
    <p:extLst>
      <p:ext uri="{BB962C8B-B14F-4D97-AF65-F5344CB8AC3E}">
        <p14:creationId xmlns:p14="http://schemas.microsoft.com/office/powerpoint/2010/main" val="323424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600"/>
              </a:spcBef>
              <a:spcAft>
                <a:spcPts val="40"/>
              </a:spcAft>
            </a:pPr>
            <a:r>
              <a:rPr lang="en-US" sz="1800" b="1" dirty="0">
                <a:solidFill>
                  <a:srgbClr val="000000"/>
                </a:solidFill>
                <a:effectLst/>
                <a:latin typeface="+mn-lt"/>
                <a:ea typeface="MS Mincho" panose="02020609040205080304" pitchFamily="49" charset="-128"/>
                <a:cs typeface="Calibri" panose="020F0502020204030204" pitchFamily="34" charset="0"/>
              </a:rPr>
              <a:t>Power Imbalance:</a:t>
            </a:r>
            <a:endParaRPr lang="en-US" sz="1800" b="1" dirty="0">
              <a:solidFill>
                <a:srgbClr val="000000"/>
              </a:solidFill>
              <a:effectLst/>
              <a:latin typeface="+mn-lt"/>
              <a:ea typeface="MS Mincho" panose="02020609040205080304" pitchFamily="49" charset="-128"/>
              <a:cs typeface="Times New Roman" panose="02020603050405020304" pitchFamily="18" charset="0"/>
            </a:endParaRPr>
          </a:p>
          <a:p>
            <a:r>
              <a:rPr lang="en-US" sz="1800" dirty="0">
                <a:solidFill>
                  <a:srgbClr val="000000"/>
                </a:solidFill>
                <a:latin typeface="+mn-lt"/>
              </a:rPr>
              <a:t>Let’s review the many variations that can contribute to a power imbalance. Those areas include: </a:t>
            </a:r>
          </a:p>
          <a:p>
            <a:pPr marL="285750" indent="-285750">
              <a:buFont typeface="Arial" panose="020B0604020202020204" pitchFamily="34" charset="0"/>
              <a:buChar char="•"/>
            </a:pPr>
            <a:r>
              <a:rPr lang="en-US" sz="1800" dirty="0">
                <a:solidFill>
                  <a:srgbClr val="000000"/>
                </a:solidFill>
                <a:latin typeface="+mn-lt"/>
              </a:rPr>
              <a:t>Hierarchical </a:t>
            </a:r>
          </a:p>
          <a:p>
            <a:pPr marL="285750" indent="-285750">
              <a:buFont typeface="Arial" panose="020B0604020202020204" pitchFamily="34" charset="0"/>
              <a:buChar char="•"/>
            </a:pPr>
            <a:r>
              <a:rPr lang="en-US" sz="1800" dirty="0">
                <a:solidFill>
                  <a:srgbClr val="000000"/>
                </a:solidFill>
                <a:latin typeface="+mn-lt"/>
              </a:rPr>
              <a:t>Socioeconomic</a:t>
            </a:r>
          </a:p>
          <a:p>
            <a:pPr marL="285750" indent="-285750">
              <a:buFont typeface="Arial" panose="020B0604020202020204" pitchFamily="34" charset="0"/>
              <a:buChar char="•"/>
            </a:pPr>
            <a:r>
              <a:rPr lang="en-US" sz="1800" dirty="0">
                <a:solidFill>
                  <a:srgbClr val="000000"/>
                </a:solidFill>
                <a:latin typeface="+mn-lt"/>
              </a:rPr>
              <a:t>Financial Resources &amp; Stature</a:t>
            </a:r>
          </a:p>
          <a:p>
            <a:pPr marL="285750" indent="-285750">
              <a:buFont typeface="Arial" panose="020B0604020202020204" pitchFamily="34" charset="0"/>
              <a:buChar char="•"/>
            </a:pPr>
            <a:r>
              <a:rPr lang="en-US" sz="1800" dirty="0">
                <a:solidFill>
                  <a:srgbClr val="000000"/>
                </a:solidFill>
                <a:latin typeface="+mn-lt"/>
              </a:rPr>
              <a:t>Race and Ethnicity</a:t>
            </a:r>
          </a:p>
          <a:p>
            <a:pPr marL="285750" indent="-285750">
              <a:buFont typeface="Arial" panose="020B0604020202020204" pitchFamily="34" charset="0"/>
              <a:buChar char="•"/>
            </a:pPr>
            <a:r>
              <a:rPr lang="en-US" sz="1800" dirty="0">
                <a:solidFill>
                  <a:srgbClr val="000000"/>
                </a:solidFill>
                <a:latin typeface="+mn-lt"/>
              </a:rPr>
              <a:t>Age</a:t>
            </a:r>
          </a:p>
          <a:p>
            <a:pPr marL="285750" indent="-285750">
              <a:buFont typeface="Arial" panose="020B0604020202020204" pitchFamily="34" charset="0"/>
              <a:buChar char="•"/>
            </a:pPr>
            <a:r>
              <a:rPr lang="en-US" sz="1800" dirty="0">
                <a:solidFill>
                  <a:srgbClr val="000000"/>
                </a:solidFill>
                <a:latin typeface="+mn-lt"/>
              </a:rPr>
              <a:t>Physical</a:t>
            </a:r>
          </a:p>
          <a:p>
            <a:pPr marL="285750" indent="-285750">
              <a:buFont typeface="Arial" panose="020B0604020202020204" pitchFamily="34" charset="0"/>
              <a:buChar char="•"/>
            </a:pPr>
            <a:r>
              <a:rPr lang="en-US" sz="1800" dirty="0">
                <a:solidFill>
                  <a:srgbClr val="000000"/>
                </a:solidFill>
                <a:latin typeface="+mn-lt"/>
              </a:rPr>
              <a:t>Gender and Gender Expression</a:t>
            </a:r>
          </a:p>
          <a:p>
            <a:pPr marL="285750" indent="-285750">
              <a:buFont typeface="Arial" panose="020B0604020202020204" pitchFamily="34" charset="0"/>
              <a:buChar char="•"/>
            </a:pPr>
            <a:r>
              <a:rPr lang="en-US" sz="1800" dirty="0">
                <a:solidFill>
                  <a:srgbClr val="000000"/>
                </a:solidFill>
                <a:latin typeface="+mn-lt"/>
              </a:rPr>
              <a:t>Access to Power</a:t>
            </a:r>
          </a:p>
          <a:p>
            <a:endParaRPr lang="en-US" sz="1800" dirty="0">
              <a:solidFill>
                <a:srgbClr val="000000"/>
              </a:solidFill>
              <a:latin typeface="+mn-lt"/>
            </a:endParaRPr>
          </a:p>
          <a:p>
            <a:pPr marL="0" marR="0">
              <a:spcBef>
                <a:spcPts val="200"/>
              </a:spcBef>
              <a:spcAft>
                <a:spcPts val="0"/>
              </a:spcAft>
            </a:pPr>
            <a:r>
              <a:rPr lang="en-US" sz="1800" b="1" dirty="0">
                <a:solidFill>
                  <a:srgbClr val="1F4E79"/>
                </a:solidFill>
                <a:effectLst/>
                <a:latin typeface="+mn-lt"/>
                <a:ea typeface="Times New Roman" panose="02020603050405020304" pitchFamily="18" charset="0"/>
                <a:cs typeface="Times New Roman" panose="02020603050405020304" pitchFamily="18" charset="0"/>
              </a:rPr>
              <a:t>Facilitator Notes:</a:t>
            </a:r>
          </a:p>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Tell participants to put themselves into groups of three (you can vary this number depending on how many participants you have, but groups of three tend to be the most productive). Once groups are established, tell them they have four minutes to write down at least one example for each category.  Be sure to set a timer.</a:t>
            </a:r>
          </a:p>
          <a:p>
            <a:pPr marL="0" marR="0">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Once the timer goes off, tell participants to save their answers to compare to the examples shared on the next slides.</a:t>
            </a:r>
          </a:p>
        </p:txBody>
      </p:sp>
      <p:sp>
        <p:nvSpPr>
          <p:cNvPr id="4" name="Slide Number Placeholder 3"/>
          <p:cNvSpPr>
            <a:spLocks noGrp="1"/>
          </p:cNvSpPr>
          <p:nvPr>
            <p:ph type="sldNum" sz="quarter" idx="5"/>
          </p:nvPr>
        </p:nvSpPr>
        <p:spPr/>
        <p:txBody>
          <a:bodyPr/>
          <a:lstStyle/>
          <a:p>
            <a:fld id="{BC4EFFE5-4D21-4A3A-8830-98F47A77FF7B}" type="slidenum">
              <a:rPr lang="en-US" smtClean="0"/>
              <a:t>9</a:t>
            </a:fld>
            <a:endParaRPr lang="en-US"/>
          </a:p>
        </p:txBody>
      </p:sp>
    </p:spTree>
    <p:extLst>
      <p:ext uri="{BB962C8B-B14F-4D97-AF65-F5344CB8AC3E}">
        <p14:creationId xmlns:p14="http://schemas.microsoft.com/office/powerpoint/2010/main" val="228109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4B77-5B95-48D5-8FB5-CC935395A0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4A3671-B77C-4519-979E-33054D17BD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D9FA2F-28EC-467F-BD1D-5FB87BFA7B01}"/>
              </a:ext>
            </a:extLst>
          </p:cNvPr>
          <p:cNvSpPr>
            <a:spLocks noGrp="1"/>
          </p:cNvSpPr>
          <p:nvPr>
            <p:ph type="dt" sz="half" idx="10"/>
          </p:nvPr>
        </p:nvSpPr>
        <p:spPr/>
        <p:txBody>
          <a:bodyPr/>
          <a:lstStyle/>
          <a:p>
            <a:fld id="{F9C4DF6F-DC69-4F06-A0F8-80776393CB1B}" type="datetimeFigureOut">
              <a:rPr lang="en-US" smtClean="0"/>
              <a:t>2/24/2023</a:t>
            </a:fld>
            <a:endParaRPr lang="en-US"/>
          </a:p>
        </p:txBody>
      </p:sp>
      <p:sp>
        <p:nvSpPr>
          <p:cNvPr id="5" name="Footer Placeholder 4">
            <a:extLst>
              <a:ext uri="{FF2B5EF4-FFF2-40B4-BE49-F238E27FC236}">
                <a16:creationId xmlns:a16="http://schemas.microsoft.com/office/drawing/2014/main" id="{B7A39089-5B90-49CD-8B6F-97757B2F8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2B2BE-EE82-43F6-B6CC-E2599EDA5A58}"/>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191782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3C59-0038-4EE6-8F67-1EFBED6E5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8A281-6A13-451F-97B3-41D748B05A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BCB30-CE99-4936-A889-8632D078C4F0}"/>
              </a:ext>
            </a:extLst>
          </p:cNvPr>
          <p:cNvSpPr>
            <a:spLocks noGrp="1"/>
          </p:cNvSpPr>
          <p:nvPr>
            <p:ph type="dt" sz="half" idx="10"/>
          </p:nvPr>
        </p:nvSpPr>
        <p:spPr/>
        <p:txBody>
          <a:bodyPr/>
          <a:lstStyle/>
          <a:p>
            <a:fld id="{F9C4DF6F-DC69-4F06-A0F8-80776393CB1B}" type="datetimeFigureOut">
              <a:rPr lang="en-US" smtClean="0"/>
              <a:t>2/24/2023</a:t>
            </a:fld>
            <a:endParaRPr lang="en-US"/>
          </a:p>
        </p:txBody>
      </p:sp>
      <p:sp>
        <p:nvSpPr>
          <p:cNvPr id="5" name="Footer Placeholder 4">
            <a:extLst>
              <a:ext uri="{FF2B5EF4-FFF2-40B4-BE49-F238E27FC236}">
                <a16:creationId xmlns:a16="http://schemas.microsoft.com/office/drawing/2014/main" id="{3CE77484-30E1-42CD-BDAE-206B8F0D3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91131-5BF2-4C1F-9203-ACF8CF5767B7}"/>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4093442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F9C31-0115-428C-ADAD-9712E9E7CD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34637A-F067-4ECF-ADDA-037AFC070D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60605-DC1B-42FE-968D-FDFAEB57D551}"/>
              </a:ext>
            </a:extLst>
          </p:cNvPr>
          <p:cNvSpPr>
            <a:spLocks noGrp="1"/>
          </p:cNvSpPr>
          <p:nvPr>
            <p:ph type="dt" sz="half" idx="10"/>
          </p:nvPr>
        </p:nvSpPr>
        <p:spPr/>
        <p:txBody>
          <a:bodyPr/>
          <a:lstStyle/>
          <a:p>
            <a:fld id="{F9C4DF6F-DC69-4F06-A0F8-80776393CB1B}" type="datetimeFigureOut">
              <a:rPr lang="en-US" smtClean="0"/>
              <a:t>2/24/2023</a:t>
            </a:fld>
            <a:endParaRPr lang="en-US"/>
          </a:p>
        </p:txBody>
      </p:sp>
      <p:sp>
        <p:nvSpPr>
          <p:cNvPr id="5" name="Footer Placeholder 4">
            <a:extLst>
              <a:ext uri="{FF2B5EF4-FFF2-40B4-BE49-F238E27FC236}">
                <a16:creationId xmlns:a16="http://schemas.microsoft.com/office/drawing/2014/main" id="{1B37FE93-32C7-4639-9D91-C10097809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B6540-EF92-4B5C-814D-8A98AF859F5A}"/>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58960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3B8C-112F-44AA-91C6-239868DD39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28D190-FC90-46B6-AE01-F4E6794231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579CB-9694-4D45-95EA-4BC93FDC21E1}"/>
              </a:ext>
            </a:extLst>
          </p:cNvPr>
          <p:cNvSpPr>
            <a:spLocks noGrp="1"/>
          </p:cNvSpPr>
          <p:nvPr>
            <p:ph type="dt" sz="half" idx="10"/>
          </p:nvPr>
        </p:nvSpPr>
        <p:spPr/>
        <p:txBody>
          <a:bodyPr/>
          <a:lstStyle/>
          <a:p>
            <a:fld id="{F9C4DF6F-DC69-4F06-A0F8-80776393CB1B}" type="datetimeFigureOut">
              <a:rPr lang="en-US" smtClean="0"/>
              <a:t>2/24/2023</a:t>
            </a:fld>
            <a:endParaRPr lang="en-US"/>
          </a:p>
        </p:txBody>
      </p:sp>
      <p:sp>
        <p:nvSpPr>
          <p:cNvPr id="5" name="Footer Placeholder 4">
            <a:extLst>
              <a:ext uri="{FF2B5EF4-FFF2-40B4-BE49-F238E27FC236}">
                <a16:creationId xmlns:a16="http://schemas.microsoft.com/office/drawing/2014/main" id="{DE19B0C1-945F-4851-95EF-A5FBBA39E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49B0F-397F-4E22-9BC8-5DE5D24B51C4}"/>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05550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24CEF-12F2-456F-A8E7-7D5F8B474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E4040E-066A-4195-9F55-8CD39DBA40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198E59-B049-4F34-B754-6CACF180EB64}"/>
              </a:ext>
            </a:extLst>
          </p:cNvPr>
          <p:cNvSpPr>
            <a:spLocks noGrp="1"/>
          </p:cNvSpPr>
          <p:nvPr>
            <p:ph type="dt" sz="half" idx="10"/>
          </p:nvPr>
        </p:nvSpPr>
        <p:spPr/>
        <p:txBody>
          <a:bodyPr/>
          <a:lstStyle/>
          <a:p>
            <a:fld id="{F9C4DF6F-DC69-4F06-A0F8-80776393CB1B}" type="datetimeFigureOut">
              <a:rPr lang="en-US" smtClean="0"/>
              <a:t>2/24/2023</a:t>
            </a:fld>
            <a:endParaRPr lang="en-US"/>
          </a:p>
        </p:txBody>
      </p:sp>
      <p:sp>
        <p:nvSpPr>
          <p:cNvPr id="5" name="Footer Placeholder 4">
            <a:extLst>
              <a:ext uri="{FF2B5EF4-FFF2-40B4-BE49-F238E27FC236}">
                <a16:creationId xmlns:a16="http://schemas.microsoft.com/office/drawing/2014/main" id="{FF02AB24-996D-4325-8CDA-90940B7EF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91F2C-8799-4C9B-94A7-A68CE080F9A8}"/>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1045796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8CEFB-8A30-4A0A-8C43-D7EB33732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D7EA8-8B93-42F4-B219-24736794CA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66A7F-5476-4671-9B0D-E9A6314D05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FB2A9-F412-4A99-B78E-CD8AAFDEA630}"/>
              </a:ext>
            </a:extLst>
          </p:cNvPr>
          <p:cNvSpPr>
            <a:spLocks noGrp="1"/>
          </p:cNvSpPr>
          <p:nvPr>
            <p:ph type="dt" sz="half" idx="10"/>
          </p:nvPr>
        </p:nvSpPr>
        <p:spPr/>
        <p:txBody>
          <a:bodyPr/>
          <a:lstStyle/>
          <a:p>
            <a:fld id="{F9C4DF6F-DC69-4F06-A0F8-80776393CB1B}" type="datetimeFigureOut">
              <a:rPr lang="en-US" smtClean="0"/>
              <a:t>2/24/2023</a:t>
            </a:fld>
            <a:endParaRPr lang="en-US"/>
          </a:p>
        </p:txBody>
      </p:sp>
      <p:sp>
        <p:nvSpPr>
          <p:cNvPr id="6" name="Footer Placeholder 5">
            <a:extLst>
              <a:ext uri="{FF2B5EF4-FFF2-40B4-BE49-F238E27FC236}">
                <a16:creationId xmlns:a16="http://schemas.microsoft.com/office/drawing/2014/main" id="{BCF812B2-F052-4B0B-950A-1CF24F986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DF535D-3F35-4551-A319-CB9A9291F3F0}"/>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45348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65048-15BA-45E7-BC4E-15771237AA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B050E3-5496-4F8A-BBF2-DBE3A27E87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4E8A99-3278-444F-B30D-5D432E3488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677C73-0AC4-44E7-822A-862E14304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EAEB99-744B-4130-A827-0CBCEDBC9F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93C9A-FF46-43D5-B2A5-D90A8FFF6BB3}"/>
              </a:ext>
            </a:extLst>
          </p:cNvPr>
          <p:cNvSpPr>
            <a:spLocks noGrp="1"/>
          </p:cNvSpPr>
          <p:nvPr>
            <p:ph type="dt" sz="half" idx="10"/>
          </p:nvPr>
        </p:nvSpPr>
        <p:spPr/>
        <p:txBody>
          <a:bodyPr/>
          <a:lstStyle/>
          <a:p>
            <a:fld id="{F9C4DF6F-DC69-4F06-A0F8-80776393CB1B}" type="datetimeFigureOut">
              <a:rPr lang="en-US" smtClean="0"/>
              <a:t>2/24/2023</a:t>
            </a:fld>
            <a:endParaRPr lang="en-US"/>
          </a:p>
        </p:txBody>
      </p:sp>
      <p:sp>
        <p:nvSpPr>
          <p:cNvPr id="8" name="Footer Placeholder 7">
            <a:extLst>
              <a:ext uri="{FF2B5EF4-FFF2-40B4-BE49-F238E27FC236}">
                <a16:creationId xmlns:a16="http://schemas.microsoft.com/office/drawing/2014/main" id="{11CA2C69-E927-4886-AD21-080AF0645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479B7B-0C6A-4355-A839-019818063011}"/>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96241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BD9F-8F83-4608-B5AA-860BD17D2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2E01F-F296-43CB-9DF8-B1D739928A9F}"/>
              </a:ext>
            </a:extLst>
          </p:cNvPr>
          <p:cNvSpPr>
            <a:spLocks noGrp="1"/>
          </p:cNvSpPr>
          <p:nvPr>
            <p:ph type="dt" sz="half" idx="10"/>
          </p:nvPr>
        </p:nvSpPr>
        <p:spPr/>
        <p:txBody>
          <a:bodyPr/>
          <a:lstStyle/>
          <a:p>
            <a:fld id="{F9C4DF6F-DC69-4F06-A0F8-80776393CB1B}" type="datetimeFigureOut">
              <a:rPr lang="en-US" smtClean="0"/>
              <a:t>2/24/2023</a:t>
            </a:fld>
            <a:endParaRPr lang="en-US"/>
          </a:p>
        </p:txBody>
      </p:sp>
      <p:sp>
        <p:nvSpPr>
          <p:cNvPr id="4" name="Footer Placeholder 3">
            <a:extLst>
              <a:ext uri="{FF2B5EF4-FFF2-40B4-BE49-F238E27FC236}">
                <a16:creationId xmlns:a16="http://schemas.microsoft.com/office/drawing/2014/main" id="{2813379B-3249-4EF0-AA31-9E571FA42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6B8B3E-FFD8-43BF-B3A7-90B4AF2CE78D}"/>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17077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A7BCF-EB0B-48C9-AB30-C084F227165C}"/>
              </a:ext>
            </a:extLst>
          </p:cNvPr>
          <p:cNvSpPr>
            <a:spLocks noGrp="1"/>
          </p:cNvSpPr>
          <p:nvPr>
            <p:ph type="dt" sz="half" idx="10"/>
          </p:nvPr>
        </p:nvSpPr>
        <p:spPr/>
        <p:txBody>
          <a:bodyPr/>
          <a:lstStyle/>
          <a:p>
            <a:fld id="{F9C4DF6F-DC69-4F06-A0F8-80776393CB1B}" type="datetimeFigureOut">
              <a:rPr lang="en-US" smtClean="0"/>
              <a:t>2/24/2023</a:t>
            </a:fld>
            <a:endParaRPr lang="en-US"/>
          </a:p>
        </p:txBody>
      </p:sp>
      <p:sp>
        <p:nvSpPr>
          <p:cNvPr id="3" name="Footer Placeholder 2">
            <a:extLst>
              <a:ext uri="{FF2B5EF4-FFF2-40B4-BE49-F238E27FC236}">
                <a16:creationId xmlns:a16="http://schemas.microsoft.com/office/drawing/2014/main" id="{B5F9E1AB-9A19-48A8-8B77-F7B1A92618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084CE-5301-4921-8E5A-53B7009E1DEE}"/>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75336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D705C-F42D-4A38-B84F-053C1BECA1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6BC548-CD2F-4B58-AB9F-E8233F60C6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2FD839-720D-4F57-B70F-0A16E393D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CA0E67-90C9-4891-A631-5FD75DF02AF2}"/>
              </a:ext>
            </a:extLst>
          </p:cNvPr>
          <p:cNvSpPr>
            <a:spLocks noGrp="1"/>
          </p:cNvSpPr>
          <p:nvPr>
            <p:ph type="dt" sz="half" idx="10"/>
          </p:nvPr>
        </p:nvSpPr>
        <p:spPr/>
        <p:txBody>
          <a:bodyPr/>
          <a:lstStyle/>
          <a:p>
            <a:fld id="{F9C4DF6F-DC69-4F06-A0F8-80776393CB1B}" type="datetimeFigureOut">
              <a:rPr lang="en-US" smtClean="0"/>
              <a:t>2/24/2023</a:t>
            </a:fld>
            <a:endParaRPr lang="en-US"/>
          </a:p>
        </p:txBody>
      </p:sp>
      <p:sp>
        <p:nvSpPr>
          <p:cNvPr id="6" name="Footer Placeholder 5">
            <a:extLst>
              <a:ext uri="{FF2B5EF4-FFF2-40B4-BE49-F238E27FC236}">
                <a16:creationId xmlns:a16="http://schemas.microsoft.com/office/drawing/2014/main" id="{7E9DE7B3-7D32-4369-9A3D-7E2531D51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496EF-408C-4EDA-AEAE-ACAB121F3F21}"/>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92249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2473C-E2CD-4C42-9370-2B72F5979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2F7C6-A211-4C47-8478-4249DC059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24B204-14EE-4B21-BFC1-CD025D050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73EB7-8991-4819-A8A1-270DA50B716B}"/>
              </a:ext>
            </a:extLst>
          </p:cNvPr>
          <p:cNvSpPr>
            <a:spLocks noGrp="1"/>
          </p:cNvSpPr>
          <p:nvPr>
            <p:ph type="dt" sz="half" idx="10"/>
          </p:nvPr>
        </p:nvSpPr>
        <p:spPr/>
        <p:txBody>
          <a:bodyPr/>
          <a:lstStyle/>
          <a:p>
            <a:fld id="{F9C4DF6F-DC69-4F06-A0F8-80776393CB1B}" type="datetimeFigureOut">
              <a:rPr lang="en-US" smtClean="0"/>
              <a:t>2/24/2023</a:t>
            </a:fld>
            <a:endParaRPr lang="en-US"/>
          </a:p>
        </p:txBody>
      </p:sp>
      <p:sp>
        <p:nvSpPr>
          <p:cNvPr id="6" name="Footer Placeholder 5">
            <a:extLst>
              <a:ext uri="{FF2B5EF4-FFF2-40B4-BE49-F238E27FC236}">
                <a16:creationId xmlns:a16="http://schemas.microsoft.com/office/drawing/2014/main" id="{ECC59898-E6F2-4722-8BF0-EF02B7946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8733C-F8D7-404F-94F9-95F2F6525021}"/>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6946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87622-29C4-465C-AE46-1129DC7B7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945E3-9594-4494-8BF7-24B7637C68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A8340-F8FF-4B17-80EF-ACAA0565DD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4DF6F-DC69-4F06-A0F8-80776393CB1B}" type="datetimeFigureOut">
              <a:rPr lang="en-US" smtClean="0"/>
              <a:t>2/24/2023</a:t>
            </a:fld>
            <a:endParaRPr lang="en-US"/>
          </a:p>
        </p:txBody>
      </p:sp>
      <p:sp>
        <p:nvSpPr>
          <p:cNvPr id="5" name="Footer Placeholder 4">
            <a:extLst>
              <a:ext uri="{FF2B5EF4-FFF2-40B4-BE49-F238E27FC236}">
                <a16:creationId xmlns:a16="http://schemas.microsoft.com/office/drawing/2014/main" id="{481CFDDE-4A6F-40B5-8D07-CBFD2534E7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619746-ADCB-473B-BCDE-8740F56762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6CD2AD-9870-4816-B952-35C030B324E4}" type="slidenum">
              <a:rPr lang="en-US" smtClean="0"/>
              <a:t>‹#›</a:t>
            </a:fld>
            <a:endParaRPr lang="en-US"/>
          </a:p>
        </p:txBody>
      </p:sp>
    </p:spTree>
    <p:extLst>
      <p:ext uri="{BB962C8B-B14F-4D97-AF65-F5344CB8AC3E}">
        <p14:creationId xmlns:p14="http://schemas.microsoft.com/office/powerpoint/2010/main" val="336469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player.vimeo.com/video/688940093?h=882ad854ac&amp;app_id=122963"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player.vimeo.com/video/689273050?h=1b845adff3&amp;app_id=122963" TargetMode="Externa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player.vimeo.com/video/689747100?h=0f1dbc52d8&amp;app_id=122963" TargetMode="Externa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player.vimeo.com/video/689753968?h=15d0b5b2d7&amp;app_id=122963" TargetMode="Externa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player.vimeo.com/video/689247219?h=1687a2fd7c&amp;app_id=122963" TargetMode="Externa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player.vimeo.com/video/689258888?h=b60b598a21&amp;app_id=122963" TargetMode="Externa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ideo" Target="https://player.vimeo.com/video/689790815?h=5a0c1b41e3&amp;app_id=122963" TargetMode="Externa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ideo" Target="https://player.vimeo.com/video/689843797?h=a028bfe63f&amp;app_id=122963" TargetMode="Externa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player.vimeo.com/video/689795168?h=3248bc39cb&amp;app_id=122963"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ined glass window&#10;&#10;Description automatically generated with medium confidence">
            <a:extLst>
              <a:ext uri="{FF2B5EF4-FFF2-40B4-BE49-F238E27FC236}">
                <a16:creationId xmlns:a16="http://schemas.microsoft.com/office/drawing/2014/main" id="{EFB16CED-E63A-D305-82DF-93438BA35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 y="-192686"/>
            <a:ext cx="12192000" cy="8111276"/>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AB2BD563-0B4B-484B-B5E5-CB45EA0CE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408" y="3648817"/>
            <a:ext cx="14931300" cy="2924899"/>
          </a:xfrm>
          <a:prstGeom prst="rect">
            <a:avLst/>
          </a:prstGeom>
        </p:spPr>
      </p:pic>
      <p:sp>
        <p:nvSpPr>
          <p:cNvPr id="2" name="TextBox 1">
            <a:extLst>
              <a:ext uri="{FF2B5EF4-FFF2-40B4-BE49-F238E27FC236}">
                <a16:creationId xmlns:a16="http://schemas.microsoft.com/office/drawing/2014/main" id="{56F28E78-E6E0-4911-8C46-C1C3F6D7BF02}"/>
              </a:ext>
            </a:extLst>
          </p:cNvPr>
          <p:cNvSpPr txBox="1"/>
          <p:nvPr/>
        </p:nvSpPr>
        <p:spPr>
          <a:xfrm>
            <a:off x="3102127" y="4383617"/>
            <a:ext cx="8710333" cy="1015663"/>
          </a:xfrm>
          <a:prstGeom prst="rect">
            <a:avLst/>
          </a:prstGeom>
          <a:noFill/>
        </p:spPr>
        <p:txBody>
          <a:bodyPr wrap="none" rtlCol="0">
            <a:spAutoFit/>
          </a:bodyPr>
          <a:lstStyle/>
          <a:p>
            <a:r>
              <a:rPr lang="en-US" sz="6000" dirty="0">
                <a:latin typeface="Verdana" panose="020B0604030504040204" pitchFamily="34" charset="0"/>
                <a:ea typeface="Verdana" panose="020B0604030504040204" pitchFamily="34" charset="0"/>
              </a:rPr>
              <a:t>Power &amp; Relationships</a:t>
            </a:r>
          </a:p>
        </p:txBody>
      </p:sp>
      <p:pic>
        <p:nvPicPr>
          <p:cNvPr id="11" name="Picture 10" descr="Diagram&#10;&#10;Description automatically generated with medium confidence">
            <a:extLst>
              <a:ext uri="{FF2B5EF4-FFF2-40B4-BE49-F238E27FC236}">
                <a16:creationId xmlns:a16="http://schemas.microsoft.com/office/drawing/2014/main" id="{010EDB06-4CFA-4AEF-8E72-C349DA3D9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212" y="3851935"/>
            <a:ext cx="1012659" cy="1259332"/>
          </a:xfrm>
          <a:prstGeom prst="rect">
            <a:avLst/>
          </a:prstGeom>
        </p:spPr>
      </p:pic>
      <p:pic>
        <p:nvPicPr>
          <p:cNvPr id="13" name="Picture 12">
            <a:extLst>
              <a:ext uri="{FF2B5EF4-FFF2-40B4-BE49-F238E27FC236}">
                <a16:creationId xmlns:a16="http://schemas.microsoft.com/office/drawing/2014/main" id="{98F7234B-DA36-4673-83B5-0DA0E6C464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209" y="5534201"/>
            <a:ext cx="2720667" cy="271449"/>
          </a:xfrm>
          <a:prstGeom prst="rect">
            <a:avLst/>
          </a:prstGeom>
        </p:spPr>
      </p:pic>
    </p:spTree>
    <p:custDataLst>
      <p:tags r:id="rId1"/>
    </p:custDataLst>
    <p:extLst>
      <p:ext uri="{BB962C8B-B14F-4D97-AF65-F5344CB8AC3E}">
        <p14:creationId xmlns:p14="http://schemas.microsoft.com/office/powerpoint/2010/main" val="4154916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515EF5-DA2B-6C3F-6B8C-32704B5FE2E4}"/>
              </a:ext>
            </a:extLst>
          </p:cNvPr>
          <p:cNvPicPr>
            <a:picLocks noChangeAspect="1"/>
          </p:cNvPicPr>
          <p:nvPr/>
        </p:nvPicPr>
        <p:blipFill>
          <a:blip r:embed="rId3"/>
          <a:stretch>
            <a:fillRect/>
          </a:stretch>
        </p:blipFill>
        <p:spPr>
          <a:xfrm>
            <a:off x="668054" y="457200"/>
            <a:ext cx="10855891" cy="5943600"/>
          </a:xfrm>
          <a:prstGeom prst="rect">
            <a:avLst/>
          </a:prstGeom>
        </p:spPr>
      </p:pic>
      <p:sp>
        <p:nvSpPr>
          <p:cNvPr id="2" name="Rectangle 1">
            <a:extLst>
              <a:ext uri="{FF2B5EF4-FFF2-40B4-BE49-F238E27FC236}">
                <a16:creationId xmlns:a16="http://schemas.microsoft.com/office/drawing/2014/main" id="{A57AA02A-724F-E288-7C93-8B12E8734969}"/>
              </a:ext>
            </a:extLst>
          </p:cNvPr>
          <p:cNvSpPr/>
          <p:nvPr/>
        </p:nvSpPr>
        <p:spPr>
          <a:xfrm>
            <a:off x="6197600" y="2220686"/>
            <a:ext cx="5152571" cy="394788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489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515EF5-DA2B-6C3F-6B8C-32704B5FE2E4}"/>
              </a:ext>
            </a:extLst>
          </p:cNvPr>
          <p:cNvPicPr>
            <a:picLocks noChangeAspect="1"/>
          </p:cNvPicPr>
          <p:nvPr/>
        </p:nvPicPr>
        <p:blipFill>
          <a:blip r:embed="rId3"/>
          <a:stretch>
            <a:fillRect/>
          </a:stretch>
        </p:blipFill>
        <p:spPr>
          <a:xfrm>
            <a:off x="668054" y="457200"/>
            <a:ext cx="10855891" cy="5943600"/>
          </a:xfrm>
          <a:prstGeom prst="rect">
            <a:avLst/>
          </a:prstGeom>
        </p:spPr>
      </p:pic>
    </p:spTree>
    <p:extLst>
      <p:ext uri="{BB962C8B-B14F-4D97-AF65-F5344CB8AC3E}">
        <p14:creationId xmlns:p14="http://schemas.microsoft.com/office/powerpoint/2010/main" val="3962891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Freeform: Shape 13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4FF811C9-00B6-FADA-A2AB-DE506F5A8113}"/>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a:solidFill>
                  <a:srgbClr val="FFFFFF"/>
                </a:solidFill>
                <a:latin typeface="+mj-lt"/>
                <a:ea typeface="+mj-ea"/>
                <a:cs typeface="+mj-cs"/>
              </a:rPr>
              <a:t>Video Example of Hierarchical</a:t>
            </a:r>
          </a:p>
        </p:txBody>
      </p:sp>
      <p:pic>
        <p:nvPicPr>
          <p:cNvPr id="2" name="Online Media 1" title="Safe Church H Mark">
            <a:hlinkClick r:id="" action="ppaction://media"/>
            <a:extLst>
              <a:ext uri="{FF2B5EF4-FFF2-40B4-BE49-F238E27FC236}">
                <a16:creationId xmlns:a16="http://schemas.microsoft.com/office/drawing/2014/main" id="{B255A9EB-BE87-F08C-996B-EBBA4E24B12D}"/>
              </a:ext>
            </a:extLst>
          </p:cNvPr>
          <p:cNvPicPr>
            <a:picLocks noRot="1" noChangeAspect="1"/>
          </p:cNvPicPr>
          <p:nvPr>
            <a:videoFile r:link="rId1"/>
          </p:nvPr>
        </p:nvPicPr>
        <p:blipFill>
          <a:blip r:embed="rId4"/>
          <a:stretch>
            <a:fillRect/>
          </a:stretch>
        </p:blipFill>
        <p:spPr>
          <a:xfrm>
            <a:off x="4502428" y="1396758"/>
            <a:ext cx="7225748" cy="4064483"/>
          </a:xfrm>
          <a:prstGeom prst="rect">
            <a:avLst/>
          </a:prstGeom>
        </p:spPr>
      </p:pic>
    </p:spTree>
    <p:extLst>
      <p:ext uri="{BB962C8B-B14F-4D97-AF65-F5344CB8AC3E}">
        <p14:creationId xmlns:p14="http://schemas.microsoft.com/office/powerpoint/2010/main" val="84359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61B47A-F35A-C2E4-85AB-E224E047A600}"/>
              </a:ext>
            </a:extLst>
          </p:cNvPr>
          <p:cNvPicPr>
            <a:picLocks noChangeAspect="1"/>
          </p:cNvPicPr>
          <p:nvPr/>
        </p:nvPicPr>
        <p:blipFill>
          <a:blip r:embed="rId3"/>
          <a:stretch>
            <a:fillRect/>
          </a:stretch>
        </p:blipFill>
        <p:spPr>
          <a:xfrm>
            <a:off x="668054" y="457200"/>
            <a:ext cx="10855891" cy="5943600"/>
          </a:xfrm>
          <a:prstGeom prst="rect">
            <a:avLst/>
          </a:prstGeom>
        </p:spPr>
      </p:pic>
      <p:sp>
        <p:nvSpPr>
          <p:cNvPr id="2" name="Rectangle 1">
            <a:extLst>
              <a:ext uri="{FF2B5EF4-FFF2-40B4-BE49-F238E27FC236}">
                <a16:creationId xmlns:a16="http://schemas.microsoft.com/office/drawing/2014/main" id="{10BC35C5-3E6A-718B-0490-87B779C1B4C2}"/>
              </a:ext>
            </a:extLst>
          </p:cNvPr>
          <p:cNvSpPr/>
          <p:nvPr/>
        </p:nvSpPr>
        <p:spPr>
          <a:xfrm>
            <a:off x="6255657" y="2133600"/>
            <a:ext cx="4949372" cy="412205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444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61B47A-F35A-C2E4-85AB-E224E047A600}"/>
              </a:ext>
            </a:extLst>
          </p:cNvPr>
          <p:cNvPicPr>
            <a:picLocks noChangeAspect="1"/>
          </p:cNvPicPr>
          <p:nvPr/>
        </p:nvPicPr>
        <p:blipFill>
          <a:blip r:embed="rId3"/>
          <a:stretch>
            <a:fillRect/>
          </a:stretch>
        </p:blipFill>
        <p:spPr>
          <a:xfrm>
            <a:off x="668054" y="457200"/>
            <a:ext cx="10855891" cy="5943600"/>
          </a:xfrm>
          <a:prstGeom prst="rect">
            <a:avLst/>
          </a:prstGeom>
        </p:spPr>
      </p:pic>
    </p:spTree>
    <p:extLst>
      <p:ext uri="{BB962C8B-B14F-4D97-AF65-F5344CB8AC3E}">
        <p14:creationId xmlns:p14="http://schemas.microsoft.com/office/powerpoint/2010/main" val="2587501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448F441D-5DAD-C50E-F7CD-269E1A79C832}"/>
              </a:ext>
            </a:extLst>
          </p:cNvPr>
          <p:cNvPicPr>
            <a:picLocks noChangeAspect="1"/>
          </p:cNvPicPr>
          <p:nvPr/>
        </p:nvPicPr>
        <p:blipFill>
          <a:blip r:embed="rId3"/>
          <a:stretch>
            <a:fillRect/>
          </a:stretch>
        </p:blipFill>
        <p:spPr>
          <a:xfrm>
            <a:off x="668054" y="457200"/>
            <a:ext cx="10855891" cy="5943600"/>
          </a:xfrm>
          <a:prstGeom prst="rect">
            <a:avLst/>
          </a:prstGeom>
        </p:spPr>
      </p:pic>
      <p:sp>
        <p:nvSpPr>
          <p:cNvPr id="2" name="Rectangle 1">
            <a:extLst>
              <a:ext uri="{FF2B5EF4-FFF2-40B4-BE49-F238E27FC236}">
                <a16:creationId xmlns:a16="http://schemas.microsoft.com/office/drawing/2014/main" id="{A8FA47CF-CD82-0B05-7DD8-7ED6B9081876}"/>
              </a:ext>
            </a:extLst>
          </p:cNvPr>
          <p:cNvSpPr/>
          <p:nvPr/>
        </p:nvSpPr>
        <p:spPr>
          <a:xfrm>
            <a:off x="6255657" y="2133600"/>
            <a:ext cx="5021943" cy="415108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55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448F441D-5DAD-C50E-F7CD-269E1A79C832}"/>
              </a:ext>
            </a:extLst>
          </p:cNvPr>
          <p:cNvPicPr>
            <a:picLocks noChangeAspect="1"/>
          </p:cNvPicPr>
          <p:nvPr/>
        </p:nvPicPr>
        <p:blipFill>
          <a:blip r:embed="rId3"/>
          <a:stretch>
            <a:fillRect/>
          </a:stretch>
        </p:blipFill>
        <p:spPr>
          <a:xfrm>
            <a:off x="668054" y="457200"/>
            <a:ext cx="10855891" cy="5943600"/>
          </a:xfrm>
          <a:prstGeom prst="rect">
            <a:avLst/>
          </a:prstGeom>
        </p:spPr>
      </p:pic>
    </p:spTree>
    <p:extLst>
      <p:ext uri="{BB962C8B-B14F-4D97-AF65-F5344CB8AC3E}">
        <p14:creationId xmlns:p14="http://schemas.microsoft.com/office/powerpoint/2010/main" val="3571268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Freeform: Shape 12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4FF811C9-00B6-FADA-A2AB-DE506F5A8113}"/>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a:solidFill>
                  <a:srgbClr val="FFFFFF"/>
                </a:solidFill>
                <a:latin typeface="+mj-lt"/>
                <a:ea typeface="+mj-ea"/>
                <a:cs typeface="+mj-cs"/>
              </a:rPr>
              <a:t>Video Example of Financial Resources</a:t>
            </a:r>
          </a:p>
        </p:txBody>
      </p:sp>
      <p:pic>
        <p:nvPicPr>
          <p:cNvPr id="2" name="Online Media 1" title="Safe Church Andrea">
            <a:hlinkClick r:id="" action="ppaction://media"/>
            <a:extLst>
              <a:ext uri="{FF2B5EF4-FFF2-40B4-BE49-F238E27FC236}">
                <a16:creationId xmlns:a16="http://schemas.microsoft.com/office/drawing/2014/main" id="{EB6EDB09-94F6-26BF-4F8F-7F9EA2F1D258}"/>
              </a:ext>
            </a:extLst>
          </p:cNvPr>
          <p:cNvPicPr>
            <a:picLocks noRot="1" noChangeAspect="1"/>
          </p:cNvPicPr>
          <p:nvPr>
            <a:videoFile r:link="rId1"/>
          </p:nvPr>
        </p:nvPicPr>
        <p:blipFill>
          <a:blip r:embed="rId4"/>
          <a:stretch>
            <a:fillRect/>
          </a:stretch>
        </p:blipFill>
        <p:spPr>
          <a:xfrm>
            <a:off x="4502428" y="1396758"/>
            <a:ext cx="7225748" cy="4064483"/>
          </a:xfrm>
          <a:prstGeom prst="rect">
            <a:avLst/>
          </a:prstGeom>
        </p:spPr>
      </p:pic>
    </p:spTree>
    <p:extLst>
      <p:ext uri="{BB962C8B-B14F-4D97-AF65-F5344CB8AC3E}">
        <p14:creationId xmlns:p14="http://schemas.microsoft.com/office/powerpoint/2010/main" val="41180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 text&#10;&#10;Description automatically generated with medium confidence">
            <a:extLst>
              <a:ext uri="{FF2B5EF4-FFF2-40B4-BE49-F238E27FC236}">
                <a16:creationId xmlns:a16="http://schemas.microsoft.com/office/drawing/2014/main" id="{6CA0BAA7-3C5D-86EA-D305-5169BA7F92CC}"/>
              </a:ext>
            </a:extLst>
          </p:cNvPr>
          <p:cNvPicPr>
            <a:picLocks noChangeAspect="1"/>
          </p:cNvPicPr>
          <p:nvPr/>
        </p:nvPicPr>
        <p:blipFill>
          <a:blip r:embed="rId3"/>
          <a:stretch>
            <a:fillRect/>
          </a:stretch>
        </p:blipFill>
        <p:spPr>
          <a:xfrm>
            <a:off x="692726" y="457200"/>
            <a:ext cx="10806548" cy="5943600"/>
          </a:xfrm>
          <a:prstGeom prst="rect">
            <a:avLst/>
          </a:prstGeom>
        </p:spPr>
      </p:pic>
      <p:sp>
        <p:nvSpPr>
          <p:cNvPr id="2" name="Rectangle 1">
            <a:extLst>
              <a:ext uri="{FF2B5EF4-FFF2-40B4-BE49-F238E27FC236}">
                <a16:creationId xmlns:a16="http://schemas.microsoft.com/office/drawing/2014/main" id="{0C5C39B7-3FA5-4D96-EEC1-C71449EA9577}"/>
              </a:ext>
            </a:extLst>
          </p:cNvPr>
          <p:cNvSpPr/>
          <p:nvPr/>
        </p:nvSpPr>
        <p:spPr>
          <a:xfrm>
            <a:off x="6226629" y="2162629"/>
            <a:ext cx="5109028" cy="28448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4293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 text&#10;&#10;Description automatically generated with medium confidence">
            <a:extLst>
              <a:ext uri="{FF2B5EF4-FFF2-40B4-BE49-F238E27FC236}">
                <a16:creationId xmlns:a16="http://schemas.microsoft.com/office/drawing/2014/main" id="{6CA0BAA7-3C5D-86EA-D305-5169BA7F92CC}"/>
              </a:ext>
            </a:extLst>
          </p:cNvPr>
          <p:cNvPicPr>
            <a:picLocks noChangeAspect="1"/>
          </p:cNvPicPr>
          <p:nvPr/>
        </p:nvPicPr>
        <p:blipFill>
          <a:blip r:embed="rId3"/>
          <a:stretch>
            <a:fillRect/>
          </a:stretch>
        </p:blipFill>
        <p:spPr>
          <a:xfrm>
            <a:off x="692726" y="457200"/>
            <a:ext cx="10806548" cy="5943600"/>
          </a:xfrm>
          <a:prstGeom prst="rect">
            <a:avLst/>
          </a:prstGeom>
        </p:spPr>
      </p:pic>
    </p:spTree>
    <p:extLst>
      <p:ext uri="{BB962C8B-B14F-4D97-AF65-F5344CB8AC3E}">
        <p14:creationId xmlns:p14="http://schemas.microsoft.com/office/powerpoint/2010/main" val="61519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3E5F278-2B35-F7C1-B3CD-62D3C178E1A2}"/>
              </a:ext>
            </a:extLst>
          </p:cNvPr>
          <p:cNvPicPr>
            <a:picLocks noChangeAspect="1"/>
          </p:cNvPicPr>
          <p:nvPr/>
        </p:nvPicPr>
        <p:blipFill>
          <a:blip r:embed="rId3"/>
          <a:stretch>
            <a:fillRect/>
          </a:stretch>
        </p:blipFill>
        <p:spPr>
          <a:xfrm>
            <a:off x="812417" y="482251"/>
            <a:ext cx="10566400" cy="5955474"/>
          </a:xfrm>
          <a:prstGeom prst="rect">
            <a:avLst/>
          </a:prstGeom>
        </p:spPr>
      </p:pic>
      <p:sp>
        <p:nvSpPr>
          <p:cNvPr id="2" name="Rectangle 1">
            <a:extLst>
              <a:ext uri="{FF2B5EF4-FFF2-40B4-BE49-F238E27FC236}">
                <a16:creationId xmlns:a16="http://schemas.microsoft.com/office/drawing/2014/main" id="{CF083BB9-7D0E-83B1-7402-33870D922A88}"/>
              </a:ext>
            </a:extLst>
          </p:cNvPr>
          <p:cNvSpPr/>
          <p:nvPr/>
        </p:nvSpPr>
        <p:spPr>
          <a:xfrm>
            <a:off x="5210629" y="5283200"/>
            <a:ext cx="5355771" cy="69668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0908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1" name="Rectangle 1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1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Freeform: Shape 1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4FF811C9-00B6-FADA-A2AB-DE506F5A8113}"/>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a:solidFill>
                  <a:srgbClr val="FFFFFF"/>
                </a:solidFill>
                <a:latin typeface="+mj-lt"/>
                <a:ea typeface="+mj-ea"/>
                <a:cs typeface="+mj-cs"/>
              </a:rPr>
              <a:t>Video Example of Race and Ethnicity</a:t>
            </a:r>
          </a:p>
        </p:txBody>
      </p:sp>
      <p:pic>
        <p:nvPicPr>
          <p:cNvPr id="2" name="Online Media 1" title="Safe Church Shaneequa 1.mp4">
            <a:hlinkClick r:id="" action="ppaction://media"/>
            <a:extLst>
              <a:ext uri="{FF2B5EF4-FFF2-40B4-BE49-F238E27FC236}">
                <a16:creationId xmlns:a16="http://schemas.microsoft.com/office/drawing/2014/main" id="{A2FE0C03-0BA1-B71C-49C7-3A551B6A5232}"/>
              </a:ext>
            </a:extLst>
          </p:cNvPr>
          <p:cNvPicPr>
            <a:picLocks noRot="1" noChangeAspect="1"/>
          </p:cNvPicPr>
          <p:nvPr>
            <a:videoFile r:link="rId1"/>
          </p:nvPr>
        </p:nvPicPr>
        <p:blipFill>
          <a:blip r:embed="rId4"/>
          <a:stretch>
            <a:fillRect/>
          </a:stretch>
        </p:blipFill>
        <p:spPr>
          <a:xfrm>
            <a:off x="4502428" y="1396758"/>
            <a:ext cx="7225748" cy="4064483"/>
          </a:xfrm>
          <a:prstGeom prst="rect">
            <a:avLst/>
          </a:prstGeom>
        </p:spPr>
      </p:pic>
    </p:spTree>
    <p:extLst>
      <p:ext uri="{BB962C8B-B14F-4D97-AF65-F5344CB8AC3E}">
        <p14:creationId xmlns:p14="http://schemas.microsoft.com/office/powerpoint/2010/main" val="113743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10;&#10;Description automatically generated">
            <a:extLst>
              <a:ext uri="{FF2B5EF4-FFF2-40B4-BE49-F238E27FC236}">
                <a16:creationId xmlns:a16="http://schemas.microsoft.com/office/drawing/2014/main" id="{5DA89E61-059B-4DDE-0C70-14026E0FADA4}"/>
              </a:ext>
            </a:extLst>
          </p:cNvPr>
          <p:cNvPicPr>
            <a:picLocks noChangeAspect="1"/>
          </p:cNvPicPr>
          <p:nvPr/>
        </p:nvPicPr>
        <p:blipFill>
          <a:blip r:embed="rId3"/>
          <a:stretch>
            <a:fillRect/>
          </a:stretch>
        </p:blipFill>
        <p:spPr>
          <a:xfrm>
            <a:off x="692726" y="457200"/>
            <a:ext cx="10806548" cy="5943600"/>
          </a:xfrm>
          <a:prstGeom prst="rect">
            <a:avLst/>
          </a:prstGeom>
        </p:spPr>
      </p:pic>
      <p:sp>
        <p:nvSpPr>
          <p:cNvPr id="2" name="Rectangle 1">
            <a:extLst>
              <a:ext uri="{FF2B5EF4-FFF2-40B4-BE49-F238E27FC236}">
                <a16:creationId xmlns:a16="http://schemas.microsoft.com/office/drawing/2014/main" id="{2C662272-2446-6036-E546-26D52115A791}"/>
              </a:ext>
            </a:extLst>
          </p:cNvPr>
          <p:cNvSpPr/>
          <p:nvPr/>
        </p:nvSpPr>
        <p:spPr>
          <a:xfrm>
            <a:off x="6357257" y="2206171"/>
            <a:ext cx="5007429" cy="269965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919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10;&#10;Description automatically generated">
            <a:extLst>
              <a:ext uri="{FF2B5EF4-FFF2-40B4-BE49-F238E27FC236}">
                <a16:creationId xmlns:a16="http://schemas.microsoft.com/office/drawing/2014/main" id="{5DA89E61-059B-4DDE-0C70-14026E0FADA4}"/>
              </a:ext>
            </a:extLst>
          </p:cNvPr>
          <p:cNvPicPr>
            <a:picLocks noChangeAspect="1"/>
          </p:cNvPicPr>
          <p:nvPr/>
        </p:nvPicPr>
        <p:blipFill>
          <a:blip r:embed="rId3"/>
          <a:stretch>
            <a:fillRect/>
          </a:stretch>
        </p:blipFill>
        <p:spPr>
          <a:xfrm>
            <a:off x="692726" y="457200"/>
            <a:ext cx="10806548" cy="5943600"/>
          </a:xfrm>
          <a:prstGeom prst="rect">
            <a:avLst/>
          </a:prstGeom>
        </p:spPr>
      </p:pic>
    </p:spTree>
    <p:extLst>
      <p:ext uri="{BB962C8B-B14F-4D97-AF65-F5344CB8AC3E}">
        <p14:creationId xmlns:p14="http://schemas.microsoft.com/office/powerpoint/2010/main" val="3472405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1" name="Rectangle 1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1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Freeform: Shape 1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4FF811C9-00B6-FADA-A2AB-DE506F5A8113}"/>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a:solidFill>
                  <a:srgbClr val="FFFFFF"/>
                </a:solidFill>
                <a:latin typeface="+mj-lt"/>
                <a:ea typeface="+mj-ea"/>
                <a:cs typeface="+mj-cs"/>
              </a:rPr>
              <a:t>Video Example of Age</a:t>
            </a:r>
          </a:p>
        </p:txBody>
      </p:sp>
      <p:pic>
        <p:nvPicPr>
          <p:cNvPr id="2" name="Online Media 1" title="Safe Church Paul">
            <a:hlinkClick r:id="" action="ppaction://media"/>
            <a:extLst>
              <a:ext uri="{FF2B5EF4-FFF2-40B4-BE49-F238E27FC236}">
                <a16:creationId xmlns:a16="http://schemas.microsoft.com/office/drawing/2014/main" id="{8D35F977-D589-C620-B215-27A0781E0E45}"/>
              </a:ext>
            </a:extLst>
          </p:cNvPr>
          <p:cNvPicPr>
            <a:picLocks noRot="1" noChangeAspect="1"/>
          </p:cNvPicPr>
          <p:nvPr>
            <a:videoFile r:link="rId1"/>
          </p:nvPr>
        </p:nvPicPr>
        <p:blipFill>
          <a:blip r:embed="rId4"/>
          <a:stretch>
            <a:fillRect/>
          </a:stretch>
        </p:blipFill>
        <p:spPr>
          <a:xfrm>
            <a:off x="4502428" y="1396758"/>
            <a:ext cx="7225748" cy="4064483"/>
          </a:xfrm>
          <a:prstGeom prst="rect">
            <a:avLst/>
          </a:prstGeom>
        </p:spPr>
      </p:pic>
    </p:spTree>
    <p:extLst>
      <p:ext uri="{BB962C8B-B14F-4D97-AF65-F5344CB8AC3E}">
        <p14:creationId xmlns:p14="http://schemas.microsoft.com/office/powerpoint/2010/main" val="158838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28FDB42-F56A-EBDF-BBEB-42AA9DF94E83}"/>
              </a:ext>
            </a:extLst>
          </p:cNvPr>
          <p:cNvPicPr>
            <a:picLocks noChangeAspect="1"/>
          </p:cNvPicPr>
          <p:nvPr/>
        </p:nvPicPr>
        <p:blipFill>
          <a:blip r:embed="rId3"/>
          <a:stretch>
            <a:fillRect/>
          </a:stretch>
        </p:blipFill>
        <p:spPr>
          <a:xfrm>
            <a:off x="618026" y="457200"/>
            <a:ext cx="10955947" cy="5943600"/>
          </a:xfrm>
          <a:prstGeom prst="rect">
            <a:avLst/>
          </a:prstGeom>
        </p:spPr>
      </p:pic>
      <p:sp>
        <p:nvSpPr>
          <p:cNvPr id="2" name="Rectangle 1">
            <a:extLst>
              <a:ext uri="{FF2B5EF4-FFF2-40B4-BE49-F238E27FC236}">
                <a16:creationId xmlns:a16="http://schemas.microsoft.com/office/drawing/2014/main" id="{56948E29-2520-2CC8-8438-A4D5A65DFDE6}"/>
              </a:ext>
            </a:extLst>
          </p:cNvPr>
          <p:cNvSpPr/>
          <p:nvPr/>
        </p:nvSpPr>
        <p:spPr>
          <a:xfrm>
            <a:off x="6299200" y="2206171"/>
            <a:ext cx="4949371" cy="15385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041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28FDB42-F56A-EBDF-BBEB-42AA9DF94E83}"/>
              </a:ext>
            </a:extLst>
          </p:cNvPr>
          <p:cNvPicPr>
            <a:picLocks noChangeAspect="1"/>
          </p:cNvPicPr>
          <p:nvPr/>
        </p:nvPicPr>
        <p:blipFill>
          <a:blip r:embed="rId3"/>
          <a:stretch>
            <a:fillRect/>
          </a:stretch>
        </p:blipFill>
        <p:spPr>
          <a:xfrm>
            <a:off x="618026" y="457200"/>
            <a:ext cx="10955947" cy="5943600"/>
          </a:xfrm>
          <a:prstGeom prst="rect">
            <a:avLst/>
          </a:prstGeom>
        </p:spPr>
      </p:pic>
    </p:spTree>
    <p:extLst>
      <p:ext uri="{BB962C8B-B14F-4D97-AF65-F5344CB8AC3E}">
        <p14:creationId xmlns:p14="http://schemas.microsoft.com/office/powerpoint/2010/main" val="233087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176EE760-A99C-4509-0B87-73311DC1CE37}"/>
              </a:ext>
            </a:extLst>
          </p:cNvPr>
          <p:cNvPicPr>
            <a:picLocks noChangeAspect="1"/>
          </p:cNvPicPr>
          <p:nvPr/>
        </p:nvPicPr>
        <p:blipFill>
          <a:blip r:embed="rId3"/>
          <a:stretch>
            <a:fillRect/>
          </a:stretch>
        </p:blipFill>
        <p:spPr>
          <a:xfrm>
            <a:off x="668054" y="457200"/>
            <a:ext cx="10855891" cy="5943600"/>
          </a:xfrm>
          <a:prstGeom prst="rect">
            <a:avLst/>
          </a:prstGeom>
        </p:spPr>
      </p:pic>
      <p:sp>
        <p:nvSpPr>
          <p:cNvPr id="7" name="Rectangle 6">
            <a:extLst>
              <a:ext uri="{FF2B5EF4-FFF2-40B4-BE49-F238E27FC236}">
                <a16:creationId xmlns:a16="http://schemas.microsoft.com/office/drawing/2014/main" id="{51BE4834-86F1-1448-CBA9-91609F7FCA51}"/>
              </a:ext>
            </a:extLst>
          </p:cNvPr>
          <p:cNvSpPr/>
          <p:nvPr/>
        </p:nvSpPr>
        <p:spPr>
          <a:xfrm>
            <a:off x="6299200" y="2206171"/>
            <a:ext cx="4949371" cy="39769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886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176EE760-A99C-4509-0B87-73311DC1CE37}"/>
              </a:ext>
            </a:extLst>
          </p:cNvPr>
          <p:cNvPicPr>
            <a:picLocks noChangeAspect="1"/>
          </p:cNvPicPr>
          <p:nvPr/>
        </p:nvPicPr>
        <p:blipFill>
          <a:blip r:embed="rId3"/>
          <a:stretch>
            <a:fillRect/>
          </a:stretch>
        </p:blipFill>
        <p:spPr>
          <a:xfrm>
            <a:off x="668054" y="457200"/>
            <a:ext cx="10855891" cy="5943600"/>
          </a:xfrm>
          <a:prstGeom prst="rect">
            <a:avLst/>
          </a:prstGeom>
        </p:spPr>
      </p:pic>
    </p:spTree>
    <p:extLst>
      <p:ext uri="{BB962C8B-B14F-4D97-AF65-F5344CB8AC3E}">
        <p14:creationId xmlns:p14="http://schemas.microsoft.com/office/powerpoint/2010/main" val="890571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10;&#10;Description automatically generated">
            <a:extLst>
              <a:ext uri="{FF2B5EF4-FFF2-40B4-BE49-F238E27FC236}">
                <a16:creationId xmlns:a16="http://schemas.microsoft.com/office/drawing/2014/main" id="{D8FE5AA7-B857-29B4-8537-43C3BD780921}"/>
              </a:ext>
            </a:extLst>
          </p:cNvPr>
          <p:cNvPicPr>
            <a:picLocks noChangeAspect="1"/>
          </p:cNvPicPr>
          <p:nvPr/>
        </p:nvPicPr>
        <p:blipFill>
          <a:blip r:embed="rId3"/>
          <a:stretch>
            <a:fillRect/>
          </a:stretch>
        </p:blipFill>
        <p:spPr>
          <a:xfrm>
            <a:off x="717177" y="457200"/>
            <a:ext cx="10757646" cy="5943600"/>
          </a:xfrm>
          <a:prstGeom prst="rect">
            <a:avLst/>
          </a:prstGeom>
        </p:spPr>
      </p:pic>
      <p:sp>
        <p:nvSpPr>
          <p:cNvPr id="7" name="Rectangle 6">
            <a:extLst>
              <a:ext uri="{FF2B5EF4-FFF2-40B4-BE49-F238E27FC236}">
                <a16:creationId xmlns:a16="http://schemas.microsoft.com/office/drawing/2014/main" id="{1C18AFEC-A039-FB27-5BA8-2BCAF06D8D92}"/>
              </a:ext>
            </a:extLst>
          </p:cNvPr>
          <p:cNvSpPr/>
          <p:nvPr/>
        </p:nvSpPr>
        <p:spPr>
          <a:xfrm>
            <a:off x="6299200" y="2206171"/>
            <a:ext cx="4949371" cy="195942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174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10;&#10;Description automatically generated">
            <a:extLst>
              <a:ext uri="{FF2B5EF4-FFF2-40B4-BE49-F238E27FC236}">
                <a16:creationId xmlns:a16="http://schemas.microsoft.com/office/drawing/2014/main" id="{D8FE5AA7-B857-29B4-8537-43C3BD780921}"/>
              </a:ext>
            </a:extLst>
          </p:cNvPr>
          <p:cNvPicPr>
            <a:picLocks noChangeAspect="1"/>
          </p:cNvPicPr>
          <p:nvPr/>
        </p:nvPicPr>
        <p:blipFill>
          <a:blip r:embed="rId3"/>
          <a:stretch>
            <a:fillRect/>
          </a:stretch>
        </p:blipFill>
        <p:spPr>
          <a:xfrm>
            <a:off x="717177" y="457200"/>
            <a:ext cx="10757646" cy="5943600"/>
          </a:xfrm>
          <a:prstGeom prst="rect">
            <a:avLst/>
          </a:prstGeom>
        </p:spPr>
      </p:pic>
    </p:spTree>
    <p:extLst>
      <p:ext uri="{BB962C8B-B14F-4D97-AF65-F5344CB8AC3E}">
        <p14:creationId xmlns:p14="http://schemas.microsoft.com/office/powerpoint/2010/main" val="379724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reeform: Shape 1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4FF811C9-00B6-FADA-A2AB-DE506F5A8113}"/>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Introduction Video</a:t>
            </a:r>
          </a:p>
        </p:txBody>
      </p:sp>
      <p:pic>
        <p:nvPicPr>
          <p:cNvPr id="2" name="Online Media 1" title="Safe Church Deon">
            <a:hlinkClick r:id="" action="ppaction://media"/>
            <a:extLst>
              <a:ext uri="{FF2B5EF4-FFF2-40B4-BE49-F238E27FC236}">
                <a16:creationId xmlns:a16="http://schemas.microsoft.com/office/drawing/2014/main" id="{7989311B-FFDD-B5F1-CB58-917B0CDE334F}"/>
              </a:ext>
            </a:extLst>
          </p:cNvPr>
          <p:cNvPicPr>
            <a:picLocks noRot="1" noChangeAspect="1"/>
          </p:cNvPicPr>
          <p:nvPr>
            <a:videoFile r:link="rId1"/>
          </p:nvPr>
        </p:nvPicPr>
        <p:blipFill>
          <a:blip r:embed="rId4"/>
          <a:stretch>
            <a:fillRect/>
          </a:stretch>
        </p:blipFill>
        <p:spPr>
          <a:xfrm>
            <a:off x="4502428" y="1396758"/>
            <a:ext cx="7225748" cy="4064483"/>
          </a:xfrm>
          <a:prstGeom prst="rect">
            <a:avLst/>
          </a:prstGeom>
        </p:spPr>
      </p:pic>
    </p:spTree>
    <p:extLst>
      <p:ext uri="{BB962C8B-B14F-4D97-AF65-F5344CB8AC3E}">
        <p14:creationId xmlns:p14="http://schemas.microsoft.com/office/powerpoint/2010/main" val="13347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Freeform: Shape 12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4FF811C9-00B6-FADA-A2AB-DE506F5A8113}"/>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a:solidFill>
                  <a:srgbClr val="FFFFFF"/>
                </a:solidFill>
                <a:latin typeface="+mj-lt"/>
                <a:ea typeface="+mj-ea"/>
                <a:cs typeface="+mj-cs"/>
              </a:rPr>
              <a:t>Video Example of Access to Power</a:t>
            </a:r>
          </a:p>
        </p:txBody>
      </p:sp>
      <p:pic>
        <p:nvPicPr>
          <p:cNvPr id="2" name="Online Media 1" title="Safe Church Sonia">
            <a:hlinkClick r:id="" action="ppaction://media"/>
            <a:extLst>
              <a:ext uri="{FF2B5EF4-FFF2-40B4-BE49-F238E27FC236}">
                <a16:creationId xmlns:a16="http://schemas.microsoft.com/office/drawing/2014/main" id="{01C7BB21-CCBD-D3DB-12BC-4E74B0A75F21}"/>
              </a:ext>
            </a:extLst>
          </p:cNvPr>
          <p:cNvPicPr>
            <a:picLocks noRot="1" noChangeAspect="1"/>
          </p:cNvPicPr>
          <p:nvPr>
            <a:videoFile r:link="rId1"/>
          </p:nvPr>
        </p:nvPicPr>
        <p:blipFill>
          <a:blip r:embed="rId4"/>
          <a:stretch>
            <a:fillRect/>
          </a:stretch>
        </p:blipFill>
        <p:spPr>
          <a:xfrm>
            <a:off x="4502428" y="1396758"/>
            <a:ext cx="7225748" cy="4064483"/>
          </a:xfrm>
          <a:prstGeom prst="rect">
            <a:avLst/>
          </a:prstGeom>
        </p:spPr>
      </p:pic>
    </p:spTree>
    <p:extLst>
      <p:ext uri="{BB962C8B-B14F-4D97-AF65-F5344CB8AC3E}">
        <p14:creationId xmlns:p14="http://schemas.microsoft.com/office/powerpoint/2010/main" val="329083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3909050-8CA7-900F-D23B-B529D3154BDA}"/>
              </a:ext>
            </a:extLst>
          </p:cNvPr>
          <p:cNvPicPr>
            <a:picLocks noChangeAspect="1"/>
          </p:cNvPicPr>
          <p:nvPr/>
        </p:nvPicPr>
        <p:blipFill>
          <a:blip r:embed="rId3"/>
          <a:stretch>
            <a:fillRect/>
          </a:stretch>
        </p:blipFill>
        <p:spPr>
          <a:xfrm>
            <a:off x="741405" y="457200"/>
            <a:ext cx="10709190" cy="5943600"/>
          </a:xfrm>
          <a:prstGeom prst="rect">
            <a:avLst/>
          </a:prstGeom>
        </p:spPr>
      </p:pic>
      <p:sp>
        <p:nvSpPr>
          <p:cNvPr id="2" name="Rectangle 1">
            <a:extLst>
              <a:ext uri="{FF2B5EF4-FFF2-40B4-BE49-F238E27FC236}">
                <a16:creationId xmlns:a16="http://schemas.microsoft.com/office/drawing/2014/main" id="{88FB61D2-9949-A20E-0D41-A58A6894BFCB}"/>
              </a:ext>
            </a:extLst>
          </p:cNvPr>
          <p:cNvSpPr/>
          <p:nvPr/>
        </p:nvSpPr>
        <p:spPr>
          <a:xfrm>
            <a:off x="1465943" y="2931886"/>
            <a:ext cx="3033486" cy="290285"/>
          </a:xfrm>
          <a:prstGeom prst="rect">
            <a:avLst/>
          </a:prstGeom>
          <a:solidFill>
            <a:srgbClr val="E9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4FB66C-297B-C219-9439-764BAD8C4562}"/>
              </a:ext>
            </a:extLst>
          </p:cNvPr>
          <p:cNvSpPr/>
          <p:nvPr/>
        </p:nvSpPr>
        <p:spPr>
          <a:xfrm>
            <a:off x="4578874" y="5667828"/>
            <a:ext cx="3033486" cy="544286"/>
          </a:xfrm>
          <a:prstGeom prst="rect">
            <a:avLst/>
          </a:prstGeom>
          <a:solidFill>
            <a:srgbClr val="E9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583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431452-4A2B-BD78-657C-A1CA89CE6F76}"/>
              </a:ext>
            </a:extLst>
          </p:cNvPr>
          <p:cNvPicPr>
            <a:picLocks noChangeAspect="1"/>
          </p:cNvPicPr>
          <p:nvPr/>
        </p:nvPicPr>
        <p:blipFill>
          <a:blip r:embed="rId3"/>
          <a:stretch>
            <a:fillRect/>
          </a:stretch>
        </p:blipFill>
        <p:spPr>
          <a:xfrm>
            <a:off x="643156" y="457200"/>
            <a:ext cx="10905687" cy="5943600"/>
          </a:xfrm>
          <a:prstGeom prst="rect">
            <a:avLst/>
          </a:prstGeom>
        </p:spPr>
      </p:pic>
    </p:spTree>
    <p:extLst>
      <p:ext uri="{BB962C8B-B14F-4D97-AF65-F5344CB8AC3E}">
        <p14:creationId xmlns:p14="http://schemas.microsoft.com/office/powerpoint/2010/main" val="2377614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8752C64-E5EF-EEBF-2A6A-9BDEE466340F}"/>
              </a:ext>
            </a:extLst>
          </p:cNvPr>
          <p:cNvPicPr>
            <a:picLocks noChangeAspect="1"/>
          </p:cNvPicPr>
          <p:nvPr/>
        </p:nvPicPr>
        <p:blipFill>
          <a:blip r:embed="rId3"/>
          <a:stretch>
            <a:fillRect/>
          </a:stretch>
        </p:blipFill>
        <p:spPr>
          <a:xfrm>
            <a:off x="859348" y="457200"/>
            <a:ext cx="10473303" cy="5943600"/>
          </a:xfrm>
          <a:prstGeom prst="rect">
            <a:avLst/>
          </a:prstGeom>
        </p:spPr>
      </p:pic>
    </p:spTree>
    <p:extLst>
      <p:ext uri="{BB962C8B-B14F-4D97-AF65-F5344CB8AC3E}">
        <p14:creationId xmlns:p14="http://schemas.microsoft.com/office/powerpoint/2010/main" val="458083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C88E431-AE63-C19E-F04A-4008CD43E552}"/>
              </a:ext>
            </a:extLst>
          </p:cNvPr>
          <p:cNvPicPr>
            <a:picLocks noChangeAspect="1"/>
          </p:cNvPicPr>
          <p:nvPr/>
        </p:nvPicPr>
        <p:blipFill>
          <a:blip r:embed="rId3"/>
          <a:stretch>
            <a:fillRect/>
          </a:stretch>
        </p:blipFill>
        <p:spPr>
          <a:xfrm>
            <a:off x="859348" y="457200"/>
            <a:ext cx="10473303" cy="5943600"/>
          </a:xfrm>
          <a:prstGeom prst="rect">
            <a:avLst/>
          </a:prstGeom>
        </p:spPr>
      </p:pic>
    </p:spTree>
    <p:extLst>
      <p:ext uri="{BB962C8B-B14F-4D97-AF65-F5344CB8AC3E}">
        <p14:creationId xmlns:p14="http://schemas.microsoft.com/office/powerpoint/2010/main" val="2258857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E2173A-81F4-6B22-0B73-72F43260A420}"/>
              </a:ext>
            </a:extLst>
          </p:cNvPr>
          <p:cNvPicPr>
            <a:picLocks noChangeAspect="1"/>
          </p:cNvPicPr>
          <p:nvPr/>
        </p:nvPicPr>
        <p:blipFill>
          <a:blip r:embed="rId3"/>
          <a:stretch>
            <a:fillRect/>
          </a:stretch>
        </p:blipFill>
        <p:spPr>
          <a:xfrm>
            <a:off x="789214" y="457200"/>
            <a:ext cx="10613571" cy="5943600"/>
          </a:xfrm>
          <a:prstGeom prst="rect">
            <a:avLst/>
          </a:prstGeom>
        </p:spPr>
      </p:pic>
    </p:spTree>
    <p:extLst>
      <p:ext uri="{BB962C8B-B14F-4D97-AF65-F5344CB8AC3E}">
        <p14:creationId xmlns:p14="http://schemas.microsoft.com/office/powerpoint/2010/main" val="1011486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C6298B-43F5-17AE-69F6-331D14D018CA}"/>
              </a:ext>
            </a:extLst>
          </p:cNvPr>
          <p:cNvPicPr>
            <a:picLocks noChangeAspect="1"/>
          </p:cNvPicPr>
          <p:nvPr/>
        </p:nvPicPr>
        <p:blipFill>
          <a:blip r:embed="rId3"/>
          <a:stretch>
            <a:fillRect/>
          </a:stretch>
        </p:blipFill>
        <p:spPr>
          <a:xfrm>
            <a:off x="541235" y="457200"/>
            <a:ext cx="11109530" cy="5943600"/>
          </a:xfrm>
          <a:prstGeom prst="rect">
            <a:avLst/>
          </a:prstGeom>
        </p:spPr>
      </p:pic>
    </p:spTree>
    <p:extLst>
      <p:ext uri="{BB962C8B-B14F-4D97-AF65-F5344CB8AC3E}">
        <p14:creationId xmlns:p14="http://schemas.microsoft.com/office/powerpoint/2010/main" val="209466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45B018-CA2B-CF5F-EC77-4B33E2DF51EA}"/>
              </a:ext>
            </a:extLst>
          </p:cNvPr>
          <p:cNvPicPr>
            <a:picLocks noChangeAspect="1"/>
          </p:cNvPicPr>
          <p:nvPr/>
        </p:nvPicPr>
        <p:blipFill>
          <a:blip r:embed="rId3"/>
          <a:stretch>
            <a:fillRect/>
          </a:stretch>
        </p:blipFill>
        <p:spPr>
          <a:xfrm>
            <a:off x="765416" y="457200"/>
            <a:ext cx="10661168" cy="5943600"/>
          </a:xfrm>
          <a:prstGeom prst="rect">
            <a:avLst/>
          </a:prstGeom>
        </p:spPr>
      </p:pic>
    </p:spTree>
    <p:extLst>
      <p:ext uri="{BB962C8B-B14F-4D97-AF65-F5344CB8AC3E}">
        <p14:creationId xmlns:p14="http://schemas.microsoft.com/office/powerpoint/2010/main" val="3027855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08442A-F1CA-1EFB-19F4-144CE716C8B6}"/>
              </a:ext>
            </a:extLst>
          </p:cNvPr>
          <p:cNvPicPr>
            <a:picLocks noChangeAspect="1"/>
          </p:cNvPicPr>
          <p:nvPr/>
        </p:nvPicPr>
        <p:blipFill>
          <a:blip r:embed="rId3"/>
          <a:stretch>
            <a:fillRect/>
          </a:stretch>
        </p:blipFill>
        <p:spPr>
          <a:xfrm>
            <a:off x="765416" y="457200"/>
            <a:ext cx="10661168" cy="5943600"/>
          </a:xfrm>
          <a:prstGeom prst="rect">
            <a:avLst/>
          </a:prstGeom>
        </p:spPr>
      </p:pic>
    </p:spTree>
    <p:extLst>
      <p:ext uri="{BB962C8B-B14F-4D97-AF65-F5344CB8AC3E}">
        <p14:creationId xmlns:p14="http://schemas.microsoft.com/office/powerpoint/2010/main" val="2162822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1D6F8D2-82CD-B0EE-5708-B6054683AE59}"/>
              </a:ext>
            </a:extLst>
          </p:cNvPr>
          <p:cNvPicPr>
            <a:picLocks noChangeAspect="1"/>
          </p:cNvPicPr>
          <p:nvPr/>
        </p:nvPicPr>
        <p:blipFill rotWithShape="1">
          <a:blip r:embed="rId3"/>
          <a:srcRect r="32450" b="89128"/>
          <a:stretch/>
        </p:blipFill>
        <p:spPr>
          <a:xfrm>
            <a:off x="2633332" y="863603"/>
            <a:ext cx="7686324" cy="732969"/>
          </a:xfrm>
          <a:prstGeom prst="rect">
            <a:avLst/>
          </a:prstGeom>
        </p:spPr>
      </p:pic>
      <p:pic>
        <p:nvPicPr>
          <p:cNvPr id="8" name="Picture 7">
            <a:extLst>
              <a:ext uri="{FF2B5EF4-FFF2-40B4-BE49-F238E27FC236}">
                <a16:creationId xmlns:a16="http://schemas.microsoft.com/office/drawing/2014/main" id="{2E2D6B18-B736-42E9-0668-1DFB091AB66C}"/>
              </a:ext>
            </a:extLst>
          </p:cNvPr>
          <p:cNvPicPr>
            <a:picLocks noChangeAspect="1"/>
          </p:cNvPicPr>
          <p:nvPr/>
        </p:nvPicPr>
        <p:blipFill rotWithShape="1">
          <a:blip r:embed="rId3"/>
          <a:srcRect t="10012" b="55800"/>
          <a:stretch/>
        </p:blipFill>
        <p:spPr>
          <a:xfrm>
            <a:off x="-44034" y="1739569"/>
            <a:ext cx="12280068" cy="2487501"/>
          </a:xfrm>
          <a:prstGeom prst="rect">
            <a:avLst/>
          </a:prstGeom>
        </p:spPr>
      </p:pic>
    </p:spTree>
    <p:extLst>
      <p:ext uri="{BB962C8B-B14F-4D97-AF65-F5344CB8AC3E}">
        <p14:creationId xmlns:p14="http://schemas.microsoft.com/office/powerpoint/2010/main" val="194674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 text&#10;&#10;Description automatically generated">
            <a:extLst>
              <a:ext uri="{FF2B5EF4-FFF2-40B4-BE49-F238E27FC236}">
                <a16:creationId xmlns:a16="http://schemas.microsoft.com/office/drawing/2014/main" id="{EA76AC82-A65C-09FC-818C-3F019412BEA4}"/>
              </a:ext>
            </a:extLst>
          </p:cNvPr>
          <p:cNvPicPr>
            <a:picLocks noChangeAspect="1"/>
          </p:cNvPicPr>
          <p:nvPr/>
        </p:nvPicPr>
        <p:blipFill rotWithShape="1">
          <a:blip r:embed="rId3"/>
          <a:srcRect b="461"/>
          <a:stretch/>
        </p:blipFill>
        <p:spPr>
          <a:xfrm>
            <a:off x="20" y="1282"/>
            <a:ext cx="12191980" cy="6856718"/>
          </a:xfrm>
          <a:prstGeom prst="rect">
            <a:avLst/>
          </a:prstGeom>
        </p:spPr>
      </p:pic>
    </p:spTree>
    <p:extLst>
      <p:ext uri="{BB962C8B-B14F-4D97-AF65-F5344CB8AC3E}">
        <p14:creationId xmlns:p14="http://schemas.microsoft.com/office/powerpoint/2010/main" val="902710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74E36CB-D466-541F-124A-FC0FDF2A5DA7}"/>
              </a:ext>
            </a:extLst>
          </p:cNvPr>
          <p:cNvPicPr>
            <a:picLocks noChangeAspect="1"/>
          </p:cNvPicPr>
          <p:nvPr/>
        </p:nvPicPr>
        <p:blipFill>
          <a:blip r:embed="rId3"/>
          <a:stretch>
            <a:fillRect/>
          </a:stretch>
        </p:blipFill>
        <p:spPr>
          <a:xfrm>
            <a:off x="1101377" y="457200"/>
            <a:ext cx="9989246" cy="5943600"/>
          </a:xfrm>
          <a:prstGeom prst="rect">
            <a:avLst/>
          </a:prstGeom>
        </p:spPr>
      </p:pic>
    </p:spTree>
    <p:extLst>
      <p:ext uri="{BB962C8B-B14F-4D97-AF65-F5344CB8AC3E}">
        <p14:creationId xmlns:p14="http://schemas.microsoft.com/office/powerpoint/2010/main" val="2568307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714CDD5-874C-EEC8-EBCE-488213D671AE}"/>
              </a:ext>
            </a:extLst>
          </p:cNvPr>
          <p:cNvPicPr>
            <a:picLocks noChangeAspect="1"/>
          </p:cNvPicPr>
          <p:nvPr/>
        </p:nvPicPr>
        <p:blipFill rotWithShape="1">
          <a:blip r:embed="rId3"/>
          <a:srcRect r="31882" b="88889"/>
          <a:stretch/>
        </p:blipFill>
        <p:spPr>
          <a:xfrm>
            <a:off x="1015115" y="1041138"/>
            <a:ext cx="10089888" cy="921656"/>
          </a:xfrm>
          <a:prstGeom prst="rect">
            <a:avLst/>
          </a:prstGeom>
        </p:spPr>
      </p:pic>
      <p:pic>
        <p:nvPicPr>
          <p:cNvPr id="7" name="Picture 6">
            <a:extLst>
              <a:ext uri="{FF2B5EF4-FFF2-40B4-BE49-F238E27FC236}">
                <a16:creationId xmlns:a16="http://schemas.microsoft.com/office/drawing/2014/main" id="{420D5976-644C-C869-2415-3B9506540AC6}"/>
              </a:ext>
            </a:extLst>
          </p:cNvPr>
          <p:cNvPicPr>
            <a:picLocks noChangeAspect="1"/>
          </p:cNvPicPr>
          <p:nvPr/>
        </p:nvPicPr>
        <p:blipFill rotWithShape="1">
          <a:blip r:embed="rId3"/>
          <a:srcRect t="11966" b="67033"/>
          <a:stretch/>
        </p:blipFill>
        <p:spPr>
          <a:xfrm>
            <a:off x="-26707" y="2285047"/>
            <a:ext cx="12217941" cy="1436914"/>
          </a:xfrm>
          <a:prstGeom prst="rect">
            <a:avLst/>
          </a:prstGeom>
        </p:spPr>
      </p:pic>
    </p:spTree>
    <p:extLst>
      <p:ext uri="{BB962C8B-B14F-4D97-AF65-F5344CB8AC3E}">
        <p14:creationId xmlns:p14="http://schemas.microsoft.com/office/powerpoint/2010/main" val="1376393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B1B88CA-E491-285B-0B5A-09C6F0C38209}"/>
              </a:ext>
            </a:extLst>
          </p:cNvPr>
          <p:cNvPicPr>
            <a:picLocks noChangeAspect="1"/>
          </p:cNvPicPr>
          <p:nvPr/>
        </p:nvPicPr>
        <p:blipFill>
          <a:blip r:embed="rId3"/>
          <a:stretch>
            <a:fillRect/>
          </a:stretch>
        </p:blipFill>
        <p:spPr>
          <a:xfrm>
            <a:off x="836176" y="457200"/>
            <a:ext cx="10519648" cy="5943600"/>
          </a:xfrm>
          <a:prstGeom prst="rect">
            <a:avLst/>
          </a:prstGeom>
        </p:spPr>
      </p:pic>
    </p:spTree>
    <p:extLst>
      <p:ext uri="{BB962C8B-B14F-4D97-AF65-F5344CB8AC3E}">
        <p14:creationId xmlns:p14="http://schemas.microsoft.com/office/powerpoint/2010/main" val="1436683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CBEC8B-D4FF-9E15-B434-C2CC7E54AD99}"/>
              </a:ext>
            </a:extLst>
          </p:cNvPr>
          <p:cNvPicPr>
            <a:picLocks noChangeAspect="1"/>
          </p:cNvPicPr>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93282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DA89872-99B9-3A75-F4D8-CCB3E7D0B0ED}"/>
              </a:ext>
            </a:extLst>
          </p:cNvPr>
          <p:cNvPicPr>
            <a:picLocks noChangeAspect="1"/>
          </p:cNvPicPr>
          <p:nvPr/>
        </p:nvPicPr>
        <p:blipFill>
          <a:blip r:embed="rId4"/>
          <a:stretch>
            <a:fillRect/>
          </a:stretch>
        </p:blipFill>
        <p:spPr>
          <a:xfrm>
            <a:off x="859348" y="457200"/>
            <a:ext cx="10473303" cy="5943600"/>
          </a:xfrm>
          <a:prstGeom prst="rect">
            <a:avLst/>
          </a:prstGeom>
        </p:spPr>
      </p:pic>
    </p:spTree>
    <p:custDataLst>
      <p:tags r:id="rId1"/>
    </p:custDataLst>
    <p:extLst>
      <p:ext uri="{BB962C8B-B14F-4D97-AF65-F5344CB8AC3E}">
        <p14:creationId xmlns:p14="http://schemas.microsoft.com/office/powerpoint/2010/main" val="3006498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reeform: Shape 1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4FF811C9-00B6-FADA-A2AB-DE506F5A8113}"/>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a:solidFill>
                  <a:srgbClr val="FFFFFF"/>
                </a:solidFill>
                <a:latin typeface="+mj-lt"/>
                <a:ea typeface="+mj-ea"/>
                <a:cs typeface="+mj-cs"/>
              </a:rPr>
              <a:t>Video Example</a:t>
            </a:r>
          </a:p>
        </p:txBody>
      </p:sp>
      <p:pic>
        <p:nvPicPr>
          <p:cNvPr id="2" name="Online Media 1" title="Safe Church Shaneequa 3.mp4">
            <a:hlinkClick r:id="" action="ppaction://media"/>
            <a:extLst>
              <a:ext uri="{FF2B5EF4-FFF2-40B4-BE49-F238E27FC236}">
                <a16:creationId xmlns:a16="http://schemas.microsoft.com/office/drawing/2014/main" id="{B47C77F5-0E5D-4772-D57A-A5D30762E67F}"/>
              </a:ext>
            </a:extLst>
          </p:cNvPr>
          <p:cNvPicPr>
            <a:picLocks noRot="1" noChangeAspect="1"/>
          </p:cNvPicPr>
          <p:nvPr>
            <a:videoFile r:link="rId1"/>
          </p:nvPr>
        </p:nvPicPr>
        <p:blipFill>
          <a:blip r:embed="rId4"/>
          <a:stretch>
            <a:fillRect/>
          </a:stretch>
        </p:blipFill>
        <p:spPr>
          <a:xfrm>
            <a:off x="4502428" y="1396758"/>
            <a:ext cx="7225748" cy="4064483"/>
          </a:xfrm>
          <a:prstGeom prst="rect">
            <a:avLst/>
          </a:prstGeom>
        </p:spPr>
      </p:pic>
    </p:spTree>
    <p:extLst>
      <p:ext uri="{BB962C8B-B14F-4D97-AF65-F5344CB8AC3E}">
        <p14:creationId xmlns:p14="http://schemas.microsoft.com/office/powerpoint/2010/main" val="178997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076E493-2150-C3E7-7779-808CFBE081E1}"/>
              </a:ext>
            </a:extLst>
          </p:cNvPr>
          <p:cNvPicPr>
            <a:picLocks noChangeAspect="1"/>
          </p:cNvPicPr>
          <p:nvPr/>
        </p:nvPicPr>
        <p:blipFill>
          <a:blip r:embed="rId3"/>
          <a:stretch>
            <a:fillRect/>
          </a:stretch>
        </p:blipFill>
        <p:spPr>
          <a:xfrm>
            <a:off x="882315" y="457200"/>
            <a:ext cx="10427369" cy="5943600"/>
          </a:xfrm>
          <a:prstGeom prst="rect">
            <a:avLst/>
          </a:prstGeom>
        </p:spPr>
      </p:pic>
    </p:spTree>
    <p:extLst>
      <p:ext uri="{BB962C8B-B14F-4D97-AF65-F5344CB8AC3E}">
        <p14:creationId xmlns:p14="http://schemas.microsoft.com/office/powerpoint/2010/main" val="643135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992C72-41E1-1EF3-91BE-CC135210AE05}"/>
              </a:ext>
            </a:extLst>
          </p:cNvPr>
          <p:cNvPicPr>
            <a:picLocks noChangeAspect="1"/>
          </p:cNvPicPr>
          <p:nvPr/>
        </p:nvPicPr>
        <p:blipFill>
          <a:blip r:embed="rId3"/>
          <a:stretch>
            <a:fillRect/>
          </a:stretch>
        </p:blipFill>
        <p:spPr>
          <a:xfrm>
            <a:off x="859348" y="457200"/>
            <a:ext cx="10473303" cy="5943600"/>
          </a:xfrm>
          <a:prstGeom prst="rect">
            <a:avLst/>
          </a:prstGeom>
        </p:spPr>
      </p:pic>
      <p:sp>
        <p:nvSpPr>
          <p:cNvPr id="2" name="Rectangle 1">
            <a:extLst>
              <a:ext uri="{FF2B5EF4-FFF2-40B4-BE49-F238E27FC236}">
                <a16:creationId xmlns:a16="http://schemas.microsoft.com/office/drawing/2014/main" id="{70104F92-9FAE-5E5D-AFC3-2F083C2C2FCD}"/>
              </a:ext>
            </a:extLst>
          </p:cNvPr>
          <p:cNvSpPr/>
          <p:nvPr/>
        </p:nvSpPr>
        <p:spPr>
          <a:xfrm>
            <a:off x="5326743" y="3429000"/>
            <a:ext cx="3741792" cy="4753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703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10;&#10;Description automatically generated">
            <a:extLst>
              <a:ext uri="{FF2B5EF4-FFF2-40B4-BE49-F238E27FC236}">
                <a16:creationId xmlns:a16="http://schemas.microsoft.com/office/drawing/2014/main" id="{0F4B5468-163E-AAEC-B23C-2880157A756C}"/>
              </a:ext>
            </a:extLst>
          </p:cNvPr>
          <p:cNvPicPr>
            <a:picLocks noChangeAspect="1"/>
          </p:cNvPicPr>
          <p:nvPr/>
        </p:nvPicPr>
        <p:blipFill>
          <a:blip r:embed="rId3"/>
          <a:stretch>
            <a:fillRect/>
          </a:stretch>
        </p:blipFill>
        <p:spPr>
          <a:xfrm>
            <a:off x="789214" y="457200"/>
            <a:ext cx="10613571" cy="5943600"/>
          </a:xfrm>
          <a:prstGeom prst="rect">
            <a:avLst/>
          </a:prstGeom>
        </p:spPr>
      </p:pic>
    </p:spTree>
    <p:extLst>
      <p:ext uri="{BB962C8B-B14F-4D97-AF65-F5344CB8AC3E}">
        <p14:creationId xmlns:p14="http://schemas.microsoft.com/office/powerpoint/2010/main" val="3889165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6FD19A-70CC-7408-53B8-2A189F4B3EDC}"/>
              </a:ext>
            </a:extLst>
          </p:cNvPr>
          <p:cNvPicPr>
            <a:picLocks noChangeAspect="1"/>
          </p:cNvPicPr>
          <p:nvPr/>
        </p:nvPicPr>
        <p:blipFill>
          <a:blip r:embed="rId3"/>
          <a:stretch>
            <a:fillRect/>
          </a:stretch>
        </p:blipFill>
        <p:spPr>
          <a:xfrm>
            <a:off x="741405" y="457200"/>
            <a:ext cx="10709190" cy="5943600"/>
          </a:xfrm>
          <a:prstGeom prst="rect">
            <a:avLst/>
          </a:prstGeom>
        </p:spPr>
      </p:pic>
    </p:spTree>
    <p:extLst>
      <p:ext uri="{BB962C8B-B14F-4D97-AF65-F5344CB8AC3E}">
        <p14:creationId xmlns:p14="http://schemas.microsoft.com/office/powerpoint/2010/main" val="1940562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143A71C-A740-6341-9DC3-B888487EBFDF}"/>
              </a:ext>
            </a:extLst>
          </p:cNvPr>
          <p:cNvPicPr>
            <a:picLocks noChangeAspect="1"/>
          </p:cNvPicPr>
          <p:nvPr/>
        </p:nvPicPr>
        <p:blipFill rotWithShape="1">
          <a:blip r:embed="rId3"/>
          <a:srcRect b="900"/>
          <a:stretch/>
        </p:blipFill>
        <p:spPr>
          <a:xfrm>
            <a:off x="20" y="1282"/>
            <a:ext cx="12191980" cy="6856718"/>
          </a:xfrm>
          <a:prstGeom prst="rect">
            <a:avLst/>
          </a:prstGeom>
        </p:spPr>
      </p:pic>
    </p:spTree>
    <p:extLst>
      <p:ext uri="{BB962C8B-B14F-4D97-AF65-F5344CB8AC3E}">
        <p14:creationId xmlns:p14="http://schemas.microsoft.com/office/powerpoint/2010/main" val="1435969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9DA32FE-24E3-91E0-8DD1-ABEA09E7349E}"/>
              </a:ext>
            </a:extLst>
          </p:cNvPr>
          <p:cNvPicPr>
            <a:picLocks noChangeAspect="1"/>
          </p:cNvPicPr>
          <p:nvPr/>
        </p:nvPicPr>
        <p:blipFill>
          <a:blip r:embed="rId3"/>
          <a:stretch>
            <a:fillRect/>
          </a:stretch>
        </p:blipFill>
        <p:spPr>
          <a:xfrm>
            <a:off x="488830" y="457200"/>
            <a:ext cx="11214339" cy="5943600"/>
          </a:xfrm>
          <a:prstGeom prst="rect">
            <a:avLst/>
          </a:prstGeom>
        </p:spPr>
      </p:pic>
    </p:spTree>
    <p:extLst>
      <p:ext uri="{BB962C8B-B14F-4D97-AF65-F5344CB8AC3E}">
        <p14:creationId xmlns:p14="http://schemas.microsoft.com/office/powerpoint/2010/main" val="3806352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2FB22E-4963-77D6-D73E-719B9D1F1617}"/>
              </a:ext>
            </a:extLst>
          </p:cNvPr>
          <p:cNvPicPr>
            <a:picLocks noChangeAspect="1"/>
          </p:cNvPicPr>
          <p:nvPr/>
        </p:nvPicPr>
        <p:blipFill>
          <a:blip r:embed="rId3"/>
          <a:stretch>
            <a:fillRect/>
          </a:stretch>
        </p:blipFill>
        <p:spPr>
          <a:xfrm>
            <a:off x="541235" y="457200"/>
            <a:ext cx="11109530" cy="5943600"/>
          </a:xfrm>
          <a:prstGeom prst="rect">
            <a:avLst/>
          </a:prstGeom>
        </p:spPr>
      </p:pic>
    </p:spTree>
    <p:extLst>
      <p:ext uri="{BB962C8B-B14F-4D97-AF65-F5344CB8AC3E}">
        <p14:creationId xmlns:p14="http://schemas.microsoft.com/office/powerpoint/2010/main" val="478567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reeform: Shape 1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4FF811C9-00B6-FADA-A2AB-DE506F5A8113}"/>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a:solidFill>
                  <a:srgbClr val="FFFFFF"/>
                </a:solidFill>
                <a:latin typeface="+mj-lt"/>
                <a:ea typeface="+mj-ea"/>
                <a:cs typeface="+mj-cs"/>
              </a:rPr>
              <a:t>Video Example</a:t>
            </a:r>
          </a:p>
        </p:txBody>
      </p:sp>
      <p:pic>
        <p:nvPicPr>
          <p:cNvPr id="2" name="Online Media 1" title="Safe Church Myra">
            <a:hlinkClick r:id="" action="ppaction://media"/>
            <a:extLst>
              <a:ext uri="{FF2B5EF4-FFF2-40B4-BE49-F238E27FC236}">
                <a16:creationId xmlns:a16="http://schemas.microsoft.com/office/drawing/2014/main" id="{1956E6C8-2A9E-A9E0-E6BE-BDB87E9EE3F5}"/>
              </a:ext>
            </a:extLst>
          </p:cNvPr>
          <p:cNvPicPr>
            <a:picLocks noRot="1" noChangeAspect="1"/>
          </p:cNvPicPr>
          <p:nvPr>
            <a:videoFile r:link="rId1"/>
          </p:nvPr>
        </p:nvPicPr>
        <p:blipFill>
          <a:blip r:embed="rId4"/>
          <a:stretch>
            <a:fillRect/>
          </a:stretch>
        </p:blipFill>
        <p:spPr>
          <a:xfrm>
            <a:off x="4502428" y="1396758"/>
            <a:ext cx="7225748" cy="4064483"/>
          </a:xfrm>
          <a:prstGeom prst="rect">
            <a:avLst/>
          </a:prstGeom>
        </p:spPr>
      </p:pic>
    </p:spTree>
    <p:extLst>
      <p:ext uri="{BB962C8B-B14F-4D97-AF65-F5344CB8AC3E}">
        <p14:creationId xmlns:p14="http://schemas.microsoft.com/office/powerpoint/2010/main" val="253344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6" name="Rectangle 615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8" name="Rectangle 615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Rectangle 615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2" name="Rectangle 616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27B885-7752-609F-4EC9-DFB121404B2B}"/>
              </a:ext>
            </a:extLst>
          </p:cNvPr>
          <p:cNvPicPr>
            <a:picLocks noChangeAspect="1"/>
          </p:cNvPicPr>
          <p:nvPr/>
        </p:nvPicPr>
        <p:blipFill>
          <a:blip r:embed="rId3"/>
          <a:stretch>
            <a:fillRect/>
          </a:stretch>
        </p:blipFill>
        <p:spPr>
          <a:xfrm>
            <a:off x="741405" y="457200"/>
            <a:ext cx="10709190" cy="5943600"/>
          </a:xfrm>
          <a:prstGeom prst="rect">
            <a:avLst/>
          </a:prstGeom>
        </p:spPr>
      </p:pic>
    </p:spTree>
    <p:extLst>
      <p:ext uri="{BB962C8B-B14F-4D97-AF65-F5344CB8AC3E}">
        <p14:creationId xmlns:p14="http://schemas.microsoft.com/office/powerpoint/2010/main" val="363734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2">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4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Rectangle 5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3BF10-9FE0-4FD9-ABFB-A6F5D7BBCFA9}"/>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Questions and Comments</a:t>
            </a:r>
          </a:p>
        </p:txBody>
      </p:sp>
      <p:sp>
        <p:nvSpPr>
          <p:cNvPr id="3" name="Content Placeholder 2">
            <a:extLst>
              <a:ext uri="{FF2B5EF4-FFF2-40B4-BE49-F238E27FC236}">
                <a16:creationId xmlns:a16="http://schemas.microsoft.com/office/drawing/2014/main" id="{7B8EE495-1723-4166-82B5-F9FE48DA8A01}"/>
              </a:ext>
            </a:extLst>
          </p:cNvPr>
          <p:cNvSpPr>
            <a:spLocks noGrp="1"/>
          </p:cNvSpPr>
          <p:nvPr>
            <p:ph idx="1"/>
          </p:nvPr>
        </p:nvSpPr>
        <p:spPr>
          <a:xfrm>
            <a:off x="4581727" y="649480"/>
            <a:ext cx="3025303" cy="5546047"/>
          </a:xfrm>
        </p:spPr>
        <p:txBody>
          <a:bodyPr anchor="ctr">
            <a:normAutofit/>
          </a:bodyPr>
          <a:lstStyle/>
          <a:p>
            <a:pPr marL="0" indent="0">
              <a:buNone/>
            </a:pPr>
            <a:endParaRPr lang="en-US" sz="2000"/>
          </a:p>
          <a:p>
            <a:pPr marL="0" indent="0">
              <a:buNone/>
            </a:pPr>
            <a:r>
              <a:rPr lang="en-US" sz="2000"/>
              <a:t>Let’s take a moment to discuss any questions or comments you may have.</a:t>
            </a:r>
          </a:p>
        </p:txBody>
      </p:sp>
      <p:pic>
        <p:nvPicPr>
          <p:cNvPr id="55" name="Picture 38" descr="Different coloured question marks">
            <a:extLst>
              <a:ext uri="{FF2B5EF4-FFF2-40B4-BE49-F238E27FC236}">
                <a16:creationId xmlns:a16="http://schemas.microsoft.com/office/drawing/2014/main" id="{C4DF0487-7893-208D-3FCF-40A0117955C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31565" r="34950"/>
          <a:stretch/>
        </p:blipFill>
        <p:spPr>
          <a:xfrm>
            <a:off x="8109502" y="10"/>
            <a:ext cx="4082498" cy="6857990"/>
          </a:xfrm>
          <a:prstGeom prst="rect">
            <a:avLst/>
          </a:prstGeom>
        </p:spPr>
      </p:pic>
    </p:spTree>
    <p:extLst>
      <p:ext uri="{BB962C8B-B14F-4D97-AF65-F5344CB8AC3E}">
        <p14:creationId xmlns:p14="http://schemas.microsoft.com/office/powerpoint/2010/main" val="3709166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Text&#10;&#10;Description automatically generated with medium confidence">
            <a:extLst>
              <a:ext uri="{FF2B5EF4-FFF2-40B4-BE49-F238E27FC236}">
                <a16:creationId xmlns:a16="http://schemas.microsoft.com/office/drawing/2014/main" id="{1F1ABA86-CB80-24D1-7D55-D073651128A9}"/>
              </a:ext>
            </a:extLst>
          </p:cNvPr>
          <p:cNvPicPr>
            <a:picLocks noChangeAspect="1"/>
          </p:cNvPicPr>
          <p:nvPr/>
        </p:nvPicPr>
        <p:blipFill rotWithShape="1">
          <a:blip r:embed="rId3"/>
          <a:srcRect b="461"/>
          <a:stretch/>
        </p:blipFill>
        <p:spPr>
          <a:xfrm>
            <a:off x="20" y="1282"/>
            <a:ext cx="12191980" cy="6856718"/>
          </a:xfrm>
          <a:prstGeom prst="rect">
            <a:avLst/>
          </a:prstGeom>
        </p:spPr>
      </p:pic>
    </p:spTree>
    <p:extLst>
      <p:ext uri="{BB962C8B-B14F-4D97-AF65-F5344CB8AC3E}">
        <p14:creationId xmlns:p14="http://schemas.microsoft.com/office/powerpoint/2010/main" val="67980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reeform: Shape 1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4FF811C9-00B6-FADA-A2AB-DE506F5A8113}"/>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Video Example</a:t>
            </a:r>
          </a:p>
        </p:txBody>
      </p:sp>
      <p:pic>
        <p:nvPicPr>
          <p:cNvPr id="2" name="Online Media 1" title="Safe Church Shaneequa 4.mp4">
            <a:hlinkClick r:id="" action="ppaction://media"/>
            <a:extLst>
              <a:ext uri="{FF2B5EF4-FFF2-40B4-BE49-F238E27FC236}">
                <a16:creationId xmlns:a16="http://schemas.microsoft.com/office/drawing/2014/main" id="{5A0658FE-8204-A041-9946-2DC4B19B7AA4}"/>
              </a:ext>
            </a:extLst>
          </p:cNvPr>
          <p:cNvPicPr>
            <a:picLocks noRot="1" noChangeAspect="1"/>
          </p:cNvPicPr>
          <p:nvPr>
            <a:videoFile r:link="rId1"/>
          </p:nvPr>
        </p:nvPicPr>
        <p:blipFill>
          <a:blip r:embed="rId4"/>
          <a:stretch>
            <a:fillRect/>
          </a:stretch>
        </p:blipFill>
        <p:spPr>
          <a:xfrm>
            <a:off x="4502428" y="1396758"/>
            <a:ext cx="7225748" cy="4064483"/>
          </a:xfrm>
          <a:prstGeom prst="rect">
            <a:avLst/>
          </a:prstGeom>
        </p:spPr>
      </p:pic>
    </p:spTree>
    <p:extLst>
      <p:ext uri="{BB962C8B-B14F-4D97-AF65-F5344CB8AC3E}">
        <p14:creationId xmlns:p14="http://schemas.microsoft.com/office/powerpoint/2010/main" val="282131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1FC03F-69BD-DC5D-7F53-A82F8DAD6A07}"/>
              </a:ext>
            </a:extLst>
          </p:cNvPr>
          <p:cNvPicPr>
            <a:picLocks noChangeAspect="1"/>
          </p:cNvPicPr>
          <p:nvPr/>
        </p:nvPicPr>
        <p:blipFill>
          <a:blip r:embed="rId3"/>
          <a:stretch>
            <a:fillRect/>
          </a:stretch>
        </p:blipFill>
        <p:spPr>
          <a:xfrm>
            <a:off x="1039960" y="481988"/>
            <a:ext cx="10382360" cy="5894024"/>
          </a:xfrm>
          <a:prstGeom prst="rect">
            <a:avLst/>
          </a:prstGeom>
        </p:spPr>
      </p:pic>
    </p:spTree>
    <p:extLst>
      <p:ext uri="{BB962C8B-B14F-4D97-AF65-F5344CB8AC3E}">
        <p14:creationId xmlns:p14="http://schemas.microsoft.com/office/powerpoint/2010/main" val="1101439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reeform: Shape 1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1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9" name="Isosceles Triangle 1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6AE3C7-F20C-8722-0DDF-29D66F0C4D76}"/>
              </a:ext>
            </a:extLst>
          </p:cNvPr>
          <p:cNvPicPr>
            <a:picLocks noChangeAspect="1"/>
          </p:cNvPicPr>
          <p:nvPr/>
        </p:nvPicPr>
        <p:blipFill rotWithShape="1">
          <a:blip r:embed="rId3"/>
          <a:srcRect r="5638"/>
          <a:stretch/>
        </p:blipFill>
        <p:spPr>
          <a:xfrm>
            <a:off x="864952" y="643467"/>
            <a:ext cx="10462095" cy="5571065"/>
          </a:xfrm>
          <a:prstGeom prst="rect">
            <a:avLst/>
          </a:prstGeom>
          <a:ln>
            <a:noFill/>
          </a:ln>
        </p:spPr>
      </p:pic>
      <p:sp>
        <p:nvSpPr>
          <p:cNvPr id="121" name="Isosceles Triangle 1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2020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1216</TotalTime>
  <Words>4515</Words>
  <Application>Microsoft Office PowerPoint</Application>
  <PresentationFormat>Widescreen</PresentationFormat>
  <Paragraphs>448</Paragraphs>
  <Slides>54</Slides>
  <Notes>54</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Calibri Light</vt:lpstr>
      <vt:lpstr>Lato</vt:lpstr>
      <vt:lpstr>Microsoft Sans Serif</vt:lpstr>
      <vt:lpstr>Open Sans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and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Turner</dc:creator>
  <cp:lastModifiedBy>Amy Larkin</cp:lastModifiedBy>
  <cp:revision>112</cp:revision>
  <dcterms:created xsi:type="dcterms:W3CDTF">2021-09-24T02:09:16Z</dcterms:created>
  <dcterms:modified xsi:type="dcterms:W3CDTF">2023-02-24T13:13:05Z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889C3A6F-AE29-4354-9380-D15285360C5F</vt:lpwstr>
  </property>
  <property fmtid="{D5CDD505-2E9C-101B-9397-08002B2CF9AE}" pid="3" name="ArticulatePath">
    <vt:lpwstr>Presentation1</vt:lpwstr>
  </property>
</Properties>
</file>