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70" r:id="rId1"/>
    <p:sldMasterId id="2147483671" r:id="rId2"/>
  </p:sldMasterIdLst>
  <p:notesMasterIdLst>
    <p:notesMasterId r:id="rId27"/>
  </p:notesMasterIdLst>
  <p:sldIdLst>
    <p:sldId id="292" r:id="rId3"/>
    <p:sldId id="288" r:id="rId4"/>
    <p:sldId id="257" r:id="rId5"/>
    <p:sldId id="296" r:id="rId6"/>
    <p:sldId id="287" r:id="rId7"/>
    <p:sldId id="299" r:id="rId8"/>
    <p:sldId id="258" r:id="rId9"/>
    <p:sldId id="295" r:id="rId10"/>
    <p:sldId id="260" r:id="rId11"/>
    <p:sldId id="297" r:id="rId12"/>
    <p:sldId id="261" r:id="rId13"/>
    <p:sldId id="263" r:id="rId14"/>
    <p:sldId id="262" r:id="rId15"/>
    <p:sldId id="269" r:id="rId16"/>
    <p:sldId id="264" r:id="rId17"/>
    <p:sldId id="298" r:id="rId18"/>
    <p:sldId id="265" r:id="rId19"/>
    <p:sldId id="300" r:id="rId20"/>
    <p:sldId id="266" r:id="rId21"/>
    <p:sldId id="267" r:id="rId22"/>
    <p:sldId id="271" r:id="rId23"/>
    <p:sldId id="275" r:id="rId24"/>
    <p:sldId id="301" r:id="rId25"/>
    <p:sldId id="286" r:id="rId26"/>
  </p:sldIdLst>
  <p:sldSz cx="9144000" cy="5143500" type="screen16x9"/>
  <p:notesSz cx="6858000" cy="9144000"/>
  <p:embeddedFontLst>
    <p:embeddedFont>
      <p:font typeface="Amaranth" panose="02000503050000020004" pitchFamily="2" charset="77"/>
      <p:regular r:id="rId28"/>
      <p:bold r:id="rId29"/>
      <p:italic r:id="rId30"/>
      <p:boldItalic r:id="rId31"/>
    </p:embeddedFont>
    <p:embeddedFont>
      <p:font typeface="Century Schoolbook" panose="02040604050505020304" pitchFamily="18" charset="0"/>
      <p:regular r:id="rId32"/>
      <p:bold r:id="rId33"/>
      <p:italic r:id="rId34"/>
      <p:boldItalic r:id="rId35"/>
    </p:embeddedFont>
    <p:embeddedFont>
      <p:font typeface="Cuprum" pitchFamily="2" charset="0"/>
      <p:regular r:id="rId36"/>
      <p:bold r:id="rId37"/>
      <p:italic r:id="rId38"/>
      <p:boldItalic r:id="rId39"/>
    </p:embeddedFont>
    <p:embeddedFont>
      <p:font typeface="Homemade Apple" panose="02000000000000000000" pitchFamily="2" charset="0"/>
      <p:regular r:id="rId40"/>
    </p:embeddedFont>
    <p:embeddedFont>
      <p:font typeface="Nunito" pitchFamily="2" charset="77"/>
      <p:regular r:id="rId41"/>
      <p:bold r:id="rId42"/>
      <p:italic r:id="rId43"/>
      <p:boldItalic r:id="rId44"/>
    </p:embeddedFont>
    <p:embeddedFont>
      <p:font typeface="Open Sans" panose="020B0606030504020204" pitchFamily="34" charset="0"/>
      <p:regular r:id="rId45"/>
      <p:bold r:id="rId46"/>
      <p:italic r:id="rId47"/>
      <p:boldItalic r:id="rId48"/>
    </p:embeddedFont>
    <p:embeddedFont>
      <p:font typeface="Permanent Marker" panose="02000000000000000000" pitchFamily="2" charset="0"/>
      <p:regular r:id="rId49"/>
    </p:embeddedFont>
    <p:embeddedFont>
      <p:font typeface="Verdana" panose="020B0604030504040204" pitchFamily="34" charset="0"/>
      <p:regular r:id="rId50"/>
      <p:bold r:id="rId51"/>
      <p:italic r:id="rId52"/>
      <p:boldItalic r:id="rId5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C2B9C3-4930-4830-A962-14AAD5C9F74B}" v="8" dt="2026-08-10T06:51:38.246"/>
  </p1510:revLst>
</p1510:revInfo>
</file>

<file path=ppt/tableStyles.xml><?xml version="1.0" encoding="utf-8"?>
<a:tblStyleLst xmlns:a="http://schemas.openxmlformats.org/drawingml/2006/main" def="{BDC4531F-0E84-44CC-8AE0-F002A5DB900F}">
  <a:tblStyle styleId="{BDC4531F-0E84-44CC-8AE0-F002A5DB900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28"/>
  </p:normalViewPr>
  <p:slideViewPr>
    <p:cSldViewPr snapToGrid="0">
      <p:cViewPr varScale="1">
        <p:scale>
          <a:sx n="159" d="100"/>
          <a:sy n="159" d="100"/>
        </p:scale>
        <p:origin x="28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2.fntdata"/><Relationship Id="rId21" Type="http://schemas.openxmlformats.org/officeDocument/2006/relationships/slide" Target="slides/slide19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font" Target="fonts/font20.fntdata"/><Relationship Id="rId50" Type="http://schemas.openxmlformats.org/officeDocument/2006/relationships/font" Target="fonts/font23.fntdata"/><Relationship Id="rId55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2.fntdata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font" Target="fonts/font18.fntdata"/><Relationship Id="rId53" Type="http://schemas.openxmlformats.org/officeDocument/2006/relationships/font" Target="fonts/font26.fntdata"/><Relationship Id="rId58" Type="http://schemas.microsoft.com/office/2015/10/relationships/revisionInfo" Target="revisionInfo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48" Type="http://schemas.openxmlformats.org/officeDocument/2006/relationships/font" Target="fonts/font21.fntdata"/><Relationship Id="rId5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font" Target="fonts/font24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font" Target="fonts/font19.fntdata"/><Relationship Id="rId20" Type="http://schemas.openxmlformats.org/officeDocument/2006/relationships/slide" Target="slides/slide18.xml"/><Relationship Id="rId41" Type="http://schemas.openxmlformats.org/officeDocument/2006/relationships/font" Target="fonts/font14.fntdata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49" Type="http://schemas.openxmlformats.org/officeDocument/2006/relationships/font" Target="fonts/font22.fntdata"/><Relationship Id="rId57" Type="http://schemas.openxmlformats.org/officeDocument/2006/relationships/tableStyles" Target="tableStyles.xml"/><Relationship Id="rId10" Type="http://schemas.openxmlformats.org/officeDocument/2006/relationships/slide" Target="slides/slide8.xml"/><Relationship Id="rId31" Type="http://schemas.openxmlformats.org/officeDocument/2006/relationships/font" Target="fonts/font4.fntdata"/><Relationship Id="rId44" Type="http://schemas.openxmlformats.org/officeDocument/2006/relationships/font" Target="fonts/font17.fntdata"/><Relationship Id="rId52" Type="http://schemas.openxmlformats.org/officeDocument/2006/relationships/font" Target="fonts/font2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5e47d4fc84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35e47d4fc84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2e0e02b8d9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9" name="Google Shape;279;g2e0e02b8d9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5cb7e43527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5cb7e43527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2e0e02b8d9c_0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85" name="Google Shape;285;g2e0e02b8d9c_0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5e1f583fad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35e1f583fad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272d7bd5c48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97" name="Google Shape;297;g272d7bd5c48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5e1f583fad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35e1f583fad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2e0e02b8d9c_0_2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04" name="Google Shape;304;g2e0e02b8d9c_0_2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Total expenses for year $54,840 ($48,138 in 2022)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5cb7e43527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35cb7e43527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4d62c634dd_1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0" name="Google Shape;310;g4d62c634dd_1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>
          <a:extLst>
            <a:ext uri="{FF2B5EF4-FFF2-40B4-BE49-F238E27FC236}">
              <a16:creationId xmlns:a16="http://schemas.microsoft.com/office/drawing/2014/main" id="{0A96F092-9D17-DDC3-0164-044F29CE3D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4d62c634dd_1_0:notes">
            <a:extLst>
              <a:ext uri="{FF2B5EF4-FFF2-40B4-BE49-F238E27FC236}">
                <a16:creationId xmlns:a16="http://schemas.microsoft.com/office/drawing/2014/main" id="{D0414809-FAA9-80CD-F715-418696B81B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5" name="Google Shape;245;g4d62c634dd_1_0:notes">
            <a:extLst>
              <a:ext uri="{FF2B5EF4-FFF2-40B4-BE49-F238E27FC236}">
                <a16:creationId xmlns:a16="http://schemas.microsoft.com/office/drawing/2014/main" id="{2621AE5E-D7CE-9F62-C58C-05253F31DA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9124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1462b937671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1462b937671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eea5c7e4e5_1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3eea5c7e4e5_1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3518e755a38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3518e755a38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5e1f583fad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35e1f583fad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35a73ff87db_1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31" name="Google Shape;431;g35a73ff87db_1_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4d62c634dd_1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51" name="Google Shape;251;g4d62c634dd_1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5a7b0456d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35a7b0456d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>
          <a:extLst>
            <a:ext uri="{FF2B5EF4-FFF2-40B4-BE49-F238E27FC236}">
              <a16:creationId xmlns:a16="http://schemas.microsoft.com/office/drawing/2014/main" id="{AA127A59-6657-C1CA-95CD-E1B86E7A65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4d62c634dd_1_9:notes">
            <a:extLst>
              <a:ext uri="{FF2B5EF4-FFF2-40B4-BE49-F238E27FC236}">
                <a16:creationId xmlns:a16="http://schemas.microsoft.com/office/drawing/2014/main" id="{E2F8AE1E-0581-6FB9-BBCF-3FA7E4A98E7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51" name="Google Shape;251;g4d62c634dd_1_9:notes">
            <a:extLst>
              <a:ext uri="{FF2B5EF4-FFF2-40B4-BE49-F238E27FC236}">
                <a16:creationId xmlns:a16="http://schemas.microsoft.com/office/drawing/2014/main" id="{39D77A3B-A404-1D3F-2330-222B25A9144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01348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>
          <a:extLst>
            <a:ext uri="{FF2B5EF4-FFF2-40B4-BE49-F238E27FC236}">
              <a16:creationId xmlns:a16="http://schemas.microsoft.com/office/drawing/2014/main" id="{8F283132-5B43-ACED-4F5E-07235F38B9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5e1f583fad_0_17:notes">
            <a:extLst>
              <a:ext uri="{FF2B5EF4-FFF2-40B4-BE49-F238E27FC236}">
                <a16:creationId xmlns:a16="http://schemas.microsoft.com/office/drawing/2014/main" id="{BB278123-03F9-B09B-CE83-75C1F135E97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35e1f583fad_0_17:notes">
            <a:extLst>
              <a:ext uri="{FF2B5EF4-FFF2-40B4-BE49-F238E27FC236}">
                <a16:creationId xmlns:a16="http://schemas.microsoft.com/office/drawing/2014/main" id="{B038DC6D-856E-2B96-BD99-406BC383FBC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096555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2e36ec416f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2e36ec416f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 dirty="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5cb7e43527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35cb7e43527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One of our Friday morning distribution crews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7dbde0150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3" name="Google Shape;273;g7dbde0150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94916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1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14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14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3" name="Google Shape;133;p14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34" name="Google Shape;134;p14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14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14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" name="Google Shape;137;p14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38" name="Google Shape;138;p14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14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14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" name="Google Shape;141;p14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142" name="Google Shape;142;p14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14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14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" name="Google Shape;145;p14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146" name="Google Shape;146;p14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14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14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9" name="Google Shape;149;p14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150" name="Google Shape;150;p14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14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14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3" name="Google Shape;153;p14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154" name="Google Shape;154;p14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5" name="Google Shape;155;p1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5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8" name="Google Shape;158;p15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159" name="Google Shape;159;p15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5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5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2" name="Google Shape;162;p15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63" name="Google Shape;163;p15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5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15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6" name="Google Shape;166;p15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67" name="Google Shape;167;p15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1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73" name="Google Shape;173;p16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74" name="Google Shape;174;p1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80" name="Google Shape;180;p17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81" name="Google Shape;181;p17"/>
          <p:cNvSpPr txBox="1">
            <a:spLocks noGrp="1"/>
          </p:cNvSpPr>
          <p:nvPr>
            <p:ph type="body" idx="2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82" name="Google Shape;182;p17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8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18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8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88" name="Google Shape;188;p1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1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1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1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94" name="Google Shape;194;p19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95" name="Google Shape;195;p19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0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20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9" name="Google Shape;199;p20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200" name="Google Shape;200;p20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0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0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3" name="Google Shape;203;p2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4" name="Google Shape;204;p20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205" name="Google Shape;205;p20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0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0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8" name="Google Shape;208;p20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209" name="Google Shape;209;p20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0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0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2" name="Google Shape;212;p20"/>
          <p:cNvSpPr txBox="1">
            <a:spLocks noGrp="1"/>
          </p:cNvSpPr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213" name="Google Shape;213;p20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1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21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21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21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19" name="Google Shape;219;p21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0" name="Google Shape;220;p21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21" name="Google Shape;221;p2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2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22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22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227" name="Google Shape;227;p2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3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0" name="Google Shape;230;p23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231" name="Google Shape;231;p2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4" name="Google Shape;234;p2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235" name="Google Shape;235;p2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8" name="Google Shape;238;p23"/>
          <p:cNvSpPr txBox="1">
            <a:spLocks noGrp="1"/>
          </p:cNvSpPr>
          <p:nvPr>
            <p:ph type="title" hasCustomPrompt="1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39" name="Google Shape;239;p23"/>
          <p:cNvSpPr txBox="1">
            <a:spLocks noGrp="1"/>
          </p:cNvSpPr>
          <p:nvPr>
            <p:ph type="body" idx="1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ctr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ctr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ctr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ctr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ctr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40" name="Google Shape;240;p2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body" idx="2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5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" name="Google Shape;69;p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" name="Google Shape;94;p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08" name="Google Shape;108;p10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11"/>
          <p:cNvSpPr txBox="1">
            <a:spLocks noGrp="1"/>
          </p:cNvSpPr>
          <p:nvPr>
            <p:ph type="title" hasCustomPrompt="1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>
            <a:spLocks noGrp="1"/>
          </p:cNvSpPr>
          <p:nvPr>
            <p:ph type="body" idx="1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ctr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ctr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ctr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ctr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ctr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1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984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72" r:id="rId10"/>
  </p:sldLayoutIdLst>
  <mc:AlternateContent xmlns:mc="http://schemas.openxmlformats.org/markup-compatibility/2006" xmlns:p14="http://schemas.microsoft.com/office/powerpoint/2010/main">
    <mc:Choice Requires="p14">
      <p:transition spd="med">
        <p14:flip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chemeClr val="dk1"/>
        </a:soli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26" name="Google Shape;126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984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7" name="Google Shape;127;p1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5"/>
          <p:cNvSpPr txBox="1">
            <a:spLocks noGrp="1"/>
          </p:cNvSpPr>
          <p:nvPr>
            <p:ph type="ctrTitle"/>
          </p:nvPr>
        </p:nvSpPr>
        <p:spPr>
          <a:xfrm>
            <a:off x="311708" y="81502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Thank you, High Plains Diocese!</a:t>
            </a:r>
            <a:endParaRPr dirty="0">
              <a:solidFill>
                <a:srgbClr val="FF0000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174" name="Google Shape;174;p25"/>
          <p:cNvSpPr txBox="1">
            <a:spLocks noGrp="1"/>
          </p:cNvSpPr>
          <p:nvPr>
            <p:ph type="subTitle" idx="1"/>
          </p:nvPr>
        </p:nvSpPr>
        <p:spPr>
          <a:xfrm>
            <a:off x="452600" y="279717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Covenant Cupboard Food Pantry appreciates your ongoing support!</a:t>
            </a:r>
            <a:endParaRPr dirty="0"/>
          </a:p>
        </p:txBody>
      </p:sp>
      <p:pic>
        <p:nvPicPr>
          <p:cNvPr id="175" name="Google Shape;17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33343" y="14990"/>
            <a:ext cx="2037582" cy="2024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226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2987" y="-794687"/>
            <a:ext cx="715802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4E7A4EC-ED19-C9BA-D560-06A37E41DC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1" dirty="0"/>
              <a:t>                       Some of our commodity distribution team members.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0"/>
          <p:cNvSpPr txBox="1">
            <a:spLocks noGrp="1"/>
          </p:cNvSpPr>
          <p:nvPr>
            <p:ph type="title"/>
          </p:nvPr>
        </p:nvSpPr>
        <p:spPr>
          <a:xfrm>
            <a:off x="311700" y="333769"/>
            <a:ext cx="8520600" cy="933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>
              <a:lnSpc>
                <a:spcPct val="90000"/>
              </a:lnSpc>
              <a:buClr>
                <a:srgbClr val="351C75"/>
              </a:buClr>
              <a:buSzPts val="4000"/>
            </a:pPr>
            <a:r>
              <a:rPr lang="en" b="1" dirty="0">
                <a:solidFill>
                  <a:schemeClr val="accent5">
                    <a:lumMod val="50000"/>
                  </a:schemeClr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We strive to provide healthy and </a:t>
            </a:r>
            <a:br>
              <a:rPr lang="en" b="1" dirty="0">
                <a:solidFill>
                  <a:schemeClr val="accent5">
                    <a:lumMod val="50000"/>
                  </a:schemeClr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</a:br>
            <a:r>
              <a:rPr lang="en" b="1" dirty="0">
                <a:solidFill>
                  <a:schemeClr val="accent5">
                    <a:lumMod val="50000"/>
                  </a:schemeClr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desirable food</a:t>
            </a:r>
            <a:endParaRPr b="1" dirty="0">
              <a:solidFill>
                <a:srgbClr val="351C75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282" name="Google Shape;282;p30"/>
          <p:cNvSpPr txBox="1">
            <a:spLocks noGrp="1"/>
          </p:cNvSpPr>
          <p:nvPr>
            <p:ph type="body" idx="1"/>
          </p:nvPr>
        </p:nvSpPr>
        <p:spPr>
          <a:xfrm>
            <a:off x="530800" y="1219200"/>
            <a:ext cx="8067600" cy="367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195B"/>
              </a:buClr>
              <a:buSzPts val="2400"/>
              <a:buFont typeface="Cuprum"/>
              <a:buChar char="●"/>
            </a:pPr>
            <a:r>
              <a:rPr lang="en" sz="2200" b="1" i="1" dirty="0">
                <a:solidFill>
                  <a:srgbClr val="26195B"/>
                </a:solidFill>
                <a:latin typeface="Cuprum"/>
                <a:ea typeface="Cuprum"/>
                <a:cs typeface="Cuprum"/>
                <a:sym typeface="Cuprum"/>
              </a:rPr>
              <a:t>Emphasis on fresh produce and high quality proteins</a:t>
            </a:r>
            <a:endParaRPr sz="2200" b="1" i="1" dirty="0">
              <a:solidFill>
                <a:srgbClr val="26195B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 b="1" i="1" dirty="0">
              <a:solidFill>
                <a:srgbClr val="26195B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195B"/>
              </a:buClr>
              <a:buSzPts val="2400"/>
              <a:buFont typeface="Cuprum"/>
              <a:buChar char="●"/>
            </a:pPr>
            <a:r>
              <a:rPr lang="en" sz="2200" b="1" i="1" dirty="0">
                <a:solidFill>
                  <a:srgbClr val="26195B"/>
                </a:solidFill>
                <a:latin typeface="Cuprum"/>
                <a:ea typeface="Cuprum"/>
                <a:cs typeface="Cuprum"/>
                <a:sym typeface="Cuprum"/>
              </a:rPr>
              <a:t>Day boxes for late arrivals or ineligible visits with list of other pantries</a:t>
            </a:r>
            <a:endParaRPr sz="2200" b="1" i="1" dirty="0">
              <a:solidFill>
                <a:srgbClr val="26195B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 b="1" i="1" dirty="0">
              <a:solidFill>
                <a:srgbClr val="26195B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195B"/>
              </a:buClr>
              <a:buSzPts val="2400"/>
              <a:buFont typeface="Cuprum"/>
              <a:buChar char="●"/>
            </a:pPr>
            <a:r>
              <a:rPr lang="en" sz="2200" b="1" i="1" dirty="0">
                <a:solidFill>
                  <a:srgbClr val="26195B"/>
                </a:solidFill>
                <a:latin typeface="Cuprum"/>
                <a:ea typeface="Cuprum"/>
                <a:cs typeface="Cuprum"/>
                <a:sym typeface="Cuprum"/>
              </a:rPr>
              <a:t>Surplus food donated to other organizations fighting hunger</a:t>
            </a:r>
            <a:endParaRPr sz="2200" b="1" i="1" dirty="0">
              <a:solidFill>
                <a:srgbClr val="26195B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 b="1" i="1" dirty="0">
              <a:solidFill>
                <a:srgbClr val="26195B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195B"/>
              </a:buClr>
              <a:buSzPts val="2400"/>
              <a:buFont typeface="Cuprum"/>
              <a:buChar char="●"/>
            </a:pPr>
            <a:r>
              <a:rPr lang="en" sz="2200" b="1" i="1" dirty="0">
                <a:solidFill>
                  <a:srgbClr val="26195B"/>
                </a:solidFill>
                <a:latin typeface="Cuprum"/>
                <a:ea typeface="Cuprum"/>
                <a:cs typeface="Cuprum"/>
                <a:sym typeface="Cuprum"/>
              </a:rPr>
              <a:t>299 families served at Thanksgiving distribution in Nov 2025</a:t>
            </a:r>
          </a:p>
          <a:p>
            <a:pPr marL="76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195B"/>
              </a:buClr>
              <a:buSzPts val="2400"/>
              <a:buNone/>
            </a:pPr>
            <a:endParaRPr lang="en" sz="2200" b="1" i="1" dirty="0">
              <a:solidFill>
                <a:srgbClr val="26195B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195B"/>
              </a:buClr>
              <a:buSzPts val="2400"/>
              <a:buFont typeface="Cuprum"/>
              <a:buChar char="●"/>
            </a:pPr>
            <a:r>
              <a:rPr lang="en" sz="2200" b="1" i="1" dirty="0">
                <a:solidFill>
                  <a:srgbClr val="26195B"/>
                </a:solidFill>
                <a:latin typeface="Cuprum"/>
                <a:ea typeface="Cuprum"/>
                <a:cs typeface="Cuprum"/>
                <a:sym typeface="Cuprum"/>
              </a:rPr>
              <a:t>229 Everyday Eats boxes provided for low-income seniors</a:t>
            </a:r>
            <a:endParaRPr sz="2200" b="1" i="1" dirty="0">
              <a:solidFill>
                <a:srgbClr val="26195B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 b="1" i="1" dirty="0">
              <a:solidFill>
                <a:srgbClr val="26195B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26195B"/>
              </a:solidFill>
              <a:latin typeface="Cuprum"/>
              <a:ea typeface="Cuprum"/>
              <a:cs typeface="Cuprum"/>
              <a:sym typeface="Cuprum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2"/>
          <p:cNvSpPr txBox="1"/>
          <p:nvPr/>
        </p:nvSpPr>
        <p:spPr>
          <a:xfrm>
            <a:off x="131525" y="110400"/>
            <a:ext cx="8889600" cy="83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chemeClr val="dk2"/>
              </a:solidFill>
            </a:endParaRPr>
          </a:p>
        </p:txBody>
      </p:sp>
      <p:pic>
        <p:nvPicPr>
          <p:cNvPr id="220" name="Google Shape;220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26" y="-813312"/>
            <a:ext cx="4480574" cy="4766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89700" y="-120024"/>
            <a:ext cx="4820326" cy="33795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B9F7AB6-5501-17AF-6E8E-BC220CFBF8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1" dirty="0"/>
              <a:t>Ready to let guests know how many items to choose from various areas.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31"/>
          <p:cNvSpPr txBox="1">
            <a:spLocks noGrp="1"/>
          </p:cNvSpPr>
          <p:nvPr>
            <p:ph type="title"/>
          </p:nvPr>
        </p:nvSpPr>
        <p:spPr>
          <a:xfrm>
            <a:off x="495550" y="274325"/>
            <a:ext cx="7720500" cy="6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Verdana"/>
              <a:buNone/>
            </a:pPr>
            <a:r>
              <a:rPr lang="en" sz="3600" b="1" dirty="0">
                <a:solidFill>
                  <a:schemeClr val="accent5">
                    <a:lumMod val="50000"/>
                  </a:schemeClr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CCFP moves a lot of food!</a:t>
            </a:r>
            <a:endParaRPr sz="3600" b="1" dirty="0">
              <a:solidFill>
                <a:schemeClr val="accent5">
                  <a:lumMod val="50000"/>
                </a:schemeClr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288" name="Google Shape;288;p31"/>
          <p:cNvSpPr txBox="1"/>
          <p:nvPr/>
        </p:nvSpPr>
        <p:spPr>
          <a:xfrm>
            <a:off x="483825" y="991125"/>
            <a:ext cx="8208600" cy="3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TEFAP (The Emergency Food Assistance Program)   117,061 pounds</a:t>
            </a:r>
            <a:endParaRPr sz="2200" b="1" i="1" dirty="0">
              <a:solidFill>
                <a:schemeClr val="accent5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Agency Express 				     	   35,525 pounds</a:t>
            </a:r>
            <a:endParaRPr sz="2200" b="1" i="1" dirty="0">
              <a:solidFill>
                <a:schemeClr val="accent5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Grocery Rescue 					   172,703 pounds</a:t>
            </a:r>
            <a:endParaRPr sz="2200" b="1" i="1" dirty="0">
              <a:solidFill>
                <a:schemeClr val="accent5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	(King Soopers, Walmart, Sprouts, Trader Joe’s)</a:t>
            </a:r>
            <a:endParaRPr sz="2200" b="1" i="1" dirty="0">
              <a:solidFill>
                <a:schemeClr val="accent5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Food Donation Connection 			   55,043 pounds</a:t>
            </a:r>
            <a:endParaRPr sz="2200" b="1" i="1" dirty="0">
              <a:solidFill>
                <a:schemeClr val="accent5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	(Whole Foods, Chick Fil-A)</a:t>
            </a:r>
            <a:endParaRPr sz="2200" b="1" i="1" dirty="0">
              <a:solidFill>
                <a:schemeClr val="accent5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Community Food Drives			  	   16,000+ pounds</a:t>
            </a:r>
            <a:endParaRPr sz="2200" b="1" i="1" dirty="0">
              <a:solidFill>
                <a:schemeClr val="accent5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Stamp Out Hunger Food Drive 2026      	             	   5,100 pounds</a:t>
            </a:r>
            <a:endParaRPr sz="2200" b="1" i="1" dirty="0">
              <a:solidFill>
                <a:schemeClr val="accent5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 i="1" dirty="0">
              <a:solidFill>
                <a:schemeClr val="accent5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Purchases from Restaurant Depot during 2025 totaled $8,874</a:t>
            </a:r>
            <a:endParaRPr sz="2200" b="1" i="1" dirty="0">
              <a:solidFill>
                <a:schemeClr val="accent5"/>
              </a:solidFill>
              <a:latin typeface="Cuprum"/>
              <a:ea typeface="Cuprum"/>
              <a:cs typeface="Cuprum"/>
              <a:sym typeface="Cuprum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8"/>
          <p:cNvSpPr txBox="1"/>
          <p:nvPr/>
        </p:nvSpPr>
        <p:spPr>
          <a:xfrm>
            <a:off x="4135925" y="204325"/>
            <a:ext cx="4849800" cy="13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chemeClr val="dk2"/>
              </a:solidFill>
            </a:endParaRPr>
          </a:p>
        </p:txBody>
      </p:sp>
      <p:pic>
        <p:nvPicPr>
          <p:cNvPr id="257" name="Google Shape;257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7850" y="-675101"/>
            <a:ext cx="6608300" cy="48386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798716F-4136-C031-FAEC-32CF6DF46B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1" dirty="0"/>
              <a:t>                  Our volunteers who share miscellaneous items and desserts.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33"/>
          <p:cNvSpPr txBox="1">
            <a:spLocks noGrp="1"/>
          </p:cNvSpPr>
          <p:nvPr>
            <p:ph type="title"/>
          </p:nvPr>
        </p:nvSpPr>
        <p:spPr>
          <a:xfrm>
            <a:off x="483825" y="321300"/>
            <a:ext cx="7720500" cy="5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Verdana"/>
              <a:buNone/>
            </a:pPr>
            <a:r>
              <a:rPr lang="en" sz="3600" b="1" dirty="0">
                <a:solidFill>
                  <a:schemeClr val="accent5">
                    <a:lumMod val="50000"/>
                  </a:schemeClr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Community Food Drive Partners!</a:t>
            </a:r>
            <a:endParaRPr sz="3600" b="1" dirty="0">
              <a:solidFill>
                <a:schemeClr val="accent5">
                  <a:lumMod val="50000"/>
                </a:schemeClr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300" name="Google Shape;300;p33"/>
          <p:cNvSpPr txBox="1"/>
          <p:nvPr/>
        </p:nvSpPr>
        <p:spPr>
          <a:xfrm>
            <a:off x="483825" y="873600"/>
            <a:ext cx="4098300" cy="385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St. Catherine’s Greek Orthodox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Saint Peter Lutheran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UC Health</a:t>
            </a:r>
            <a:endParaRPr sz="2200" b="1" i="1" dirty="0">
              <a:solidFill>
                <a:schemeClr val="accent5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Colorado Athletic Club</a:t>
            </a:r>
            <a:endParaRPr sz="2200" b="1" i="1" dirty="0">
              <a:solidFill>
                <a:schemeClr val="accent5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Cherry Creek Vista Subdivision</a:t>
            </a:r>
            <a:endParaRPr sz="2200" b="1" i="1" dirty="0">
              <a:solidFill>
                <a:schemeClr val="accent5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Stoney Brook Subdivision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Aprio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Reynolds Financial Group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EcoShield Pest Solutions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Digitech Systems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C</a:t>
            </a:r>
            <a:r>
              <a:rPr lang="en-US" sz="22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v</a:t>
            </a:r>
            <a:r>
              <a:rPr lang="en" sz="22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entures Inc.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i="1" dirty="0">
              <a:solidFill>
                <a:schemeClr val="accent5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i="1" dirty="0">
              <a:solidFill>
                <a:schemeClr val="dk2"/>
              </a:solidFill>
              <a:latin typeface="Cuprum"/>
              <a:ea typeface="Cuprum"/>
              <a:cs typeface="Cuprum"/>
              <a:sym typeface="Cuprum"/>
            </a:endParaRPr>
          </a:p>
        </p:txBody>
      </p:sp>
      <p:sp>
        <p:nvSpPr>
          <p:cNvPr id="301" name="Google Shape;301;p33"/>
          <p:cNvSpPr txBox="1"/>
          <p:nvPr/>
        </p:nvSpPr>
        <p:spPr>
          <a:xfrm>
            <a:off x="4412673" y="873600"/>
            <a:ext cx="4326702" cy="383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Boy Scout Troop 345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Other Boy Scouts/Cub Scouts             </a:t>
            </a:r>
            <a:endParaRPr sz="2200" b="1" i="1" dirty="0">
              <a:solidFill>
                <a:schemeClr val="accent5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Primrose Preschool DTC</a:t>
            </a:r>
            <a:endParaRPr sz="2200" b="1" i="1" dirty="0">
              <a:solidFill>
                <a:schemeClr val="accent5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Powell Middle School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Cherry Creek Academy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Walnut Hills Elementary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University Park Elementary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Cherry Hills Christian School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St. Mary’s Catholic School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Bright Horizons Montessori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Whee Preschool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sz="2200" b="1" i="1" dirty="0">
              <a:solidFill>
                <a:schemeClr val="accent5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i="1" dirty="0">
              <a:solidFill>
                <a:schemeClr val="accent5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i="1" dirty="0">
              <a:solidFill>
                <a:schemeClr val="accent5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b="1" dirty="0">
              <a:solidFill>
                <a:schemeClr val="dk2"/>
              </a:solidFill>
              <a:latin typeface="Cuprum"/>
              <a:ea typeface="Cuprum"/>
              <a:cs typeface="Cuprum"/>
              <a:sym typeface="Cuprum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Google Shape;244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7910" y="-864651"/>
            <a:ext cx="3617665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25460" y="-169600"/>
            <a:ext cx="4744477" cy="49382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C1F542A-FE27-03B8-9EB2-4DF0AC742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8025" y="4278850"/>
            <a:ext cx="7415100" cy="605100"/>
          </a:xfrm>
        </p:spPr>
        <p:txBody>
          <a:bodyPr/>
          <a:lstStyle/>
          <a:p>
            <a:r>
              <a:rPr lang="en-US" sz="1800" b="1" dirty="0"/>
              <a:t>Vegetables?  Choose a drink!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4"/>
          <p:cNvSpPr txBox="1">
            <a:spLocks noGrp="1"/>
          </p:cNvSpPr>
          <p:nvPr>
            <p:ph type="title"/>
          </p:nvPr>
        </p:nvSpPr>
        <p:spPr>
          <a:xfrm>
            <a:off x="457200" y="93751"/>
            <a:ext cx="8229600" cy="7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A0002"/>
              </a:buClr>
              <a:buSzPts val="4000"/>
              <a:buFont typeface="Verdana"/>
              <a:buNone/>
            </a:pPr>
            <a:r>
              <a:rPr lang="en" sz="3600" b="1" dirty="0">
                <a:solidFill>
                  <a:schemeClr val="accent5">
                    <a:lumMod val="50000"/>
                  </a:schemeClr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Primary Expenses 2025</a:t>
            </a:r>
            <a:endParaRPr sz="3600" b="1" dirty="0">
              <a:solidFill>
                <a:schemeClr val="accent5">
                  <a:lumMod val="50000"/>
                </a:schemeClr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307" name="Google Shape;307;p34"/>
          <p:cNvSpPr txBox="1">
            <a:spLocks noGrp="1"/>
          </p:cNvSpPr>
          <p:nvPr>
            <p:ph type="body" idx="1"/>
          </p:nvPr>
        </p:nvSpPr>
        <p:spPr>
          <a:xfrm>
            <a:off x="457350" y="889350"/>
            <a:ext cx="8229600" cy="37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82880" lvl="0" indent="-18288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22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Food purchased from wholesalers  		$10,412 </a:t>
            </a:r>
            <a:endParaRPr sz="2200" i="1" dirty="0">
              <a:solidFill>
                <a:schemeClr val="accent5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22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Food purchased from Food Bank of Rockies	$10,338</a:t>
            </a:r>
            <a:endParaRPr sz="2200" i="1" dirty="0">
              <a:solidFill>
                <a:schemeClr val="accent5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182880" lvl="0" indent="-18288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22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Supplies					$3,873</a:t>
            </a:r>
            <a:endParaRPr sz="2200" i="1" dirty="0">
              <a:solidFill>
                <a:schemeClr val="accent5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182880" lvl="0" indent="-18288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22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Repairs and maintenance 			$2,162</a:t>
            </a:r>
            <a:endParaRPr sz="2200" i="1" dirty="0">
              <a:solidFill>
                <a:schemeClr val="accent5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182880" lvl="0" indent="-18288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22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Rent						$13,300</a:t>
            </a:r>
          </a:p>
          <a:p>
            <a:pPr marL="182880" lvl="0" indent="-18288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22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Truck Expenses 					$5,869</a:t>
            </a:r>
            <a:endParaRPr sz="2200" i="1" dirty="0">
              <a:solidFill>
                <a:schemeClr val="accent5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182880" marR="0" lvl="0" indent="-18288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22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General (phone, software, website, etc) 		$5,207 </a:t>
            </a:r>
            <a:endParaRPr sz="2200" i="1" dirty="0">
              <a:solidFill>
                <a:schemeClr val="accent5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182880" marR="0" lvl="0" indent="-18288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200" b="1" i="1" dirty="0">
              <a:solidFill>
                <a:schemeClr val="accent5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Leveraged grants from Food Bank of Rockies, Denver Presbytery, PCOC Endowment, High Plains Diocese, AngloGold Ashanti, and the Tracy Family Foundation for $31,172.</a:t>
            </a:r>
            <a:endParaRPr sz="2200" b="1" i="1" dirty="0">
              <a:solidFill>
                <a:schemeClr val="accent5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182880" marR="0" lvl="0" indent="-18288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400" b="1" dirty="0">
              <a:solidFill>
                <a:srgbClr val="26195B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0" lvl="0" indent="0" algn="l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920"/>
              <a:buNone/>
            </a:pPr>
            <a:br>
              <a:rPr lang="en" sz="2400" dirty="0">
                <a:latin typeface="Amaranth"/>
                <a:ea typeface="Amaranth"/>
                <a:cs typeface="Amaranth"/>
                <a:sym typeface="Amaranth"/>
              </a:rPr>
            </a:br>
            <a:endParaRPr sz="2400" dirty="0">
              <a:solidFill>
                <a:srgbClr val="000000"/>
              </a:solidFill>
              <a:latin typeface="Amaranth"/>
              <a:ea typeface="Amaranth"/>
              <a:cs typeface="Amaranth"/>
              <a:sym typeface="Amaranth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0"/>
          <p:cNvSpPr txBox="1"/>
          <p:nvPr/>
        </p:nvSpPr>
        <p:spPr>
          <a:xfrm>
            <a:off x="4171175" y="122125"/>
            <a:ext cx="4861800" cy="12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chemeClr val="dk2"/>
              </a:solidFill>
            </a:endParaRPr>
          </a:p>
        </p:txBody>
      </p:sp>
      <p:pic>
        <p:nvPicPr>
          <p:cNvPr id="207" name="Google Shape;207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22125"/>
            <a:ext cx="4287475" cy="38518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87475" y="122125"/>
            <a:ext cx="4745500" cy="362760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4D93809-DF59-215E-7E68-247AE3A7D536}"/>
              </a:ext>
            </a:extLst>
          </p:cNvPr>
          <p:cNvSpPr txBox="1"/>
          <p:nvPr/>
        </p:nvSpPr>
        <p:spPr>
          <a:xfrm flipH="1">
            <a:off x="685799" y="4356100"/>
            <a:ext cx="75818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One of our pickup drivers; afternoon volunteers ready to assist guests.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5"/>
          <p:cNvSpPr txBox="1">
            <a:spLocks noGrp="1"/>
          </p:cNvSpPr>
          <p:nvPr>
            <p:ph type="title"/>
          </p:nvPr>
        </p:nvSpPr>
        <p:spPr>
          <a:xfrm>
            <a:off x="311700" y="333769"/>
            <a:ext cx="8520600" cy="429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4000"/>
              <a:buFont typeface="Verdana"/>
              <a:buNone/>
            </a:pPr>
            <a:r>
              <a:rPr lang="en" sz="3600" b="1" dirty="0">
                <a:solidFill>
                  <a:schemeClr val="accent5">
                    <a:lumMod val="50000"/>
                  </a:schemeClr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things to be proud of...</a:t>
            </a:r>
            <a:endParaRPr sz="3600" b="1" dirty="0">
              <a:solidFill>
                <a:schemeClr val="accent5">
                  <a:lumMod val="50000"/>
                </a:schemeClr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313" name="Google Shape;313;p35"/>
          <p:cNvSpPr txBox="1">
            <a:spLocks noGrp="1"/>
          </p:cNvSpPr>
          <p:nvPr>
            <p:ph type="body" idx="1"/>
          </p:nvPr>
        </p:nvSpPr>
        <p:spPr>
          <a:xfrm>
            <a:off x="659975" y="814975"/>
            <a:ext cx="7844400" cy="386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195B"/>
              </a:buClr>
              <a:buSzPts val="2400"/>
              <a:buFont typeface="Cuprum"/>
              <a:buChar char="●"/>
            </a:pPr>
            <a:r>
              <a:rPr lang="en" sz="24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31 years of addressing food insecurity in a 100% volunteer operation, using 50+ volunteers every week!</a:t>
            </a:r>
            <a:endParaRPr sz="2400" b="1" i="1" dirty="0">
              <a:solidFill>
                <a:schemeClr val="accent5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1" dirty="0">
              <a:solidFill>
                <a:schemeClr val="accent5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195B"/>
              </a:buClr>
              <a:buSzPts val="2400"/>
              <a:buFont typeface="Cuprum"/>
              <a:buChar char="●"/>
            </a:pPr>
            <a:r>
              <a:rPr lang="en" sz="24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Dental supplies were provided to 2,553 clients and their children, thanks to major donations from Powell Middle School and two dental supply/insurance companies in Pennsylvania.</a:t>
            </a: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195B"/>
              </a:buClr>
              <a:buSzPts val="2400"/>
              <a:buFont typeface="Cuprum"/>
              <a:buChar char="●"/>
            </a:pPr>
            <a:endParaRPr lang="en" sz="2400" b="1" i="1" dirty="0">
              <a:solidFill>
                <a:schemeClr val="accent5"/>
              </a:solidFill>
              <a:latin typeface="Cuprum"/>
              <a:ea typeface="Cuprum"/>
              <a:cs typeface="Cuprum"/>
              <a:sym typeface="Cuprum"/>
            </a:endParaRPr>
          </a:p>
          <a:p>
            <a:pPr indent="-381000">
              <a:lnSpc>
                <a:spcPct val="100000"/>
              </a:lnSpc>
              <a:buClr>
                <a:srgbClr val="26195B"/>
              </a:buClr>
              <a:buSzPts val="2400"/>
              <a:buFont typeface="Cuprum"/>
              <a:buChar char="●"/>
            </a:pPr>
            <a:r>
              <a:rPr lang="en-US" sz="24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In partnership with </a:t>
            </a:r>
            <a:r>
              <a:rPr lang="en-US" sz="2400" b="1" i="1" dirty="0" err="1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WeeCycle</a:t>
            </a:r>
            <a:r>
              <a:rPr lang="en-US" sz="24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, 30,675 diapers were distributed to 778 children.</a:t>
            </a: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195B"/>
              </a:buClr>
              <a:buSzPts val="2400"/>
              <a:buFont typeface="Cuprum"/>
              <a:buChar char="●"/>
            </a:pPr>
            <a:endParaRPr sz="2200" b="1" i="1" dirty="0">
              <a:solidFill>
                <a:schemeClr val="accent5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rgbClr val="26195B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26195B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182880" marR="0" lvl="0" indent="-18288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800" b="1" dirty="0">
              <a:solidFill>
                <a:srgbClr val="26195B"/>
              </a:solidFill>
              <a:latin typeface="Cuprum"/>
              <a:ea typeface="Cuprum"/>
              <a:cs typeface="Cuprum"/>
              <a:sym typeface="Cuprum"/>
            </a:endParaRPr>
          </a:p>
        </p:txBody>
      </p:sp>
      <p:sp>
        <p:nvSpPr>
          <p:cNvPr id="314" name="Google Shape;314;p35"/>
          <p:cNvSpPr txBox="1"/>
          <p:nvPr/>
        </p:nvSpPr>
        <p:spPr>
          <a:xfrm>
            <a:off x="12118925" y="728081"/>
            <a:ext cx="3000000" cy="22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048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entury Schoolbook"/>
              <a:buNone/>
            </a:pPr>
            <a:r>
              <a:rPr lang="en" sz="1000" b="1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rd</a:t>
            </a:r>
            <a:endParaRPr/>
          </a:p>
          <a:p>
            <a:pPr marL="3048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800"/>
              <a:buFont typeface="Century Schoolbook"/>
              <a:buNone/>
            </a:pPr>
            <a:r>
              <a:rPr lang="en" sz="800">
                <a:solidFill>
                  <a:srgbClr val="666666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1:26 PM Today</a:t>
            </a:r>
            <a:endParaRPr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Century Schoolbook"/>
              <a:buNone/>
            </a:pPr>
            <a:r>
              <a:rPr lang="en" sz="1000">
                <a:solidFill>
                  <a:srgbClr val="666666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Does anyone count volunteers or hours?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>
          <a:extLst>
            <a:ext uri="{FF2B5EF4-FFF2-40B4-BE49-F238E27FC236}">
              <a16:creationId xmlns:a16="http://schemas.microsoft.com/office/drawing/2014/main" id="{399B664C-9C23-F878-9F66-6E43052E2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5">
            <a:extLst>
              <a:ext uri="{FF2B5EF4-FFF2-40B4-BE49-F238E27FC236}">
                <a16:creationId xmlns:a16="http://schemas.microsoft.com/office/drawing/2014/main" id="{111BB8B8-4FF1-225B-FF61-7529516103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1575" y="321475"/>
            <a:ext cx="8394552" cy="2139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i="1" dirty="0">
                <a:solidFill>
                  <a:schemeClr val="accent5">
                    <a:lumMod val="50000"/>
                  </a:schemeClr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Our revised mission statement:</a:t>
            </a:r>
            <a:r>
              <a:rPr lang="en" sz="3500" i="1" dirty="0">
                <a:solidFill>
                  <a:schemeClr val="accent5">
                    <a:lumMod val="50000"/>
                  </a:schemeClr>
                </a:solidFill>
                <a:latin typeface="Amaranth"/>
                <a:ea typeface="Amaranth"/>
                <a:cs typeface="Amaranth"/>
                <a:sym typeface="Amaranth"/>
              </a:rPr>
              <a:t> </a:t>
            </a:r>
            <a:endParaRPr sz="3500" i="1" dirty="0">
              <a:solidFill>
                <a:schemeClr val="accent5">
                  <a:lumMod val="50000"/>
                </a:schemeClr>
              </a:solidFill>
              <a:latin typeface="Amaranth"/>
              <a:ea typeface="Amaranth"/>
              <a:cs typeface="Amaranth"/>
              <a:sym typeface="Amaranth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to address the food security needs of our community in a compassionate, dignified and secure environment</a:t>
            </a:r>
            <a:r>
              <a:rPr lang="en" i="1" dirty="0">
                <a:solidFill>
                  <a:srgbClr val="351C75"/>
                </a:solidFill>
                <a:latin typeface="Cuprum"/>
                <a:ea typeface="Cuprum"/>
                <a:cs typeface="Cuprum"/>
                <a:sym typeface="Cuprum"/>
              </a:rPr>
              <a:t>.</a:t>
            </a:r>
            <a:endParaRPr i="1" dirty="0">
              <a:solidFill>
                <a:srgbClr val="351C75"/>
              </a:solidFill>
              <a:latin typeface="Cuprum"/>
              <a:ea typeface="Cuprum"/>
              <a:cs typeface="Cuprum"/>
              <a:sym typeface="Cuprum"/>
            </a:endParaRPr>
          </a:p>
        </p:txBody>
      </p:sp>
      <p:sp>
        <p:nvSpPr>
          <p:cNvPr id="248" name="Google Shape;248;p25">
            <a:extLst>
              <a:ext uri="{FF2B5EF4-FFF2-40B4-BE49-F238E27FC236}">
                <a16:creationId xmlns:a16="http://schemas.microsoft.com/office/drawing/2014/main" id="{F07062F4-E274-BA75-A5D4-12CBCEAD89DB}"/>
              </a:ext>
            </a:extLst>
          </p:cNvPr>
          <p:cNvSpPr/>
          <p:nvPr/>
        </p:nvSpPr>
        <p:spPr>
          <a:xfrm>
            <a:off x="2935705" y="2461317"/>
            <a:ext cx="2761945" cy="2285333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01977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36"/>
          <p:cNvSpPr txBox="1">
            <a:spLocks noGrp="1"/>
          </p:cNvSpPr>
          <p:nvPr>
            <p:ph type="body" idx="1"/>
          </p:nvPr>
        </p:nvSpPr>
        <p:spPr>
          <a:xfrm>
            <a:off x="519050" y="1190750"/>
            <a:ext cx="8055900" cy="36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195B"/>
              </a:buClr>
              <a:buSzPts val="2400"/>
              <a:buFont typeface="Cuprum"/>
              <a:buChar char="●"/>
            </a:pPr>
            <a:r>
              <a:rPr lang="en" sz="2400" b="1" i="1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Thousands of books </a:t>
            </a:r>
            <a:r>
              <a:rPr lang="en" sz="24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were provided for children and adults from donations and through a partnership with BookGive.</a:t>
            </a:r>
            <a:endParaRPr sz="2400" b="1" i="1" dirty="0">
              <a:solidFill>
                <a:schemeClr val="accent5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1" dirty="0">
              <a:solidFill>
                <a:schemeClr val="accent5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195B"/>
              </a:buClr>
              <a:buSzPts val="2400"/>
              <a:buFont typeface="Cuprum"/>
              <a:buChar char="●"/>
            </a:pPr>
            <a:r>
              <a:rPr lang="en" sz="24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The Christmas toy distribution held at Saint Peter Lutheran offered toys to 369 children.</a:t>
            </a:r>
            <a:endParaRPr sz="2400" b="1" i="1" dirty="0">
              <a:solidFill>
                <a:schemeClr val="accent5"/>
              </a:solidFill>
              <a:latin typeface="Cuprum"/>
              <a:ea typeface="Cuprum"/>
              <a:cs typeface="Cuprum"/>
              <a:sym typeface="Cuprum"/>
            </a:endParaRPr>
          </a:p>
        </p:txBody>
      </p:sp>
      <p:sp>
        <p:nvSpPr>
          <p:cNvPr id="320" name="Google Shape;320;p36"/>
          <p:cNvSpPr txBox="1"/>
          <p:nvPr/>
        </p:nvSpPr>
        <p:spPr>
          <a:xfrm>
            <a:off x="519050" y="392225"/>
            <a:ext cx="7997100" cy="37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4000"/>
              <a:buFont typeface="Verdana"/>
              <a:buNone/>
            </a:pPr>
            <a:r>
              <a:rPr lang="en" sz="3600" b="1" dirty="0">
                <a:solidFill>
                  <a:schemeClr val="accent5">
                    <a:lumMod val="50000"/>
                  </a:schemeClr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More to be proud of...</a:t>
            </a:r>
            <a:endParaRPr sz="3600" b="1" dirty="0">
              <a:solidFill>
                <a:schemeClr val="accent5">
                  <a:lumMod val="50000"/>
                </a:schemeClr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"/>
            <a:ext cx="3551201" cy="31295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97194" y="2049728"/>
            <a:ext cx="3551207" cy="333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82000" y="0"/>
            <a:ext cx="3182174" cy="312957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F9F573B-1ABC-2B2B-5FE7-DC34F10926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8396" y="-283584"/>
            <a:ext cx="3668802" cy="2333312"/>
          </a:xfrm>
        </p:spPr>
        <p:txBody>
          <a:bodyPr/>
          <a:lstStyle/>
          <a:p>
            <a:r>
              <a:rPr lang="en-US" sz="1800" b="1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Couples who</a:t>
            </a:r>
            <a:br>
              <a:rPr lang="en-US" sz="1800" b="1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b="1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enjoy </a:t>
            </a:r>
            <a:br>
              <a:rPr lang="en-US" sz="1800" b="1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b="1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volunteering </a:t>
            </a:r>
            <a:br>
              <a:rPr lang="en-US" sz="1800" b="1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b="1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together.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EAD022-16A1-B617-2236-2FD15AB32A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58700" y="5905500"/>
            <a:ext cx="5361300" cy="7366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44"/>
          <p:cNvSpPr txBox="1">
            <a:spLocks noGrp="1"/>
          </p:cNvSpPr>
          <p:nvPr>
            <p:ph type="title"/>
          </p:nvPr>
        </p:nvSpPr>
        <p:spPr>
          <a:xfrm>
            <a:off x="819150" y="364125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" sz="3200" b="1" dirty="0">
                <a:solidFill>
                  <a:srgbClr val="002060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 Activities in the works</a:t>
            </a:r>
            <a:endParaRPr b="1" dirty="0">
              <a:solidFill>
                <a:schemeClr val="accent5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367" name="Google Shape;367;p44"/>
          <p:cNvSpPr txBox="1">
            <a:spLocks noGrp="1"/>
          </p:cNvSpPr>
          <p:nvPr>
            <p:ph type="body" idx="1"/>
          </p:nvPr>
        </p:nvSpPr>
        <p:spPr>
          <a:xfrm>
            <a:off x="225475" y="1061575"/>
            <a:ext cx="8678100" cy="375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-381000">
              <a:buSzPts val="2400"/>
              <a:buFont typeface="Cuprum"/>
              <a:buChar char="●"/>
            </a:pPr>
            <a:r>
              <a:rPr lang="en" sz="24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Replacing our website to improve accessibility and language justice</a:t>
            </a:r>
          </a:p>
          <a:p>
            <a:pPr lvl="0" indent="-381000">
              <a:buSzPts val="2400"/>
              <a:buFont typeface="Cuprum"/>
              <a:buChar char="●"/>
            </a:pPr>
            <a:r>
              <a:rPr lang="en" sz="24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Recruiting volunteers and back-ups for key positions, realized the importance of this after the passing of a lead volunteer in November 2025 </a:t>
            </a:r>
          </a:p>
          <a:p>
            <a:pPr lvl="0" indent="-381000">
              <a:buSzPts val="2400"/>
              <a:buFont typeface="Cuprum"/>
              <a:buChar char="●"/>
            </a:pPr>
            <a:r>
              <a:rPr lang="en" sz="24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Revising procedures for distribution of Christmas toys</a:t>
            </a:r>
          </a:p>
          <a:p>
            <a:pPr marL="76200" indent="0">
              <a:buSzPts val="2400"/>
              <a:buNone/>
            </a:pPr>
            <a:endParaRPr lang="en-US" sz="2200" b="1" i="1" dirty="0">
              <a:latin typeface="Cuprum"/>
              <a:ea typeface="Cuprum"/>
              <a:cs typeface="Cuprum"/>
              <a:sym typeface="Cuprum"/>
            </a:endParaRPr>
          </a:p>
          <a:p>
            <a:pPr lvl="0" indent="-381000">
              <a:buSzPts val="2400"/>
              <a:buFont typeface="Cuprum"/>
              <a:buChar char="●"/>
            </a:pPr>
            <a:endParaRPr lang="en" sz="2200" b="1" i="1" dirty="0">
              <a:latin typeface="Cuprum"/>
              <a:ea typeface="Cuprum"/>
              <a:cs typeface="Cuprum"/>
              <a:sym typeface="Cuprum"/>
            </a:endParaRPr>
          </a:p>
          <a:p>
            <a:pPr lvl="0" indent="-381000">
              <a:buSzPts val="2400"/>
              <a:buFont typeface="Cuprum"/>
              <a:buChar char="●"/>
            </a:pPr>
            <a:endParaRPr lang="en" sz="2200" b="1" i="1" dirty="0">
              <a:latin typeface="Cuprum"/>
              <a:ea typeface="Cuprum"/>
              <a:cs typeface="Cuprum"/>
              <a:sym typeface="Cuprum"/>
            </a:endParaRPr>
          </a:p>
          <a:p>
            <a:pPr lvl="0" indent="-381000">
              <a:buSzPts val="2400"/>
              <a:buFont typeface="Cuprum"/>
              <a:buChar char="●"/>
            </a:pPr>
            <a:endParaRPr lang="en-US" sz="2200" b="1" i="1" dirty="0">
              <a:latin typeface="Cuprum"/>
              <a:ea typeface="Cuprum"/>
              <a:cs typeface="Cuprum"/>
              <a:sym typeface="Cuprum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6"/>
          <p:cNvSpPr txBox="1"/>
          <p:nvPr/>
        </p:nvSpPr>
        <p:spPr>
          <a:xfrm>
            <a:off x="5462925" y="509650"/>
            <a:ext cx="3469800" cy="18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chemeClr val="dk2"/>
              </a:solidFill>
            </a:endParaRPr>
          </a:p>
        </p:txBody>
      </p:sp>
      <p:sp>
        <p:nvSpPr>
          <p:cNvPr id="181" name="Google Shape;181;p26"/>
          <p:cNvSpPr txBox="1"/>
          <p:nvPr/>
        </p:nvSpPr>
        <p:spPr>
          <a:xfrm>
            <a:off x="260700" y="3081400"/>
            <a:ext cx="3381900" cy="14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chemeClr val="dk2"/>
              </a:solidFill>
            </a:endParaRPr>
          </a:p>
        </p:txBody>
      </p:sp>
      <p:pic>
        <p:nvPicPr>
          <p:cNvPr id="182" name="Google Shape;182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2028" y="-525049"/>
            <a:ext cx="4573797" cy="4991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35825" y="-584899"/>
            <a:ext cx="4196900" cy="49911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0C5B0C2-1107-64CE-46BF-D1437F2471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8025" y="4163500"/>
            <a:ext cx="7415100" cy="789500"/>
          </a:xfrm>
        </p:spPr>
        <p:txBody>
          <a:bodyPr/>
          <a:lstStyle/>
          <a:p>
            <a:r>
              <a:rPr lang="en-US" sz="1800" b="1" dirty="0"/>
              <a:t>Ready for another fun Friday afternoon of serving our neighbors!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55"/>
          <p:cNvSpPr txBox="1">
            <a:spLocks noGrp="1"/>
          </p:cNvSpPr>
          <p:nvPr>
            <p:ph type="body" idx="1"/>
          </p:nvPr>
        </p:nvSpPr>
        <p:spPr>
          <a:xfrm>
            <a:off x="307675" y="2923825"/>
            <a:ext cx="8560800" cy="19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82880" lvl="0" indent="-18288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2000" b="1" i="1" dirty="0">
                <a:solidFill>
                  <a:srgbClr val="002060"/>
                </a:solidFill>
              </a:rPr>
              <a:t>We appreciate our generous volunteers </a:t>
            </a:r>
            <a:r>
              <a:rPr lang="en" sz="2000" b="1" i="1">
                <a:solidFill>
                  <a:srgbClr val="002060"/>
                </a:solidFill>
              </a:rPr>
              <a:t>and supporters! </a:t>
            </a:r>
            <a:endParaRPr sz="2000" dirty="0"/>
          </a:p>
          <a:p>
            <a:pPr marL="182880" lvl="0" indent="-182880" algn="ctr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</a:pPr>
            <a:r>
              <a:rPr lang="en" sz="2000" b="1" i="1" dirty="0">
                <a:solidFill>
                  <a:srgbClr val="002060"/>
                </a:solidFill>
              </a:rPr>
              <a:t>Together, we continue to make a difference.</a:t>
            </a:r>
            <a:endParaRPr sz="2000" dirty="0"/>
          </a:p>
          <a:p>
            <a:pPr marL="182880" lvl="0" indent="-182880" algn="ctr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3200"/>
              <a:buNone/>
            </a:pPr>
            <a:r>
              <a:rPr lang="en" sz="2800" b="1" dirty="0">
                <a:solidFill>
                  <a:srgbClr val="002060"/>
                </a:solidFill>
                <a:latin typeface="Homemade Apple"/>
                <a:ea typeface="Homemade Apple"/>
                <a:cs typeface="Homemade Apple"/>
                <a:sym typeface="Homemade Apple"/>
              </a:rPr>
              <a:t>Thank you High Plains Region!</a:t>
            </a:r>
            <a:endParaRPr sz="100" dirty="0"/>
          </a:p>
        </p:txBody>
      </p:sp>
      <p:pic>
        <p:nvPicPr>
          <p:cNvPr id="434" name="Google Shape;434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04976" y="321450"/>
            <a:ext cx="2757249" cy="247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6"/>
          <p:cNvSpPr txBox="1">
            <a:spLocks noGrp="1"/>
          </p:cNvSpPr>
          <p:nvPr>
            <p:ph type="title"/>
          </p:nvPr>
        </p:nvSpPr>
        <p:spPr>
          <a:xfrm>
            <a:off x="457200" y="358300"/>
            <a:ext cx="8229600" cy="68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4000"/>
              <a:buFont typeface="Verdana"/>
              <a:buNone/>
            </a:pPr>
            <a:r>
              <a:rPr lang="en" sz="3600" b="1" dirty="0">
                <a:solidFill>
                  <a:schemeClr val="accent5">
                    <a:lumMod val="50000"/>
                  </a:schemeClr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With your help . . . </a:t>
            </a:r>
            <a:endParaRPr sz="3600" b="1" dirty="0">
              <a:solidFill>
                <a:schemeClr val="accent5">
                  <a:lumMod val="50000"/>
                </a:schemeClr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254" name="Google Shape;254;p26"/>
          <p:cNvSpPr txBox="1">
            <a:spLocks noGrp="1"/>
          </p:cNvSpPr>
          <p:nvPr>
            <p:ph type="body" idx="1"/>
          </p:nvPr>
        </p:nvSpPr>
        <p:spPr>
          <a:xfrm>
            <a:off x="216900" y="1155525"/>
            <a:ext cx="8710200" cy="37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In 2025, Covenant Cupboard Food Pantry served:</a:t>
            </a:r>
            <a:endParaRPr sz="2400" b="1" i="1" dirty="0">
              <a:solidFill>
                <a:schemeClr val="accent5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6195B"/>
              </a:buClr>
              <a:buSzPts val="2400"/>
              <a:buFont typeface="Cuprum"/>
              <a:buChar char="●"/>
            </a:pPr>
            <a:r>
              <a:rPr lang="en" sz="24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8,163 households = 31,360 individuals.</a:t>
            </a:r>
            <a:endParaRPr sz="2400" b="1" i="1" dirty="0">
              <a:solidFill>
                <a:schemeClr val="accent5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6195B"/>
              </a:buClr>
              <a:buSzPts val="2400"/>
              <a:buFont typeface="Cuprum"/>
              <a:buChar char="●"/>
            </a:pPr>
            <a:r>
              <a:rPr lang="en-US" sz="24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a</a:t>
            </a:r>
            <a:r>
              <a:rPr lang="en" sz="24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 weekly average of 160 households.</a:t>
            </a:r>
            <a:endParaRPr sz="2400" b="1" i="1" dirty="0">
              <a:solidFill>
                <a:schemeClr val="accent5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6195B"/>
              </a:buClr>
              <a:buSzPts val="2400"/>
              <a:buFont typeface="Cuprum"/>
              <a:buChar char="●"/>
            </a:pPr>
            <a:r>
              <a:rPr lang="en" sz="24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12% seniors, 34% children, and 54% adults.</a:t>
            </a:r>
            <a:endParaRPr sz="2400" b="1" i="1" dirty="0">
              <a:solidFill>
                <a:schemeClr val="accent5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Cuprum"/>
              <a:buChar char="●"/>
            </a:pPr>
            <a:r>
              <a:rPr lang="en" sz="24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429 new client households, an average of 8 per week.</a:t>
            </a:r>
            <a:endParaRPr sz="2400" b="1" i="1" dirty="0">
              <a:solidFill>
                <a:schemeClr val="accent5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1" dirty="0">
              <a:solidFill>
                <a:srgbClr val="26195B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2400" b="1" dirty="0">
              <a:solidFill>
                <a:srgbClr val="26195B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0" lvl="0" indent="0" algn="l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</a:pPr>
            <a:endParaRPr dirty="0">
              <a:latin typeface="Cuprum"/>
              <a:ea typeface="Cuprum"/>
              <a:cs typeface="Cuprum"/>
              <a:sym typeface="Cuprum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5"/>
          <p:cNvSpPr txBox="1"/>
          <p:nvPr/>
        </p:nvSpPr>
        <p:spPr>
          <a:xfrm>
            <a:off x="4572000" y="441350"/>
            <a:ext cx="4449000" cy="16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chemeClr val="dk2"/>
              </a:solidFill>
            </a:endParaRPr>
          </a:p>
        </p:txBody>
      </p:sp>
      <p:pic>
        <p:nvPicPr>
          <p:cNvPr id="238" name="Google Shape;238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1445" y="0"/>
            <a:ext cx="4824334" cy="3363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78405" y="96827"/>
            <a:ext cx="3644150" cy="306820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68A8A1-01E4-B0DD-E345-2F67261531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8025" y="3653802"/>
            <a:ext cx="7415100" cy="605100"/>
          </a:xfrm>
        </p:spPr>
        <p:txBody>
          <a:bodyPr/>
          <a:lstStyle/>
          <a:p>
            <a:r>
              <a:rPr lang="en-US" sz="1800" b="1" dirty="0"/>
              <a:t>Friendly faces waiting to help new clients get registered to receive food.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>
          <a:extLst>
            <a:ext uri="{FF2B5EF4-FFF2-40B4-BE49-F238E27FC236}">
              <a16:creationId xmlns:a16="http://schemas.microsoft.com/office/drawing/2014/main" id="{CF7CFD25-0D0E-9B4C-7ED9-6DDC4D450B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6">
            <a:extLst>
              <a:ext uri="{FF2B5EF4-FFF2-40B4-BE49-F238E27FC236}">
                <a16:creationId xmlns:a16="http://schemas.microsoft.com/office/drawing/2014/main" id="{C7398CC0-5FD6-8A5A-A152-114335F7344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358300"/>
            <a:ext cx="8229600" cy="68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>
              <a:lnSpc>
                <a:spcPct val="90000"/>
              </a:lnSpc>
              <a:buClr>
                <a:srgbClr val="351C75"/>
              </a:buClr>
              <a:buSzPts val="4000"/>
            </a:pPr>
            <a:r>
              <a:rPr lang="en" sz="3600" b="1" dirty="0">
                <a:solidFill>
                  <a:schemeClr val="accent5">
                    <a:lumMod val="50000"/>
                  </a:schemeClr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With your help . . . </a:t>
            </a:r>
            <a:endParaRPr sz="3600" b="1" dirty="0">
              <a:solidFill>
                <a:schemeClr val="accent5">
                  <a:lumMod val="50000"/>
                </a:schemeClr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254" name="Google Shape;254;p26">
            <a:extLst>
              <a:ext uri="{FF2B5EF4-FFF2-40B4-BE49-F238E27FC236}">
                <a16:creationId xmlns:a16="http://schemas.microsoft.com/office/drawing/2014/main" id="{66DF4944-68F4-671B-AE64-FE445A58561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16900" y="1155525"/>
            <a:ext cx="8710200" cy="37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From January-July 2026, Covenant Cupboard Food Pantry served:</a:t>
            </a:r>
            <a:endParaRPr sz="2400" b="1" i="1" dirty="0">
              <a:solidFill>
                <a:schemeClr val="accent5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6195B"/>
              </a:buClr>
              <a:buSzPts val="2400"/>
              <a:buFont typeface="Cuprum"/>
              <a:buChar char="●"/>
            </a:pPr>
            <a:r>
              <a:rPr lang="en" sz="24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4,582 households = 16,439 individuals.</a:t>
            </a:r>
            <a:endParaRPr sz="2400" b="1" i="1" dirty="0">
              <a:solidFill>
                <a:schemeClr val="accent5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6195B"/>
              </a:buClr>
              <a:buSzPts val="2400"/>
              <a:buFont typeface="Cuprum"/>
              <a:buChar char="●"/>
            </a:pPr>
            <a:r>
              <a:rPr lang="en-US" sz="24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a</a:t>
            </a:r>
            <a:r>
              <a:rPr lang="en" sz="24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 weekly average of 148 households.</a:t>
            </a:r>
            <a:endParaRPr sz="2400" b="1" i="1" dirty="0">
              <a:solidFill>
                <a:schemeClr val="accent5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6195B"/>
              </a:buClr>
              <a:buSzPts val="2400"/>
              <a:buFont typeface="Cuprum"/>
              <a:buChar char="●"/>
            </a:pPr>
            <a:r>
              <a:rPr lang="en" sz="24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16% seniors, 33% children, and 51% adults.</a:t>
            </a:r>
            <a:endParaRPr sz="2400" b="1" i="1" dirty="0">
              <a:solidFill>
                <a:schemeClr val="accent5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Cuprum"/>
              <a:buChar char="●"/>
            </a:pPr>
            <a:r>
              <a:rPr lang="en" sz="2400" b="1" i="1" dirty="0">
                <a:solidFill>
                  <a:schemeClr val="accent5"/>
                </a:solidFill>
                <a:latin typeface="Cuprum"/>
                <a:ea typeface="Cuprum"/>
                <a:cs typeface="Cuprum"/>
                <a:sym typeface="Cuprum"/>
              </a:rPr>
              <a:t>185 new client households, an average of 6 per week.</a:t>
            </a:r>
            <a:endParaRPr sz="2400" b="1" i="1" dirty="0">
              <a:solidFill>
                <a:schemeClr val="accent5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1" dirty="0">
              <a:solidFill>
                <a:schemeClr val="accent5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2400" b="1" dirty="0">
              <a:solidFill>
                <a:srgbClr val="26195B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0" lvl="0" indent="0" algn="l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</a:pPr>
            <a:endParaRPr dirty="0">
              <a:latin typeface="Cuprum"/>
              <a:ea typeface="Cuprum"/>
              <a:cs typeface="Cuprum"/>
              <a:sym typeface="Cuprum"/>
            </a:endParaRPr>
          </a:p>
        </p:txBody>
      </p:sp>
    </p:spTree>
    <p:extLst>
      <p:ext uri="{BB962C8B-B14F-4D97-AF65-F5344CB8AC3E}">
        <p14:creationId xmlns:p14="http://schemas.microsoft.com/office/powerpoint/2010/main" val="38087357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>
          <a:extLst>
            <a:ext uri="{FF2B5EF4-FFF2-40B4-BE49-F238E27FC236}">
              <a16:creationId xmlns:a16="http://schemas.microsoft.com/office/drawing/2014/main" id="{1E76DB73-08DA-19C6-1F37-8E954D348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8">
            <a:extLst>
              <a:ext uri="{FF2B5EF4-FFF2-40B4-BE49-F238E27FC236}">
                <a16:creationId xmlns:a16="http://schemas.microsoft.com/office/drawing/2014/main" id="{11916674-E7CB-F66B-2FD1-DE9DB003B6C8}"/>
              </a:ext>
            </a:extLst>
          </p:cNvPr>
          <p:cNvSpPr txBox="1"/>
          <p:nvPr/>
        </p:nvSpPr>
        <p:spPr>
          <a:xfrm>
            <a:off x="3572275" y="509650"/>
            <a:ext cx="2271900" cy="11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chemeClr val="dk2"/>
              </a:solidFill>
            </a:endParaRPr>
          </a:p>
        </p:txBody>
      </p:sp>
      <p:sp>
        <p:nvSpPr>
          <p:cNvPr id="194" name="Google Shape;194;p28">
            <a:extLst>
              <a:ext uri="{FF2B5EF4-FFF2-40B4-BE49-F238E27FC236}">
                <a16:creationId xmlns:a16="http://schemas.microsoft.com/office/drawing/2014/main" id="{42527F72-2E2E-DF96-C005-23596A63E895}"/>
              </a:ext>
            </a:extLst>
          </p:cNvPr>
          <p:cNvSpPr txBox="1"/>
          <p:nvPr/>
        </p:nvSpPr>
        <p:spPr>
          <a:xfrm>
            <a:off x="840895" y="4165600"/>
            <a:ext cx="7734657" cy="689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dk2"/>
                </a:solidFill>
              </a:rPr>
              <a:t>More friendly faces ready to greet our guests.</a:t>
            </a:r>
            <a:endParaRPr sz="2400" b="1" dirty="0">
              <a:solidFill>
                <a:schemeClr val="dk2"/>
              </a:solidFill>
            </a:endParaRPr>
          </a:p>
        </p:txBody>
      </p:sp>
      <p:pic>
        <p:nvPicPr>
          <p:cNvPr id="195" name="Google Shape;195;p28">
            <a:extLst>
              <a:ext uri="{FF2B5EF4-FFF2-40B4-BE49-F238E27FC236}">
                <a16:creationId xmlns:a16="http://schemas.microsoft.com/office/drawing/2014/main" id="{A9C59C85-D499-A404-21A0-5A069CC3030C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0896" y="-406400"/>
            <a:ext cx="7734656" cy="4572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2950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7"/>
          <p:cNvSpPr txBox="1"/>
          <p:nvPr/>
        </p:nvSpPr>
        <p:spPr>
          <a:xfrm>
            <a:off x="5488550" y="1177800"/>
            <a:ext cx="1420800" cy="30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0CE465-3046-FE23-D2B1-CABD358870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223" y="227228"/>
            <a:ext cx="6995684" cy="468904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4"/>
          <p:cNvSpPr txBox="1"/>
          <p:nvPr/>
        </p:nvSpPr>
        <p:spPr>
          <a:xfrm>
            <a:off x="648200" y="4216398"/>
            <a:ext cx="7421700" cy="825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dk2"/>
                </a:solidFill>
              </a:rPr>
              <a:t>One of our Friday AM preparation crews.</a:t>
            </a:r>
            <a:endParaRPr sz="2400" b="1" dirty="0">
              <a:solidFill>
                <a:schemeClr val="dk2"/>
              </a:solidFill>
            </a:endParaRPr>
          </a:p>
        </p:txBody>
      </p:sp>
      <p:pic>
        <p:nvPicPr>
          <p:cNvPr id="232" name="Google Shape;232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7279" y="-927100"/>
            <a:ext cx="7263541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9"/>
          <p:cNvSpPr txBox="1">
            <a:spLocks noGrp="1"/>
          </p:cNvSpPr>
          <p:nvPr>
            <p:ph type="title"/>
          </p:nvPr>
        </p:nvSpPr>
        <p:spPr>
          <a:xfrm>
            <a:off x="311700" y="333768"/>
            <a:ext cx="8520600" cy="767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4000"/>
              <a:buFont typeface="Verdana"/>
              <a:buNone/>
            </a:pPr>
            <a:r>
              <a:rPr lang="en" b="1" dirty="0">
                <a:solidFill>
                  <a:schemeClr val="accent5">
                    <a:lumMod val="50000"/>
                  </a:schemeClr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We strive to provide healthy and </a:t>
            </a:r>
            <a:br>
              <a:rPr lang="en" b="1" dirty="0">
                <a:solidFill>
                  <a:schemeClr val="accent5">
                    <a:lumMod val="50000"/>
                  </a:schemeClr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</a:br>
            <a:r>
              <a:rPr lang="en" b="1" dirty="0">
                <a:solidFill>
                  <a:schemeClr val="accent5">
                    <a:lumMod val="50000"/>
                  </a:schemeClr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desirable food</a:t>
            </a:r>
            <a:endParaRPr b="1" dirty="0">
              <a:solidFill>
                <a:schemeClr val="accent5">
                  <a:lumMod val="50000"/>
                </a:schemeClr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276" name="Google Shape;276;p29"/>
          <p:cNvSpPr txBox="1">
            <a:spLocks noGrp="1"/>
          </p:cNvSpPr>
          <p:nvPr>
            <p:ph type="body" idx="1"/>
          </p:nvPr>
        </p:nvSpPr>
        <p:spPr>
          <a:xfrm>
            <a:off x="483825" y="1101436"/>
            <a:ext cx="8161500" cy="3792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195B"/>
              </a:buClr>
              <a:buSzPts val="2400"/>
              <a:buFont typeface="Cuprum"/>
              <a:buChar char="●"/>
            </a:pPr>
            <a:r>
              <a:rPr lang="en" sz="2200" b="1" i="1" dirty="0">
                <a:solidFill>
                  <a:srgbClr val="26195B"/>
                </a:solidFill>
                <a:latin typeface="Cuprum"/>
                <a:ea typeface="Cuprum"/>
                <a:cs typeface="Cuprum"/>
                <a:sym typeface="Cuprum"/>
              </a:rPr>
              <a:t>2 TEFAP pick-ups every month from Food Bank of the Rockies</a:t>
            </a:r>
            <a:endParaRPr sz="2200" b="1" i="1" dirty="0">
              <a:solidFill>
                <a:srgbClr val="26195B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 b="1" i="1" dirty="0">
              <a:solidFill>
                <a:srgbClr val="26195B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195B"/>
              </a:buClr>
              <a:buSzPts val="2400"/>
              <a:buFont typeface="Cuprum"/>
              <a:buChar char="●"/>
            </a:pPr>
            <a:r>
              <a:rPr lang="en" sz="2200" b="1" i="1" dirty="0">
                <a:solidFill>
                  <a:srgbClr val="26195B"/>
                </a:solidFill>
                <a:latin typeface="Cuprum"/>
                <a:ea typeface="Cuprum"/>
                <a:cs typeface="Cuprum"/>
                <a:sym typeface="Cuprum"/>
              </a:rPr>
              <a:t>Food sourced from Food Bank of the Rockies Agency Express and Supplemental TEFAP weekly </a:t>
            </a:r>
            <a:endParaRPr sz="2200" b="1" i="1" dirty="0">
              <a:solidFill>
                <a:srgbClr val="26195B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 b="1" i="1" dirty="0">
              <a:solidFill>
                <a:srgbClr val="26195B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195B"/>
              </a:buClr>
              <a:buSzPts val="2400"/>
              <a:buFont typeface="Cuprum"/>
              <a:buChar char="●"/>
            </a:pPr>
            <a:r>
              <a:rPr lang="en" sz="2200" b="1" i="1" dirty="0">
                <a:solidFill>
                  <a:srgbClr val="26195B"/>
                </a:solidFill>
                <a:latin typeface="Cuprum"/>
                <a:ea typeface="Cuprum"/>
                <a:cs typeface="Cuprum"/>
                <a:sym typeface="Cuprum"/>
              </a:rPr>
              <a:t>Grocery Rescue - 14 pick-ups at 9 sites per week</a:t>
            </a:r>
            <a:endParaRPr sz="2200" b="1" i="1" dirty="0">
              <a:solidFill>
                <a:srgbClr val="26195B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 b="1" i="1" dirty="0">
              <a:solidFill>
                <a:srgbClr val="26195B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195B"/>
              </a:buClr>
              <a:buSzPts val="2400"/>
              <a:buFont typeface="Cuprum"/>
              <a:buChar char="●"/>
            </a:pPr>
            <a:r>
              <a:rPr lang="en" sz="2200" b="1" i="1" dirty="0">
                <a:solidFill>
                  <a:srgbClr val="26195B"/>
                </a:solidFill>
                <a:latin typeface="Cuprum"/>
                <a:ea typeface="Cuprum"/>
                <a:cs typeface="Cuprum"/>
                <a:sym typeface="Cuprum"/>
              </a:rPr>
              <a:t>Additional food purchased from Restaurant Depot</a:t>
            </a:r>
            <a:endParaRPr sz="2200" b="1" i="1" dirty="0">
              <a:solidFill>
                <a:srgbClr val="26195B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 b="1" i="1" dirty="0">
              <a:solidFill>
                <a:srgbClr val="26195B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195B"/>
              </a:buClr>
              <a:buSzPts val="2400"/>
              <a:buFont typeface="Cuprum"/>
              <a:buChar char="●"/>
            </a:pPr>
            <a:r>
              <a:rPr lang="en" sz="2200" b="1" i="1" dirty="0">
                <a:solidFill>
                  <a:srgbClr val="26195B"/>
                </a:solidFill>
                <a:latin typeface="Cuprum"/>
                <a:ea typeface="Cuprum"/>
                <a:cs typeface="Cuprum"/>
                <a:sym typeface="Cuprum"/>
              </a:rPr>
              <a:t>Organic produce from CSU’s Silo Park Master Garden during the growing season</a:t>
            </a:r>
            <a:endParaRPr sz="2200" b="1" i="1" dirty="0">
              <a:solidFill>
                <a:srgbClr val="26195B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1" dirty="0">
              <a:solidFill>
                <a:srgbClr val="26195B"/>
              </a:solidFill>
              <a:latin typeface="Cuprum"/>
              <a:ea typeface="Cuprum"/>
              <a:cs typeface="Cuprum"/>
              <a:sym typeface="Cuprum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 b="1" dirty="0">
              <a:solidFill>
                <a:srgbClr val="26195B"/>
              </a:solidFill>
              <a:latin typeface="Cuprum"/>
              <a:ea typeface="Cuprum"/>
              <a:cs typeface="Cuprum"/>
              <a:sym typeface="Cuprum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2491</TotalTime>
  <Words>846</Words>
  <Application>Microsoft Macintosh PowerPoint</Application>
  <PresentationFormat>On-screen Show (16:9)</PresentationFormat>
  <Paragraphs>124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6" baseType="lpstr">
      <vt:lpstr>Amaranth</vt:lpstr>
      <vt:lpstr>Cuprum</vt:lpstr>
      <vt:lpstr>Permanent Marker</vt:lpstr>
      <vt:lpstr>Nunito</vt:lpstr>
      <vt:lpstr>Homemade Apple</vt:lpstr>
      <vt:lpstr>Calibri</vt:lpstr>
      <vt:lpstr>Arial</vt:lpstr>
      <vt:lpstr>Open Sans</vt:lpstr>
      <vt:lpstr>Verdana</vt:lpstr>
      <vt:lpstr>Century Schoolbook</vt:lpstr>
      <vt:lpstr>Shift</vt:lpstr>
      <vt:lpstr>Shift</vt:lpstr>
      <vt:lpstr>Thank you, High Plains Diocese!</vt:lpstr>
      <vt:lpstr>Our revised mission statement:  to address the food security needs of our community in a compassionate, dignified and secure environment.</vt:lpstr>
      <vt:lpstr>With your help . . . </vt:lpstr>
      <vt:lpstr>PowerPoint Presentation</vt:lpstr>
      <vt:lpstr>With your help . . . </vt:lpstr>
      <vt:lpstr>PowerPoint Presentation</vt:lpstr>
      <vt:lpstr>PowerPoint Presentation</vt:lpstr>
      <vt:lpstr>PowerPoint Presentation</vt:lpstr>
      <vt:lpstr>We strive to provide healthy and  desirable food</vt:lpstr>
      <vt:lpstr>PowerPoint Presentation</vt:lpstr>
      <vt:lpstr>We strive to provide healthy and  desirable food</vt:lpstr>
      <vt:lpstr>PowerPoint Presentation</vt:lpstr>
      <vt:lpstr>CCFP moves a lot of food!</vt:lpstr>
      <vt:lpstr>PowerPoint Presentation</vt:lpstr>
      <vt:lpstr>Community Food Drive Partners!</vt:lpstr>
      <vt:lpstr>PowerPoint Presentation</vt:lpstr>
      <vt:lpstr>Primary Expenses 2025</vt:lpstr>
      <vt:lpstr>PowerPoint Presentation</vt:lpstr>
      <vt:lpstr>things to be proud of...</vt:lpstr>
      <vt:lpstr>PowerPoint Presentation</vt:lpstr>
      <vt:lpstr>Couples who enjoy  volunteering  together.</vt:lpstr>
      <vt:lpstr> Activities in the works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Thank you, High Plains Diocese!</dc:title>
  <cp:lastModifiedBy>Kimberley Hubbs</cp:lastModifiedBy>
  <cp:revision>4</cp:revision>
  <dcterms:modified xsi:type="dcterms:W3CDTF">2026-08-11T01:25:59Z</dcterms:modified>
</cp:coreProperties>
</file>